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Text 2"/>
          <p:cNvSpPr txBox="1"/>
          <p:nvPr/>
        </p:nvSpPr>
        <p:spPr>
          <a:xfrm>
            <a:off x="6365319" y="3101101"/>
            <a:ext cx="7386162" cy="117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300"/>
              </a:lnSpc>
              <a:defRPr b="1" spc="-34" sz="34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Introduction to Amazon Sales Data Analysis</a:t>
            </a:r>
          </a:p>
        </p:txBody>
      </p:sp>
      <p:sp>
        <p:nvSpPr>
          <p:cNvPr id="24" name="Text 3"/>
          <p:cNvSpPr txBox="1"/>
          <p:nvPr/>
        </p:nvSpPr>
        <p:spPr>
          <a:xfrm>
            <a:off x="6365319" y="4461867"/>
            <a:ext cx="7386162" cy="735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Analyzing Amazon sales data is crucial for understanding market trends and optimizing business strategies.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Text 2"/>
          <p:cNvSpPr txBox="1"/>
          <p:nvPr/>
        </p:nvSpPr>
        <p:spPr>
          <a:xfrm>
            <a:off x="2563415" y="2265164"/>
            <a:ext cx="9503452" cy="62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300"/>
              </a:lnSpc>
              <a:defRPr b="1" spc="-34" sz="34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Importance of Analyzing Amazon Sales Data</a:t>
            </a:r>
          </a:p>
        </p:txBody>
      </p:sp>
      <p:sp>
        <p:nvSpPr>
          <p:cNvPr id="29" name="Text 3"/>
          <p:cNvSpPr txBox="1"/>
          <p:nvPr/>
        </p:nvSpPr>
        <p:spPr>
          <a:xfrm>
            <a:off x="2563415" y="3848099"/>
            <a:ext cx="2745106" cy="769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Performance Evaluation</a:t>
            </a:r>
          </a:p>
        </p:txBody>
      </p:sp>
      <p:sp>
        <p:nvSpPr>
          <p:cNvPr id="30" name="Text 4"/>
          <p:cNvSpPr txBox="1"/>
          <p:nvPr/>
        </p:nvSpPr>
        <p:spPr>
          <a:xfrm>
            <a:off x="2563415" y="4764642"/>
            <a:ext cx="2745106" cy="106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Reviewing sales data aids in evaluating product performance.</a:t>
            </a:r>
          </a:p>
        </p:txBody>
      </p:sp>
      <p:sp>
        <p:nvSpPr>
          <p:cNvPr id="31" name="Text 5"/>
          <p:cNvSpPr txBox="1"/>
          <p:nvPr/>
        </p:nvSpPr>
        <p:spPr>
          <a:xfrm>
            <a:off x="5949553" y="3848099"/>
            <a:ext cx="1876248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Market Trends</a:t>
            </a:r>
          </a:p>
        </p:txBody>
      </p:sp>
      <p:sp>
        <p:nvSpPr>
          <p:cNvPr id="32" name="Text 6"/>
          <p:cNvSpPr txBox="1"/>
          <p:nvPr/>
        </p:nvSpPr>
        <p:spPr>
          <a:xfrm>
            <a:off x="5949553" y="4417457"/>
            <a:ext cx="2745106" cy="10656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Reveals patterns and trends in customer behavior and preferences.</a:t>
            </a:r>
          </a:p>
        </p:txBody>
      </p:sp>
      <p:sp>
        <p:nvSpPr>
          <p:cNvPr id="33" name="Text 7"/>
          <p:cNvSpPr txBox="1"/>
          <p:nvPr/>
        </p:nvSpPr>
        <p:spPr>
          <a:xfrm>
            <a:off x="9335690" y="3848099"/>
            <a:ext cx="2745106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Competitor Analysis</a:t>
            </a:r>
          </a:p>
        </p:txBody>
      </p:sp>
      <p:sp>
        <p:nvSpPr>
          <p:cNvPr id="34" name="Text 8"/>
          <p:cNvSpPr txBox="1"/>
          <p:nvPr/>
        </p:nvSpPr>
        <p:spPr>
          <a:xfrm>
            <a:off x="9335690" y="4764642"/>
            <a:ext cx="2745106" cy="1065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Enables comparison with competitors to identify opportunities.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Text 2"/>
          <p:cNvSpPr txBox="1"/>
          <p:nvPr/>
        </p:nvSpPr>
        <p:spPr>
          <a:xfrm>
            <a:off x="2563415" y="1829275"/>
            <a:ext cx="9503452" cy="117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300"/>
              </a:lnSpc>
              <a:defRPr b="1" spc="-34" sz="34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Key Metrics to Consider in Amazon Sales Data Analysis</a:t>
            </a:r>
          </a:p>
        </p:txBody>
      </p:sp>
      <p:sp>
        <p:nvSpPr>
          <p:cNvPr id="39" name="Shape 3"/>
          <p:cNvSpPr/>
          <p:nvPr/>
        </p:nvSpPr>
        <p:spPr>
          <a:xfrm>
            <a:off x="2517695" y="3558063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0" name="Text 4"/>
          <p:cNvSpPr txBox="1"/>
          <p:nvPr/>
        </p:nvSpPr>
        <p:spPr>
          <a:xfrm>
            <a:off x="2623717" y="3599736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1" name="Text 5"/>
          <p:cNvSpPr txBox="1"/>
          <p:nvPr/>
        </p:nvSpPr>
        <p:spPr>
          <a:xfrm>
            <a:off x="3285529" y="3634382"/>
            <a:ext cx="195060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Sales Revenue</a:t>
            </a:r>
          </a:p>
        </p:txBody>
      </p:sp>
      <p:sp>
        <p:nvSpPr>
          <p:cNvPr id="42" name="Text 6"/>
          <p:cNvSpPr txBox="1"/>
          <p:nvPr/>
        </p:nvSpPr>
        <p:spPr>
          <a:xfrm>
            <a:off x="3285530" y="4114799"/>
            <a:ext cx="3872865" cy="73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Measure total revenue generated from Amazon sales.</a:t>
            </a:r>
          </a:p>
        </p:txBody>
      </p:sp>
      <p:sp>
        <p:nvSpPr>
          <p:cNvPr id="43" name="Shape 7"/>
          <p:cNvSpPr/>
          <p:nvPr/>
        </p:nvSpPr>
        <p:spPr>
          <a:xfrm>
            <a:off x="7426284" y="3558063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4" name="Text 8"/>
          <p:cNvSpPr txBox="1"/>
          <p:nvPr/>
        </p:nvSpPr>
        <p:spPr>
          <a:xfrm>
            <a:off x="7532306" y="3599736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" name="Text 9"/>
          <p:cNvSpPr txBox="1"/>
          <p:nvPr/>
        </p:nvSpPr>
        <p:spPr>
          <a:xfrm>
            <a:off x="8194118" y="3634382"/>
            <a:ext cx="2809414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Customer Acquisition</a:t>
            </a:r>
          </a:p>
        </p:txBody>
      </p:sp>
      <p:sp>
        <p:nvSpPr>
          <p:cNvPr id="46" name="Text 10"/>
          <p:cNvSpPr txBox="1"/>
          <p:nvPr/>
        </p:nvSpPr>
        <p:spPr>
          <a:xfrm>
            <a:off x="8194118" y="4114799"/>
            <a:ext cx="3872866" cy="73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Assess new customer acquisition through sales analysis.</a:t>
            </a:r>
          </a:p>
        </p:txBody>
      </p:sp>
      <p:sp>
        <p:nvSpPr>
          <p:cNvPr id="47" name="Shape 11"/>
          <p:cNvSpPr/>
          <p:nvPr/>
        </p:nvSpPr>
        <p:spPr>
          <a:xfrm>
            <a:off x="2517695" y="5177075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8" name="Text 12"/>
          <p:cNvSpPr txBox="1"/>
          <p:nvPr/>
        </p:nvSpPr>
        <p:spPr>
          <a:xfrm>
            <a:off x="2623717" y="5218748"/>
            <a:ext cx="287782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49" name="Text 13"/>
          <p:cNvSpPr txBox="1"/>
          <p:nvPr/>
        </p:nvSpPr>
        <p:spPr>
          <a:xfrm>
            <a:off x="3285529" y="5253394"/>
            <a:ext cx="218150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Conversion Rate</a:t>
            </a:r>
          </a:p>
        </p:txBody>
      </p:sp>
      <p:sp>
        <p:nvSpPr>
          <p:cNvPr id="50" name="Text 14"/>
          <p:cNvSpPr txBox="1"/>
          <p:nvPr/>
        </p:nvSpPr>
        <p:spPr>
          <a:xfrm>
            <a:off x="3285530" y="5733812"/>
            <a:ext cx="3872865" cy="735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Track the percentage of visitors who make a purchase.</a:t>
            </a:r>
          </a:p>
        </p:txBody>
      </p:sp>
      <p:sp>
        <p:nvSpPr>
          <p:cNvPr id="51" name="Shape 15"/>
          <p:cNvSpPr/>
          <p:nvPr/>
        </p:nvSpPr>
        <p:spPr>
          <a:xfrm>
            <a:off x="7426284" y="5177075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2" name="Text 16"/>
          <p:cNvSpPr txBox="1"/>
          <p:nvPr/>
        </p:nvSpPr>
        <p:spPr>
          <a:xfrm>
            <a:off x="7532365" y="5218748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53" name="Text 17"/>
          <p:cNvSpPr txBox="1"/>
          <p:nvPr/>
        </p:nvSpPr>
        <p:spPr>
          <a:xfrm>
            <a:off x="8194118" y="5253394"/>
            <a:ext cx="246456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Inventory Turnover</a:t>
            </a:r>
          </a:p>
        </p:txBody>
      </p:sp>
      <p:sp>
        <p:nvSpPr>
          <p:cNvPr id="54" name="Text 18"/>
          <p:cNvSpPr txBox="1"/>
          <p:nvPr/>
        </p:nvSpPr>
        <p:spPr>
          <a:xfrm>
            <a:off x="8194118" y="5733812"/>
            <a:ext cx="3872866" cy="735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Analyze how quickly inventory is sold and replaced.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8" name="Text 2"/>
          <p:cNvSpPr txBox="1"/>
          <p:nvPr/>
        </p:nvSpPr>
        <p:spPr>
          <a:xfrm>
            <a:off x="1020961" y="909788"/>
            <a:ext cx="12588478" cy="627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300"/>
              </a:lnSpc>
              <a:defRPr b="1" spc="-34" sz="34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Tools and Techniques for Analyzing Amazon Sales Data</a:t>
            </a:r>
          </a:p>
        </p:txBody>
      </p:sp>
      <p:sp>
        <p:nvSpPr>
          <p:cNvPr id="59" name="Shape 3"/>
          <p:cNvSpPr/>
          <p:nvPr/>
        </p:nvSpPr>
        <p:spPr>
          <a:xfrm>
            <a:off x="833199" y="2877622"/>
            <a:ext cx="4542116" cy="2354938"/>
          </a:xfrm>
          <a:prstGeom prst="roundRect">
            <a:avLst>
              <a:gd name="adj" fmla="val 5661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0" name="Text 4"/>
          <p:cNvSpPr txBox="1"/>
          <p:nvPr/>
        </p:nvSpPr>
        <p:spPr>
          <a:xfrm>
            <a:off x="1101090" y="3099791"/>
            <a:ext cx="4006334" cy="6276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300"/>
              </a:lnSpc>
              <a:defRPr b="1" spc="-34" sz="34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Visualization</a:t>
            </a:r>
          </a:p>
        </p:txBody>
      </p:sp>
      <p:sp>
        <p:nvSpPr>
          <p:cNvPr id="61" name="Text 5"/>
          <p:cNvSpPr txBox="1"/>
          <p:nvPr/>
        </p:nvSpPr>
        <p:spPr>
          <a:xfrm>
            <a:off x="1101090" y="4343875"/>
            <a:ext cx="4006334" cy="73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Use charts and graphs to enhance data interpretation.</a:t>
            </a:r>
          </a:p>
        </p:txBody>
      </p:sp>
      <p:sp>
        <p:nvSpPr>
          <p:cNvPr id="62" name="Shape 6"/>
          <p:cNvSpPr/>
          <p:nvPr/>
        </p:nvSpPr>
        <p:spPr>
          <a:xfrm>
            <a:off x="5597485" y="2877622"/>
            <a:ext cx="4542116" cy="2354938"/>
          </a:xfrm>
          <a:prstGeom prst="roundRect">
            <a:avLst>
              <a:gd name="adj" fmla="val 5661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Text 7"/>
          <p:cNvSpPr txBox="1"/>
          <p:nvPr/>
        </p:nvSpPr>
        <p:spPr>
          <a:xfrm>
            <a:off x="5865375" y="3099791"/>
            <a:ext cx="2326778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Machine Learning</a:t>
            </a:r>
          </a:p>
        </p:txBody>
      </p:sp>
      <p:sp>
        <p:nvSpPr>
          <p:cNvPr id="64" name="Text 8"/>
          <p:cNvSpPr txBox="1"/>
          <p:nvPr/>
        </p:nvSpPr>
        <p:spPr>
          <a:xfrm>
            <a:off x="5865376" y="3580208"/>
            <a:ext cx="4006334" cy="735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Apply algorithms to identify predictive sales patterns.</a:t>
            </a:r>
          </a:p>
        </p:txBody>
      </p:sp>
      <p:sp>
        <p:nvSpPr>
          <p:cNvPr id="65" name="Shape 9"/>
          <p:cNvSpPr/>
          <p:nvPr/>
        </p:nvSpPr>
        <p:spPr>
          <a:xfrm>
            <a:off x="833199" y="5454729"/>
            <a:ext cx="9306401" cy="1258015"/>
          </a:xfrm>
          <a:prstGeom prst="roundRect">
            <a:avLst>
              <a:gd name="adj" fmla="val 10598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6" name="Text 10"/>
          <p:cNvSpPr txBox="1"/>
          <p:nvPr/>
        </p:nvSpPr>
        <p:spPr>
          <a:xfrm>
            <a:off x="1101089" y="5676899"/>
            <a:ext cx="3127754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Customer Segmentation</a:t>
            </a:r>
          </a:p>
        </p:txBody>
      </p:sp>
      <p:sp>
        <p:nvSpPr>
          <p:cNvPr id="67" name="Text 11"/>
          <p:cNvSpPr txBox="1"/>
          <p:nvPr/>
        </p:nvSpPr>
        <p:spPr>
          <a:xfrm>
            <a:off x="1101090" y="6157317"/>
            <a:ext cx="5876725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Segment customers based on purchasing behavior analysis.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1" name="Text 2"/>
          <p:cNvSpPr txBox="1"/>
          <p:nvPr/>
        </p:nvSpPr>
        <p:spPr>
          <a:xfrm>
            <a:off x="209288" y="925082"/>
            <a:ext cx="3201347" cy="1173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lnSpc>
                <a:spcPts val="4300"/>
              </a:lnSpc>
              <a:defRPr b="1" spc="-34" sz="3400">
                <a:latin typeface="Montserrat"/>
                <a:ea typeface="Montserrat"/>
                <a:cs typeface="Montserrat"/>
                <a:sym typeface="Montserrat"/>
              </a:defRPr>
            </a:pPr>
            <a:r>
              <a:t>Tableau Design</a:t>
            </a:r>
          </a:p>
          <a:p>
            <a:pPr>
              <a:lnSpc>
                <a:spcPts val="4300"/>
              </a:lnSpc>
              <a:defRPr b="1" spc="-34" sz="3400">
                <a:latin typeface="Montserrat"/>
                <a:ea typeface="Montserrat"/>
                <a:cs typeface="Montserrat"/>
                <a:sym typeface="Montserrat"/>
              </a:defRPr>
            </a:pPr>
            <a:r>
              <a:t> Dashboard</a:t>
            </a:r>
          </a:p>
        </p:txBody>
      </p:sp>
      <p:pic>
        <p:nvPicPr>
          <p:cNvPr id="72" name="Image 1" descr="Imag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17555" y="138071"/>
            <a:ext cx="9941958" cy="79534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7" name="Text 2"/>
          <p:cNvSpPr txBox="1"/>
          <p:nvPr/>
        </p:nvSpPr>
        <p:spPr>
          <a:xfrm>
            <a:off x="6365319" y="1755814"/>
            <a:ext cx="7386162" cy="898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200"/>
              </a:lnSpc>
              <a:defRPr b="1" spc="-26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Common Challenges in Analyzing Amazon Sales Data</a:t>
            </a:r>
          </a:p>
        </p:txBody>
      </p:sp>
      <p:sp>
        <p:nvSpPr>
          <p:cNvPr id="78" name="Shape 3"/>
          <p:cNvSpPr/>
          <p:nvPr/>
        </p:nvSpPr>
        <p:spPr>
          <a:xfrm>
            <a:off x="6319599" y="3012281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9" name="Text 4"/>
          <p:cNvSpPr txBox="1"/>
          <p:nvPr/>
        </p:nvSpPr>
        <p:spPr>
          <a:xfrm>
            <a:off x="6425620" y="3053952"/>
            <a:ext cx="287782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80" name="Text 5"/>
          <p:cNvSpPr txBox="1"/>
          <p:nvPr/>
        </p:nvSpPr>
        <p:spPr>
          <a:xfrm>
            <a:off x="7087432" y="3088600"/>
            <a:ext cx="2089509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Integration</a:t>
            </a:r>
          </a:p>
        </p:txBody>
      </p:sp>
      <p:sp>
        <p:nvSpPr>
          <p:cNvPr id="81" name="Text 6"/>
          <p:cNvSpPr txBox="1"/>
          <p:nvPr/>
        </p:nvSpPr>
        <p:spPr>
          <a:xfrm>
            <a:off x="7087432" y="3569017"/>
            <a:ext cx="5504277" cy="40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Bringing together data from diverse sources for analysis.</a:t>
            </a:r>
          </a:p>
        </p:txBody>
      </p:sp>
      <p:sp>
        <p:nvSpPr>
          <p:cNvPr id="82" name="Shape 7"/>
          <p:cNvSpPr/>
          <p:nvPr/>
        </p:nvSpPr>
        <p:spPr>
          <a:xfrm>
            <a:off x="6319599" y="4298036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Text 8"/>
          <p:cNvSpPr txBox="1"/>
          <p:nvPr/>
        </p:nvSpPr>
        <p:spPr>
          <a:xfrm>
            <a:off x="6425620" y="4339709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84" name="Text 9"/>
          <p:cNvSpPr txBox="1"/>
          <p:nvPr/>
        </p:nvSpPr>
        <p:spPr>
          <a:xfrm>
            <a:off x="7087432" y="4374355"/>
            <a:ext cx="1626797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Data Quality</a:t>
            </a:r>
          </a:p>
        </p:txBody>
      </p:sp>
      <p:sp>
        <p:nvSpPr>
          <p:cNvPr id="85" name="Text 10"/>
          <p:cNvSpPr txBox="1"/>
          <p:nvPr/>
        </p:nvSpPr>
        <p:spPr>
          <a:xfrm>
            <a:off x="7087432" y="4854773"/>
            <a:ext cx="5816636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Ensuring accuracy and reliability of the sales data collected.</a:t>
            </a:r>
          </a:p>
        </p:txBody>
      </p:sp>
      <p:sp>
        <p:nvSpPr>
          <p:cNvPr id="86" name="Shape 11"/>
          <p:cNvSpPr/>
          <p:nvPr/>
        </p:nvSpPr>
        <p:spPr>
          <a:xfrm>
            <a:off x="6319599" y="5583792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7" name="Text 12"/>
          <p:cNvSpPr txBox="1"/>
          <p:nvPr/>
        </p:nvSpPr>
        <p:spPr>
          <a:xfrm>
            <a:off x="6425621" y="5625465"/>
            <a:ext cx="287782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88" name="Text 13"/>
          <p:cNvSpPr txBox="1"/>
          <p:nvPr/>
        </p:nvSpPr>
        <p:spPr>
          <a:xfrm>
            <a:off x="7087432" y="5660111"/>
            <a:ext cx="3801713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Interpreting Complex Insights</a:t>
            </a:r>
          </a:p>
        </p:txBody>
      </p:sp>
      <p:sp>
        <p:nvSpPr>
          <p:cNvPr id="89" name="Text 14"/>
          <p:cNvSpPr txBox="1"/>
          <p:nvPr/>
        </p:nvSpPr>
        <p:spPr>
          <a:xfrm>
            <a:off x="7087432" y="6140529"/>
            <a:ext cx="5648280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Extracting meaningful insights from large volumes of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3" name="Text 2"/>
          <p:cNvSpPr txBox="1"/>
          <p:nvPr/>
        </p:nvSpPr>
        <p:spPr>
          <a:xfrm>
            <a:off x="2563415" y="1476612"/>
            <a:ext cx="9503452" cy="11737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4300"/>
              </a:lnSpc>
              <a:defRPr b="1" spc="-34" sz="34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Best Practices for Interpreting Amazon Sales Data</a:t>
            </a:r>
          </a:p>
        </p:txBody>
      </p:sp>
      <p:sp>
        <p:nvSpPr>
          <p:cNvPr id="94" name="Text 4"/>
          <p:cNvSpPr txBox="1"/>
          <p:nvPr/>
        </p:nvSpPr>
        <p:spPr>
          <a:xfrm>
            <a:off x="3770027" y="3726060"/>
            <a:ext cx="471424" cy="77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5200"/>
              </a:lnSpc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5" name="Text 5"/>
          <p:cNvSpPr txBox="1"/>
          <p:nvPr/>
        </p:nvSpPr>
        <p:spPr>
          <a:xfrm>
            <a:off x="3091492" y="4670226"/>
            <a:ext cx="1828494" cy="40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Data Visualization</a:t>
            </a:r>
          </a:p>
        </p:txBody>
      </p:sp>
      <p:sp>
        <p:nvSpPr>
          <p:cNvPr id="96" name="Text 6"/>
          <p:cNvSpPr txBox="1"/>
          <p:nvPr/>
        </p:nvSpPr>
        <p:spPr>
          <a:xfrm>
            <a:off x="7079369" y="3726060"/>
            <a:ext cx="471424" cy="77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5200"/>
              </a:lnSpc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97" name="Text 7"/>
          <p:cNvSpPr txBox="1"/>
          <p:nvPr/>
        </p:nvSpPr>
        <p:spPr>
          <a:xfrm>
            <a:off x="6458920" y="4670226"/>
            <a:ext cx="1712322" cy="40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Regular Analysis</a:t>
            </a:r>
          </a:p>
        </p:txBody>
      </p:sp>
      <p:sp>
        <p:nvSpPr>
          <p:cNvPr id="98" name="Text 8"/>
          <p:cNvSpPr txBox="1"/>
          <p:nvPr/>
        </p:nvSpPr>
        <p:spPr>
          <a:xfrm>
            <a:off x="10388771" y="3726060"/>
            <a:ext cx="471424" cy="77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5200"/>
              </a:lnSpc>
              <a:defRPr b="1" sz="52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99" name="Text 9"/>
          <p:cNvSpPr txBox="1"/>
          <p:nvPr/>
        </p:nvSpPr>
        <p:spPr>
          <a:xfrm>
            <a:off x="9576141" y="4670226"/>
            <a:ext cx="2096683" cy="40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Continuous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0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 2"/>
          <p:cNvSpPr txBox="1"/>
          <p:nvPr/>
        </p:nvSpPr>
        <p:spPr>
          <a:xfrm>
            <a:off x="2563415" y="3731776"/>
            <a:ext cx="5583224" cy="627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4300"/>
              </a:lnSpc>
              <a:defRPr b="1" spc="-34" sz="34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Conclusion and Next Steps</a:t>
            </a:r>
          </a:p>
        </p:txBody>
      </p:sp>
      <p:sp>
        <p:nvSpPr>
          <p:cNvPr id="105" name="Shape 3"/>
          <p:cNvSpPr/>
          <p:nvPr/>
        </p:nvSpPr>
        <p:spPr>
          <a:xfrm>
            <a:off x="2828806" y="4537114"/>
            <a:ext cx="44411" cy="2738200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Shape 4"/>
          <p:cNvSpPr/>
          <p:nvPr/>
        </p:nvSpPr>
        <p:spPr>
          <a:xfrm>
            <a:off x="3100922" y="4938414"/>
            <a:ext cx="777598" cy="4441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7" name="Shape 5"/>
          <p:cNvSpPr/>
          <p:nvPr/>
        </p:nvSpPr>
        <p:spPr>
          <a:xfrm>
            <a:off x="2600979" y="4710707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8" name="Text 6"/>
          <p:cNvSpPr txBox="1"/>
          <p:nvPr/>
        </p:nvSpPr>
        <p:spPr>
          <a:xfrm>
            <a:off x="2707001" y="4752380"/>
            <a:ext cx="287783" cy="49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9" name="Text 7"/>
          <p:cNvSpPr txBox="1"/>
          <p:nvPr/>
        </p:nvSpPr>
        <p:spPr>
          <a:xfrm>
            <a:off x="4118729" y="4759285"/>
            <a:ext cx="2661987" cy="427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Summarize Findings</a:t>
            </a:r>
          </a:p>
        </p:txBody>
      </p:sp>
      <p:sp>
        <p:nvSpPr>
          <p:cNvPr id="110" name="Text 8"/>
          <p:cNvSpPr txBox="1"/>
          <p:nvPr/>
        </p:nvSpPr>
        <p:spPr>
          <a:xfrm>
            <a:off x="4118729" y="5239703"/>
            <a:ext cx="5684333" cy="405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Conclude key insights to inform future business strategies.</a:t>
            </a:r>
          </a:p>
        </p:txBody>
      </p:sp>
      <p:sp>
        <p:nvSpPr>
          <p:cNvPr id="111" name="Shape 9"/>
          <p:cNvSpPr/>
          <p:nvPr/>
        </p:nvSpPr>
        <p:spPr>
          <a:xfrm>
            <a:off x="3100922" y="6418600"/>
            <a:ext cx="777598" cy="44411"/>
          </a:xfrm>
          <a:prstGeom prst="rect">
            <a:avLst/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2" name="Shape 10"/>
          <p:cNvSpPr/>
          <p:nvPr/>
        </p:nvSpPr>
        <p:spPr>
          <a:xfrm>
            <a:off x="2600979" y="6190893"/>
            <a:ext cx="499944" cy="499944"/>
          </a:xfrm>
          <a:prstGeom prst="roundRect">
            <a:avLst>
              <a:gd name="adj" fmla="val 26667"/>
            </a:avLst>
          </a:prstGeom>
          <a:solidFill>
            <a:srgbClr val="EDEDE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3" name="Text 11"/>
          <p:cNvSpPr txBox="1"/>
          <p:nvPr/>
        </p:nvSpPr>
        <p:spPr>
          <a:xfrm>
            <a:off x="2707000" y="6232564"/>
            <a:ext cx="287783" cy="49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lnSpc>
                <a:spcPts val="3200"/>
              </a:lnSpc>
              <a:defRPr b="1" sz="26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4" name="Text 12"/>
          <p:cNvSpPr txBox="1"/>
          <p:nvPr/>
        </p:nvSpPr>
        <p:spPr>
          <a:xfrm>
            <a:off x="4118729" y="6239469"/>
            <a:ext cx="2223118" cy="427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700"/>
              </a:lnSpc>
              <a:defRPr b="1" spc="-22" sz="2100"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pPr/>
            <a:r>
              <a:t>Actionable Steps</a:t>
            </a:r>
          </a:p>
        </p:txBody>
      </p:sp>
      <p:sp>
        <p:nvSpPr>
          <p:cNvPr id="115" name="Text 13"/>
          <p:cNvSpPr txBox="1"/>
          <p:nvPr/>
        </p:nvSpPr>
        <p:spPr>
          <a:xfrm>
            <a:off x="4118729" y="6719888"/>
            <a:ext cx="5721125" cy="405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lnSpc>
                <a:spcPts val="2600"/>
              </a:lnSpc>
              <a:defRPr sz="1700">
                <a:solidFill>
                  <a:srgbClr val="3D38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/>
            <a:r>
              <a:t>Develop actionable plans based on the analysis outcomes.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