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 2"/>
          <p:cNvSpPr txBox="1"/>
          <p:nvPr/>
        </p:nvSpPr>
        <p:spPr>
          <a:xfrm>
            <a:off x="6365319" y="2937272"/>
            <a:ext cx="7386162" cy="1729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6500"/>
              </a:lnSpc>
              <a:defRPr b="1" sz="52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Introduction to Bird Strikes</a:t>
            </a:r>
          </a:p>
        </p:txBody>
      </p:sp>
      <p:sp>
        <p:nvSpPr>
          <p:cNvPr id="24" name="Text 3"/>
          <p:cNvSpPr txBox="1"/>
          <p:nvPr/>
        </p:nvSpPr>
        <p:spPr>
          <a:xfrm>
            <a:off x="6365319" y="4936926"/>
            <a:ext cx="4132025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Bird strikes pose a threat to aircraft safety.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Text 2"/>
          <p:cNvSpPr txBox="1"/>
          <p:nvPr/>
        </p:nvSpPr>
        <p:spPr>
          <a:xfrm>
            <a:off x="2083713" y="2170866"/>
            <a:ext cx="8530293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Importance of Data Visualization</a:t>
            </a:r>
          </a:p>
        </p:txBody>
      </p:sp>
      <p:sp>
        <p:nvSpPr>
          <p:cNvPr id="29" name="Shape 3"/>
          <p:cNvSpPr/>
          <p:nvPr/>
        </p:nvSpPr>
        <p:spPr>
          <a:xfrm>
            <a:off x="2037993" y="3483173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" name="Text 4"/>
          <p:cNvSpPr txBox="1"/>
          <p:nvPr/>
        </p:nvSpPr>
        <p:spPr>
          <a:xfrm>
            <a:off x="2144074" y="3524844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" name="Text 5"/>
          <p:cNvSpPr txBox="1"/>
          <p:nvPr/>
        </p:nvSpPr>
        <p:spPr>
          <a:xfrm>
            <a:off x="2805826" y="3559492"/>
            <a:ext cx="93419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Clarity</a:t>
            </a:r>
          </a:p>
        </p:txBody>
      </p:sp>
      <p:sp>
        <p:nvSpPr>
          <p:cNvPr id="32" name="Text 6"/>
          <p:cNvSpPr txBox="1"/>
          <p:nvPr/>
        </p:nvSpPr>
        <p:spPr>
          <a:xfrm>
            <a:off x="2805827" y="4039909"/>
            <a:ext cx="4352568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Enhances understanding and decision-making</a:t>
            </a:r>
          </a:p>
        </p:txBody>
      </p:sp>
      <p:sp>
        <p:nvSpPr>
          <p:cNvPr id="33" name="Shape 7"/>
          <p:cNvSpPr/>
          <p:nvPr/>
        </p:nvSpPr>
        <p:spPr>
          <a:xfrm>
            <a:off x="7426284" y="3483173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Text 8"/>
          <p:cNvSpPr txBox="1"/>
          <p:nvPr/>
        </p:nvSpPr>
        <p:spPr>
          <a:xfrm>
            <a:off x="7532307" y="3524844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5" name="Text 9"/>
          <p:cNvSpPr txBox="1"/>
          <p:nvPr/>
        </p:nvSpPr>
        <p:spPr>
          <a:xfrm>
            <a:off x="8194118" y="3559492"/>
            <a:ext cx="182375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Effectiveness</a:t>
            </a:r>
          </a:p>
        </p:txBody>
      </p:sp>
      <p:sp>
        <p:nvSpPr>
          <p:cNvPr id="36" name="Text 10"/>
          <p:cNvSpPr txBox="1"/>
          <p:nvPr/>
        </p:nvSpPr>
        <p:spPr>
          <a:xfrm>
            <a:off x="8194118" y="4039909"/>
            <a:ext cx="4352569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Communicates complex data with simplicity</a:t>
            </a:r>
          </a:p>
        </p:txBody>
      </p:sp>
      <p:sp>
        <p:nvSpPr>
          <p:cNvPr id="37" name="Shape 11"/>
          <p:cNvSpPr/>
          <p:nvPr/>
        </p:nvSpPr>
        <p:spPr>
          <a:xfrm>
            <a:off x="2037993" y="5146476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Text 12"/>
          <p:cNvSpPr txBox="1"/>
          <p:nvPr/>
        </p:nvSpPr>
        <p:spPr>
          <a:xfrm>
            <a:off x="2144013" y="5188148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9" name="Text 13"/>
          <p:cNvSpPr txBox="1"/>
          <p:nvPr/>
        </p:nvSpPr>
        <p:spPr>
          <a:xfrm>
            <a:off x="2805826" y="5222795"/>
            <a:ext cx="1704602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Engagement</a:t>
            </a:r>
          </a:p>
        </p:txBody>
      </p:sp>
      <p:sp>
        <p:nvSpPr>
          <p:cNvPr id="40" name="Text 14"/>
          <p:cNvSpPr txBox="1"/>
          <p:nvPr/>
        </p:nvSpPr>
        <p:spPr>
          <a:xfrm>
            <a:off x="2805827" y="5703213"/>
            <a:ext cx="3860569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Increases audience interest and impact</a:t>
            </a:r>
          </a:p>
        </p:txBody>
      </p:sp>
      <p:sp>
        <p:nvSpPr>
          <p:cNvPr id="41" name="Shape 15"/>
          <p:cNvSpPr/>
          <p:nvPr/>
        </p:nvSpPr>
        <p:spPr>
          <a:xfrm>
            <a:off x="7426284" y="5146476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Text 16"/>
          <p:cNvSpPr txBox="1"/>
          <p:nvPr/>
        </p:nvSpPr>
        <p:spPr>
          <a:xfrm>
            <a:off x="7532305" y="5188148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" name="Text 17"/>
          <p:cNvSpPr txBox="1"/>
          <p:nvPr/>
        </p:nvSpPr>
        <p:spPr>
          <a:xfrm>
            <a:off x="8194118" y="5222795"/>
            <a:ext cx="978209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Insight</a:t>
            </a:r>
          </a:p>
        </p:txBody>
      </p:sp>
      <p:sp>
        <p:nvSpPr>
          <p:cNvPr id="44" name="Text 18"/>
          <p:cNvSpPr txBox="1"/>
          <p:nvPr/>
        </p:nvSpPr>
        <p:spPr>
          <a:xfrm>
            <a:off x="8194118" y="5703213"/>
            <a:ext cx="3872798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Reveals patterns and trends in the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Text 2"/>
          <p:cNvSpPr txBox="1"/>
          <p:nvPr/>
        </p:nvSpPr>
        <p:spPr>
          <a:xfrm>
            <a:off x="2083712" y="2271235"/>
            <a:ext cx="10545904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Overview of Bird Strike Data (2000-2011)</a:t>
            </a:r>
          </a:p>
        </p:txBody>
      </p:sp>
      <p:sp>
        <p:nvSpPr>
          <p:cNvPr id="49" name="Shape 3"/>
          <p:cNvSpPr/>
          <p:nvPr/>
        </p:nvSpPr>
        <p:spPr>
          <a:xfrm>
            <a:off x="2037993" y="3409949"/>
            <a:ext cx="10554414" cy="637105"/>
          </a:xfrm>
          <a:prstGeom prst="rect">
            <a:avLst/>
          </a:prstGeom>
          <a:solidFill>
            <a:srgbClr val="DEDE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Text 4"/>
          <p:cNvSpPr txBox="1"/>
          <p:nvPr/>
        </p:nvSpPr>
        <p:spPr>
          <a:xfrm>
            <a:off x="2305883" y="3550801"/>
            <a:ext cx="1484298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Total Incidents</a:t>
            </a:r>
          </a:p>
        </p:txBody>
      </p:sp>
      <p:sp>
        <p:nvSpPr>
          <p:cNvPr id="51" name="Text 5"/>
          <p:cNvSpPr txBox="1"/>
          <p:nvPr/>
        </p:nvSpPr>
        <p:spPr>
          <a:xfrm>
            <a:off x="7586900" y="3550801"/>
            <a:ext cx="868647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153,110</a:t>
            </a:r>
          </a:p>
        </p:txBody>
      </p:sp>
      <p:sp>
        <p:nvSpPr>
          <p:cNvPr id="52" name="Text 6"/>
          <p:cNvSpPr txBox="1"/>
          <p:nvPr/>
        </p:nvSpPr>
        <p:spPr>
          <a:xfrm>
            <a:off x="2305883" y="4187904"/>
            <a:ext cx="1624928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Annual Average</a:t>
            </a:r>
          </a:p>
        </p:txBody>
      </p:sp>
      <p:sp>
        <p:nvSpPr>
          <p:cNvPr id="53" name="Text 7"/>
          <p:cNvSpPr txBox="1"/>
          <p:nvPr/>
        </p:nvSpPr>
        <p:spPr>
          <a:xfrm>
            <a:off x="7586900" y="4187904"/>
            <a:ext cx="764492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13,919</a:t>
            </a:r>
          </a:p>
        </p:txBody>
      </p:sp>
      <p:sp>
        <p:nvSpPr>
          <p:cNvPr id="54" name="Shape 8"/>
          <p:cNvSpPr/>
          <p:nvPr/>
        </p:nvSpPr>
        <p:spPr>
          <a:xfrm>
            <a:off x="2037993" y="4684157"/>
            <a:ext cx="10554414" cy="637104"/>
          </a:xfrm>
          <a:prstGeom prst="rect">
            <a:avLst/>
          </a:prstGeom>
          <a:solidFill>
            <a:srgbClr val="DEDE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Text 9"/>
          <p:cNvSpPr txBox="1"/>
          <p:nvPr/>
        </p:nvSpPr>
        <p:spPr>
          <a:xfrm>
            <a:off x="2305883" y="4825007"/>
            <a:ext cx="2664790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Most Affected Aircraft Type</a:t>
            </a:r>
          </a:p>
        </p:txBody>
      </p:sp>
      <p:sp>
        <p:nvSpPr>
          <p:cNvPr id="56" name="Text 10"/>
          <p:cNvSpPr txBox="1"/>
          <p:nvPr/>
        </p:nvSpPr>
        <p:spPr>
          <a:xfrm>
            <a:off x="7586900" y="4825007"/>
            <a:ext cx="3019529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Small, non-commercial aircraft</a:t>
            </a:r>
          </a:p>
        </p:txBody>
      </p:sp>
      <p:sp>
        <p:nvSpPr>
          <p:cNvPr id="57" name="Text 11"/>
          <p:cNvSpPr txBox="1"/>
          <p:nvPr/>
        </p:nvSpPr>
        <p:spPr>
          <a:xfrm>
            <a:off x="2305883" y="5462111"/>
            <a:ext cx="1748270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Reported Injuries</a:t>
            </a:r>
          </a:p>
        </p:txBody>
      </p:sp>
      <p:sp>
        <p:nvSpPr>
          <p:cNvPr id="58" name="Text 12"/>
          <p:cNvSpPr txBox="1"/>
          <p:nvPr/>
        </p:nvSpPr>
        <p:spPr>
          <a:xfrm>
            <a:off x="7586900" y="5462111"/>
            <a:ext cx="464361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597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Text 2"/>
          <p:cNvSpPr txBox="1"/>
          <p:nvPr/>
        </p:nvSpPr>
        <p:spPr>
          <a:xfrm>
            <a:off x="2083713" y="1947267"/>
            <a:ext cx="10462975" cy="145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Case Study 1: Bird Strikes at Major Airports</a:t>
            </a:r>
          </a:p>
        </p:txBody>
      </p:sp>
      <p:sp>
        <p:nvSpPr>
          <p:cNvPr id="63" name="Text 3"/>
          <p:cNvSpPr txBox="1"/>
          <p:nvPr/>
        </p:nvSpPr>
        <p:spPr>
          <a:xfrm>
            <a:off x="2083713" y="3891438"/>
            <a:ext cx="2401042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Risk Identification</a:t>
            </a:r>
          </a:p>
        </p:txBody>
      </p:sp>
      <p:sp>
        <p:nvSpPr>
          <p:cNvPr id="64" name="Text 4"/>
          <p:cNvSpPr txBox="1"/>
          <p:nvPr/>
        </p:nvSpPr>
        <p:spPr>
          <a:xfrm>
            <a:off x="2083713" y="4460795"/>
            <a:ext cx="3064908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Identifying high-risk locations and times</a:t>
            </a:r>
          </a:p>
        </p:txBody>
      </p:sp>
      <p:sp>
        <p:nvSpPr>
          <p:cNvPr id="65" name="Text 5"/>
          <p:cNvSpPr txBox="1"/>
          <p:nvPr/>
        </p:nvSpPr>
        <p:spPr>
          <a:xfrm>
            <a:off x="2083713" y="5371505"/>
            <a:ext cx="3064908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Implement preventive measures</a:t>
            </a:r>
          </a:p>
        </p:txBody>
      </p:sp>
      <p:sp>
        <p:nvSpPr>
          <p:cNvPr id="66" name="Text 6"/>
          <p:cNvSpPr txBox="1"/>
          <p:nvPr/>
        </p:nvSpPr>
        <p:spPr>
          <a:xfrm>
            <a:off x="5789651" y="3891438"/>
            <a:ext cx="2845630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Impact on Operations</a:t>
            </a:r>
          </a:p>
        </p:txBody>
      </p:sp>
      <p:sp>
        <p:nvSpPr>
          <p:cNvPr id="67" name="Text 7"/>
          <p:cNvSpPr txBox="1"/>
          <p:nvPr/>
        </p:nvSpPr>
        <p:spPr>
          <a:xfrm>
            <a:off x="5789651" y="4460795"/>
            <a:ext cx="2492430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Delays and cancellations</a:t>
            </a:r>
          </a:p>
        </p:txBody>
      </p:sp>
      <p:sp>
        <p:nvSpPr>
          <p:cNvPr id="68" name="Text 8"/>
          <p:cNvSpPr txBox="1"/>
          <p:nvPr/>
        </p:nvSpPr>
        <p:spPr>
          <a:xfrm>
            <a:off x="5789651" y="5016103"/>
            <a:ext cx="2156035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Financial implications</a:t>
            </a:r>
          </a:p>
        </p:txBody>
      </p:sp>
      <p:sp>
        <p:nvSpPr>
          <p:cNvPr id="69" name="Text 9"/>
          <p:cNvSpPr txBox="1"/>
          <p:nvPr/>
        </p:nvSpPr>
        <p:spPr>
          <a:xfrm>
            <a:off x="9495592" y="3891438"/>
            <a:ext cx="2742491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Response Strategies</a:t>
            </a:r>
          </a:p>
        </p:txBody>
      </p:sp>
      <p:sp>
        <p:nvSpPr>
          <p:cNvPr id="70" name="Text 10"/>
          <p:cNvSpPr txBox="1"/>
          <p:nvPr/>
        </p:nvSpPr>
        <p:spPr>
          <a:xfrm>
            <a:off x="9495591" y="4460795"/>
            <a:ext cx="3064909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Active wildlife management practices</a:t>
            </a:r>
          </a:p>
        </p:txBody>
      </p:sp>
      <p:sp>
        <p:nvSpPr>
          <p:cNvPr id="71" name="Text 11"/>
          <p:cNvSpPr txBox="1"/>
          <p:nvPr/>
        </p:nvSpPr>
        <p:spPr>
          <a:xfrm>
            <a:off x="9495591" y="5371505"/>
            <a:ext cx="3064909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Technological deterrents and repellents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Text 2"/>
          <p:cNvSpPr txBox="1"/>
          <p:nvPr/>
        </p:nvSpPr>
        <p:spPr>
          <a:xfrm>
            <a:off x="2083713" y="1880592"/>
            <a:ext cx="10462975" cy="145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Case Study 2: Impact of Bird Strikes on Aircrafts</a:t>
            </a:r>
          </a:p>
        </p:txBody>
      </p:sp>
      <p:pic>
        <p:nvPicPr>
          <p:cNvPr id="7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7993" y="3713677"/>
            <a:ext cx="3518059" cy="88868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Text 3"/>
          <p:cNvSpPr txBox="1"/>
          <p:nvPr/>
        </p:nvSpPr>
        <p:spPr>
          <a:xfrm>
            <a:off x="2305882" y="4935616"/>
            <a:ext cx="2777522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Damage Assessment</a:t>
            </a:r>
          </a:p>
        </p:txBody>
      </p:sp>
      <p:sp>
        <p:nvSpPr>
          <p:cNvPr id="78" name="Text 4"/>
          <p:cNvSpPr txBox="1"/>
          <p:nvPr/>
        </p:nvSpPr>
        <p:spPr>
          <a:xfrm>
            <a:off x="2305883" y="5416034"/>
            <a:ext cx="2982279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Evaluation of structural damage</a:t>
            </a:r>
          </a:p>
        </p:txBody>
      </p:sp>
      <p:pic>
        <p:nvPicPr>
          <p:cNvPr id="7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6051" y="3713677"/>
            <a:ext cx="3518179" cy="888683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ext 5"/>
          <p:cNvSpPr txBox="1"/>
          <p:nvPr/>
        </p:nvSpPr>
        <p:spPr>
          <a:xfrm>
            <a:off x="5823942" y="4935616"/>
            <a:ext cx="169040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Safety Risks</a:t>
            </a:r>
          </a:p>
        </p:txBody>
      </p:sp>
      <p:sp>
        <p:nvSpPr>
          <p:cNvPr id="81" name="Text 6"/>
          <p:cNvSpPr txBox="1"/>
          <p:nvPr/>
        </p:nvSpPr>
        <p:spPr>
          <a:xfrm>
            <a:off x="5823942" y="5416034"/>
            <a:ext cx="2982398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Potential impact on flight controls</a:t>
            </a:r>
          </a:p>
        </p:txBody>
      </p:sp>
      <p:pic>
        <p:nvPicPr>
          <p:cNvPr id="82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74229" y="3713677"/>
            <a:ext cx="3518178" cy="888683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ext 7"/>
          <p:cNvSpPr txBox="1"/>
          <p:nvPr/>
        </p:nvSpPr>
        <p:spPr>
          <a:xfrm>
            <a:off x="9342119" y="4935616"/>
            <a:ext cx="2326945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Cost Implications</a:t>
            </a:r>
          </a:p>
        </p:txBody>
      </p:sp>
      <p:sp>
        <p:nvSpPr>
          <p:cNvPr id="84" name="Text 8"/>
          <p:cNvSpPr txBox="1"/>
          <p:nvPr/>
        </p:nvSpPr>
        <p:spPr>
          <a:xfrm>
            <a:off x="9342120" y="5416034"/>
            <a:ext cx="2982397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Repair expenses and downtime costs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Text 2"/>
          <p:cNvSpPr txBox="1"/>
          <p:nvPr/>
        </p:nvSpPr>
        <p:spPr>
          <a:xfrm>
            <a:off x="878919" y="1684852"/>
            <a:ext cx="9214962" cy="1451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Case Study 3: Strategies to Reduce Bird Strikes</a:t>
            </a:r>
          </a:p>
        </p:txBody>
      </p:sp>
      <p:sp>
        <p:nvSpPr>
          <p:cNvPr id="89" name="Shape 3"/>
          <p:cNvSpPr/>
          <p:nvPr/>
        </p:nvSpPr>
        <p:spPr>
          <a:xfrm>
            <a:off x="833199" y="3406854"/>
            <a:ext cx="4542116" cy="1635563"/>
          </a:xfrm>
          <a:prstGeom prst="roundRect">
            <a:avLst>
              <a:gd name="adj" fmla="val 8151"/>
            </a:avLst>
          </a:prstGeom>
          <a:solidFill>
            <a:srgbClr val="DEDE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Text 4"/>
          <p:cNvSpPr txBox="1"/>
          <p:nvPr/>
        </p:nvSpPr>
        <p:spPr>
          <a:xfrm>
            <a:off x="1101089" y="3629024"/>
            <a:ext cx="2504702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Land Use Planning</a:t>
            </a:r>
          </a:p>
        </p:txBody>
      </p:sp>
      <p:sp>
        <p:nvSpPr>
          <p:cNvPr id="91" name="Text 5"/>
          <p:cNvSpPr txBox="1"/>
          <p:nvPr/>
        </p:nvSpPr>
        <p:spPr>
          <a:xfrm>
            <a:off x="1101090" y="4109442"/>
            <a:ext cx="2828191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Modify habitats near airports</a:t>
            </a:r>
          </a:p>
        </p:txBody>
      </p:sp>
      <p:sp>
        <p:nvSpPr>
          <p:cNvPr id="92" name="Shape 6"/>
          <p:cNvSpPr/>
          <p:nvPr/>
        </p:nvSpPr>
        <p:spPr>
          <a:xfrm>
            <a:off x="5597485" y="3406854"/>
            <a:ext cx="4542116" cy="1635563"/>
          </a:xfrm>
          <a:prstGeom prst="roundRect">
            <a:avLst>
              <a:gd name="adj" fmla="val 8151"/>
            </a:avLst>
          </a:prstGeom>
          <a:solidFill>
            <a:srgbClr val="DEDE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Text 7"/>
          <p:cNvSpPr txBox="1"/>
          <p:nvPr/>
        </p:nvSpPr>
        <p:spPr>
          <a:xfrm>
            <a:off x="5865375" y="3629024"/>
            <a:ext cx="2489205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Intelligent Lighting</a:t>
            </a:r>
          </a:p>
        </p:txBody>
      </p:sp>
      <p:sp>
        <p:nvSpPr>
          <p:cNvPr id="94" name="Text 8"/>
          <p:cNvSpPr txBox="1"/>
          <p:nvPr/>
        </p:nvSpPr>
        <p:spPr>
          <a:xfrm>
            <a:off x="5865376" y="4109442"/>
            <a:ext cx="4006334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Reduce bird attraction during migration</a:t>
            </a:r>
          </a:p>
        </p:txBody>
      </p:sp>
      <p:sp>
        <p:nvSpPr>
          <p:cNvPr id="95" name="Shape 9"/>
          <p:cNvSpPr/>
          <p:nvPr/>
        </p:nvSpPr>
        <p:spPr>
          <a:xfrm>
            <a:off x="833199" y="5264587"/>
            <a:ext cx="9306401" cy="1280161"/>
          </a:xfrm>
          <a:prstGeom prst="roundRect">
            <a:avLst>
              <a:gd name="adj" fmla="val 10414"/>
            </a:avLst>
          </a:prstGeom>
          <a:solidFill>
            <a:srgbClr val="DEDEE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Text 10"/>
          <p:cNvSpPr txBox="1"/>
          <p:nvPr/>
        </p:nvSpPr>
        <p:spPr>
          <a:xfrm>
            <a:off x="1101089" y="5486756"/>
            <a:ext cx="2312881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Acoustic Devices</a:t>
            </a:r>
          </a:p>
        </p:txBody>
      </p:sp>
      <p:sp>
        <p:nvSpPr>
          <p:cNvPr id="97" name="Text 11"/>
          <p:cNvSpPr txBox="1"/>
          <p:nvPr/>
        </p:nvSpPr>
        <p:spPr>
          <a:xfrm>
            <a:off x="1101090" y="5967174"/>
            <a:ext cx="3596703" cy="415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Repel birds using sound frequencies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>
              <a:alpha val="85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Text 3"/>
          <p:cNvSpPr txBox="1"/>
          <p:nvPr/>
        </p:nvSpPr>
        <p:spPr>
          <a:xfrm>
            <a:off x="514930" y="498547"/>
            <a:ext cx="2997230" cy="137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5100"/>
              </a:lnSpc>
              <a:defRPr b="1" sz="4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pPr>
            <a:r>
              <a:t>Tableau</a:t>
            </a:r>
          </a:p>
          <a:p>
            <a:pPr>
              <a:lnSpc>
                <a:spcPts val="5100"/>
              </a:lnSpc>
              <a:defRPr b="1" sz="41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pPr>
            <a:r>
              <a:t>Dashboard:</a:t>
            </a:r>
          </a:p>
        </p:txBody>
      </p:sp>
      <p:pic>
        <p:nvPicPr>
          <p:cNvPr id="104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5609" y="362585"/>
            <a:ext cx="10254277" cy="71657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Text 2"/>
          <p:cNvSpPr txBox="1"/>
          <p:nvPr/>
        </p:nvSpPr>
        <p:spPr>
          <a:xfrm>
            <a:off x="2083712" y="2840116"/>
            <a:ext cx="7780206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Conclusion and Key Findings</a:t>
            </a:r>
          </a:p>
        </p:txBody>
      </p:sp>
      <p:sp>
        <p:nvSpPr>
          <p:cNvPr id="109" name="Text 3"/>
          <p:cNvSpPr txBox="1"/>
          <p:nvPr/>
        </p:nvSpPr>
        <p:spPr>
          <a:xfrm>
            <a:off x="3365651" y="4089915"/>
            <a:ext cx="2455204" cy="77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5200"/>
              </a:lnSpc>
              <a:defRPr b="1" sz="52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153,110</a:t>
            </a:r>
          </a:p>
        </p:txBody>
      </p:sp>
      <p:sp>
        <p:nvSpPr>
          <p:cNvPr id="110" name="Text 4"/>
          <p:cNvSpPr txBox="1"/>
          <p:nvPr/>
        </p:nvSpPr>
        <p:spPr>
          <a:xfrm>
            <a:off x="3851104" y="5034081"/>
            <a:ext cx="1484298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Total Incidents</a:t>
            </a:r>
          </a:p>
        </p:txBody>
      </p:sp>
      <p:sp>
        <p:nvSpPr>
          <p:cNvPr id="111" name="Text 5"/>
          <p:cNvSpPr txBox="1"/>
          <p:nvPr/>
        </p:nvSpPr>
        <p:spPr>
          <a:xfrm>
            <a:off x="9434093" y="4089915"/>
            <a:ext cx="1205990" cy="771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5200"/>
              </a:lnSpc>
              <a:defRPr b="1" sz="5200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pPr/>
            <a:r>
              <a:t>597</a:t>
            </a:r>
          </a:p>
        </p:txBody>
      </p:sp>
      <p:sp>
        <p:nvSpPr>
          <p:cNvPr id="112" name="Text 6"/>
          <p:cNvSpPr txBox="1"/>
          <p:nvPr/>
        </p:nvSpPr>
        <p:spPr>
          <a:xfrm>
            <a:off x="9162953" y="5034081"/>
            <a:ext cx="1748270" cy="415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700"/>
              </a:lnSpc>
              <a:defRPr sz="1700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Reported Injuries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