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20" y="110489"/>
            <a:ext cx="13167361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20" y="1920239"/>
            <a:ext cx="13167361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5"/>
            <a:ext cx="3413761" cy="4381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ext 2"/>
          <p:cNvSpPr txBox="1"/>
          <p:nvPr/>
        </p:nvSpPr>
        <p:spPr>
          <a:xfrm>
            <a:off x="878919" y="2948345"/>
            <a:ext cx="7386162" cy="1729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6500"/>
              </a:lnSpc>
              <a:defRPr b="1" spc="-52" sz="52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Introduction to Heart Disease</a:t>
            </a:r>
          </a:p>
        </p:txBody>
      </p:sp>
      <p:sp>
        <p:nvSpPr>
          <p:cNvPr id="24" name="Text 3"/>
          <p:cNvSpPr txBox="1"/>
          <p:nvPr/>
        </p:nvSpPr>
        <p:spPr>
          <a:xfrm>
            <a:off x="878919" y="4947999"/>
            <a:ext cx="4268333" cy="405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An overview of heart disease and its impact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Text 3"/>
          <p:cNvSpPr txBox="1"/>
          <p:nvPr/>
        </p:nvSpPr>
        <p:spPr>
          <a:xfrm>
            <a:off x="2563415" y="2728913"/>
            <a:ext cx="7858418" cy="76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pc="-44" sz="43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Risk Factors for Heart Disease</a:t>
            </a:r>
          </a:p>
        </p:txBody>
      </p:sp>
      <p:sp>
        <p:nvSpPr>
          <p:cNvPr id="31" name="Shape 4"/>
          <p:cNvSpPr/>
          <p:nvPr/>
        </p:nvSpPr>
        <p:spPr>
          <a:xfrm>
            <a:off x="2517695" y="3930134"/>
            <a:ext cx="499944" cy="499944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Text 5"/>
          <p:cNvSpPr txBox="1"/>
          <p:nvPr/>
        </p:nvSpPr>
        <p:spPr>
          <a:xfrm>
            <a:off x="2623717" y="3971806"/>
            <a:ext cx="287783" cy="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" name="Text 6"/>
          <p:cNvSpPr txBox="1"/>
          <p:nvPr/>
        </p:nvSpPr>
        <p:spPr>
          <a:xfrm>
            <a:off x="3285529" y="4006453"/>
            <a:ext cx="2236591" cy="769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High Blood Pressure</a:t>
            </a:r>
          </a:p>
        </p:txBody>
      </p:sp>
      <p:sp>
        <p:nvSpPr>
          <p:cNvPr id="34" name="Text 7"/>
          <p:cNvSpPr txBox="1"/>
          <p:nvPr/>
        </p:nvSpPr>
        <p:spPr>
          <a:xfrm>
            <a:off x="3285529" y="4834056"/>
            <a:ext cx="2236591" cy="735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One of the leading risk factors</a:t>
            </a:r>
          </a:p>
        </p:txBody>
      </p:sp>
      <p:sp>
        <p:nvSpPr>
          <p:cNvPr id="35" name="Shape 8"/>
          <p:cNvSpPr/>
          <p:nvPr/>
        </p:nvSpPr>
        <p:spPr>
          <a:xfrm>
            <a:off x="5790008" y="3930134"/>
            <a:ext cx="499944" cy="499944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Text 9"/>
          <p:cNvSpPr txBox="1"/>
          <p:nvPr/>
        </p:nvSpPr>
        <p:spPr>
          <a:xfrm>
            <a:off x="5896030" y="3971806"/>
            <a:ext cx="287783" cy="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" name="Text 10"/>
          <p:cNvSpPr txBox="1"/>
          <p:nvPr/>
        </p:nvSpPr>
        <p:spPr>
          <a:xfrm>
            <a:off x="6557842" y="4006453"/>
            <a:ext cx="1210766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Smoking</a:t>
            </a:r>
          </a:p>
        </p:txBody>
      </p:sp>
      <p:sp>
        <p:nvSpPr>
          <p:cNvPr id="38" name="Text 11"/>
          <p:cNvSpPr txBox="1"/>
          <p:nvPr/>
        </p:nvSpPr>
        <p:spPr>
          <a:xfrm>
            <a:off x="6557842" y="4486869"/>
            <a:ext cx="2236590" cy="735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Increases the risk of heart disease</a:t>
            </a:r>
          </a:p>
        </p:txBody>
      </p:sp>
      <p:sp>
        <p:nvSpPr>
          <p:cNvPr id="39" name="Shape 12"/>
          <p:cNvSpPr/>
          <p:nvPr/>
        </p:nvSpPr>
        <p:spPr>
          <a:xfrm>
            <a:off x="9062322" y="3930134"/>
            <a:ext cx="499944" cy="499944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" name="Text 13"/>
          <p:cNvSpPr txBox="1"/>
          <p:nvPr/>
        </p:nvSpPr>
        <p:spPr>
          <a:xfrm>
            <a:off x="9168345" y="3971806"/>
            <a:ext cx="287782" cy="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1" name="Text 14"/>
          <p:cNvSpPr txBox="1"/>
          <p:nvPr/>
        </p:nvSpPr>
        <p:spPr>
          <a:xfrm>
            <a:off x="9830156" y="4006453"/>
            <a:ext cx="1062831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Obesity</a:t>
            </a:r>
          </a:p>
        </p:txBody>
      </p:sp>
      <p:sp>
        <p:nvSpPr>
          <p:cNvPr id="42" name="Text 15"/>
          <p:cNvSpPr txBox="1"/>
          <p:nvPr/>
        </p:nvSpPr>
        <p:spPr>
          <a:xfrm>
            <a:off x="9830156" y="4486869"/>
            <a:ext cx="2236590" cy="106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Linked to heart disease and other health issues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Text 2"/>
          <p:cNvSpPr txBox="1"/>
          <p:nvPr/>
        </p:nvSpPr>
        <p:spPr>
          <a:xfrm>
            <a:off x="2563415" y="2598420"/>
            <a:ext cx="7827706" cy="76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pc="-44" sz="43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Symptoms and Warning Signs</a:t>
            </a:r>
          </a:p>
        </p:txBody>
      </p:sp>
      <p:sp>
        <p:nvSpPr>
          <p:cNvPr id="47" name="Text 3"/>
          <p:cNvSpPr txBox="1"/>
          <p:nvPr/>
        </p:nvSpPr>
        <p:spPr>
          <a:xfrm>
            <a:off x="2563415" y="3848218"/>
            <a:ext cx="2745106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Common Symptoms</a:t>
            </a:r>
          </a:p>
        </p:txBody>
      </p:sp>
      <p:sp>
        <p:nvSpPr>
          <p:cNvPr id="48" name="Text 4"/>
          <p:cNvSpPr txBox="1"/>
          <p:nvPr/>
        </p:nvSpPr>
        <p:spPr>
          <a:xfrm>
            <a:off x="2563415" y="4764761"/>
            <a:ext cx="2745106" cy="735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Chest pain, shortness of breath</a:t>
            </a:r>
          </a:p>
        </p:txBody>
      </p:sp>
      <p:sp>
        <p:nvSpPr>
          <p:cNvPr id="49" name="Text 5"/>
          <p:cNvSpPr txBox="1"/>
          <p:nvPr/>
        </p:nvSpPr>
        <p:spPr>
          <a:xfrm>
            <a:off x="5949553" y="3848218"/>
            <a:ext cx="1924952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Warning Signs</a:t>
            </a:r>
          </a:p>
        </p:txBody>
      </p:sp>
      <p:sp>
        <p:nvSpPr>
          <p:cNvPr id="50" name="Text 6"/>
          <p:cNvSpPr txBox="1"/>
          <p:nvPr/>
        </p:nvSpPr>
        <p:spPr>
          <a:xfrm>
            <a:off x="5949553" y="4417576"/>
            <a:ext cx="2745106" cy="735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Don't ignore persistent symptoms</a:t>
            </a:r>
          </a:p>
        </p:txBody>
      </p:sp>
      <p:sp>
        <p:nvSpPr>
          <p:cNvPr id="51" name="Text 7"/>
          <p:cNvSpPr txBox="1"/>
          <p:nvPr/>
        </p:nvSpPr>
        <p:spPr>
          <a:xfrm>
            <a:off x="9335690" y="3848218"/>
            <a:ext cx="2745106" cy="769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Seek Medical Attention</a:t>
            </a:r>
          </a:p>
        </p:txBody>
      </p:sp>
      <p:sp>
        <p:nvSpPr>
          <p:cNvPr id="52" name="Text 8"/>
          <p:cNvSpPr txBox="1"/>
          <p:nvPr/>
        </p:nvSpPr>
        <p:spPr>
          <a:xfrm>
            <a:off x="9335690" y="4764761"/>
            <a:ext cx="2852228" cy="40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Urgent care may be required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Text 2"/>
          <p:cNvSpPr txBox="1"/>
          <p:nvPr/>
        </p:nvSpPr>
        <p:spPr>
          <a:xfrm>
            <a:off x="2563415" y="2458163"/>
            <a:ext cx="9503452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400"/>
              </a:lnSpc>
              <a:defRPr b="1" spc="-44" sz="43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Diagnostic Tests for Heart Disease</a:t>
            </a:r>
          </a:p>
        </p:txBody>
      </p:sp>
      <p:pic>
        <p:nvPicPr>
          <p:cNvPr id="57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7695" y="4291250"/>
            <a:ext cx="444342" cy="444342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ext 3"/>
          <p:cNvSpPr txBox="1"/>
          <p:nvPr/>
        </p:nvSpPr>
        <p:spPr>
          <a:xfrm>
            <a:off x="2563416" y="4957762"/>
            <a:ext cx="2169584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Echocardiogram</a:t>
            </a:r>
          </a:p>
        </p:txBody>
      </p:sp>
      <p:sp>
        <p:nvSpPr>
          <p:cNvPr id="59" name="Text 4"/>
          <p:cNvSpPr txBox="1"/>
          <p:nvPr/>
        </p:nvSpPr>
        <p:spPr>
          <a:xfrm>
            <a:off x="2563415" y="5438180"/>
            <a:ext cx="3009936" cy="405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Visualizing the heart's function</a:t>
            </a:r>
          </a:p>
        </p:txBody>
      </p:sp>
      <p:pic>
        <p:nvPicPr>
          <p:cNvPr id="60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27038" y="4291250"/>
            <a:ext cx="444342" cy="444342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Text 5"/>
          <p:cNvSpPr txBox="1"/>
          <p:nvPr/>
        </p:nvSpPr>
        <p:spPr>
          <a:xfrm>
            <a:off x="5872758" y="4957762"/>
            <a:ext cx="1434443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Blood Test</a:t>
            </a:r>
          </a:p>
        </p:txBody>
      </p:sp>
      <p:sp>
        <p:nvSpPr>
          <p:cNvPr id="62" name="Text 6"/>
          <p:cNvSpPr txBox="1"/>
          <p:nvPr/>
        </p:nvSpPr>
        <p:spPr>
          <a:xfrm>
            <a:off x="5872758" y="5438180"/>
            <a:ext cx="2935720" cy="405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Checking for specific markers</a:t>
            </a:r>
          </a:p>
        </p:txBody>
      </p:sp>
      <p:pic>
        <p:nvPicPr>
          <p:cNvPr id="63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36380" y="4291250"/>
            <a:ext cx="444342" cy="444342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Text 7"/>
          <p:cNvSpPr txBox="1"/>
          <p:nvPr/>
        </p:nvSpPr>
        <p:spPr>
          <a:xfrm>
            <a:off x="9182100" y="4957762"/>
            <a:ext cx="1151643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CT Scan</a:t>
            </a:r>
          </a:p>
        </p:txBody>
      </p:sp>
      <p:sp>
        <p:nvSpPr>
          <p:cNvPr id="65" name="Text 8"/>
          <p:cNvSpPr txBox="1"/>
          <p:nvPr/>
        </p:nvSpPr>
        <p:spPr>
          <a:xfrm>
            <a:off x="9182100" y="5438180"/>
            <a:ext cx="2864561" cy="405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Detailed imaging of the heart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9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Text 2"/>
          <p:cNvSpPr txBox="1"/>
          <p:nvPr/>
        </p:nvSpPr>
        <p:spPr>
          <a:xfrm>
            <a:off x="4536519" y="2231826"/>
            <a:ext cx="6677619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pc="-44" sz="43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Data Analysis Techniques</a:t>
            </a:r>
          </a:p>
        </p:txBody>
      </p:sp>
      <p:sp>
        <p:nvSpPr>
          <p:cNvPr id="71" name="Shape 3"/>
          <p:cNvSpPr/>
          <p:nvPr/>
        </p:nvSpPr>
        <p:spPr>
          <a:xfrm>
            <a:off x="4490799" y="3259454"/>
            <a:ext cx="4542116" cy="1258015"/>
          </a:xfrm>
          <a:prstGeom prst="roundRect">
            <a:avLst>
              <a:gd name="adj" fmla="val 10598"/>
            </a:avLst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2" name="Text 4"/>
          <p:cNvSpPr txBox="1"/>
          <p:nvPr/>
        </p:nvSpPr>
        <p:spPr>
          <a:xfrm>
            <a:off x="4758690" y="3481625"/>
            <a:ext cx="2326777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Machine Learning</a:t>
            </a:r>
          </a:p>
        </p:txBody>
      </p:sp>
      <p:sp>
        <p:nvSpPr>
          <p:cNvPr id="73" name="Text 5"/>
          <p:cNvSpPr txBox="1"/>
          <p:nvPr/>
        </p:nvSpPr>
        <p:spPr>
          <a:xfrm>
            <a:off x="4758690" y="3962043"/>
            <a:ext cx="3464717" cy="405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Analyzing large sets of patient data</a:t>
            </a:r>
          </a:p>
        </p:txBody>
      </p:sp>
      <p:sp>
        <p:nvSpPr>
          <p:cNvPr id="74" name="Shape 6"/>
          <p:cNvSpPr/>
          <p:nvPr/>
        </p:nvSpPr>
        <p:spPr>
          <a:xfrm>
            <a:off x="9255084" y="3259454"/>
            <a:ext cx="4542116" cy="1258015"/>
          </a:xfrm>
          <a:prstGeom prst="roundRect">
            <a:avLst>
              <a:gd name="adj" fmla="val 10598"/>
            </a:avLst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Text 7"/>
          <p:cNvSpPr txBox="1"/>
          <p:nvPr/>
        </p:nvSpPr>
        <p:spPr>
          <a:xfrm>
            <a:off x="9522975" y="3481625"/>
            <a:ext cx="2552611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Statistical Modeling</a:t>
            </a:r>
          </a:p>
        </p:txBody>
      </p:sp>
      <p:sp>
        <p:nvSpPr>
          <p:cNvPr id="76" name="Text 8"/>
          <p:cNvSpPr txBox="1"/>
          <p:nvPr/>
        </p:nvSpPr>
        <p:spPr>
          <a:xfrm>
            <a:off x="9522975" y="3962043"/>
            <a:ext cx="3524596" cy="405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Identifying patterns and correlations</a:t>
            </a:r>
          </a:p>
        </p:txBody>
      </p:sp>
      <p:sp>
        <p:nvSpPr>
          <p:cNvPr id="77" name="Shape 9"/>
          <p:cNvSpPr/>
          <p:nvPr/>
        </p:nvSpPr>
        <p:spPr>
          <a:xfrm>
            <a:off x="4490799" y="4739640"/>
            <a:ext cx="9306402" cy="1258015"/>
          </a:xfrm>
          <a:prstGeom prst="roundRect">
            <a:avLst>
              <a:gd name="adj" fmla="val 10598"/>
            </a:avLst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8" name="Text 10"/>
          <p:cNvSpPr txBox="1"/>
          <p:nvPr/>
        </p:nvSpPr>
        <p:spPr>
          <a:xfrm>
            <a:off x="4758690" y="4961811"/>
            <a:ext cx="2573316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Predictive Analytics</a:t>
            </a:r>
          </a:p>
        </p:txBody>
      </p:sp>
      <p:sp>
        <p:nvSpPr>
          <p:cNvPr id="79" name="Text 11"/>
          <p:cNvSpPr txBox="1"/>
          <p:nvPr/>
        </p:nvSpPr>
        <p:spPr>
          <a:xfrm>
            <a:off x="4758690" y="5442227"/>
            <a:ext cx="3224359" cy="40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Forecasting disease progression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83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Text 2"/>
          <p:cNvSpPr txBox="1"/>
          <p:nvPr/>
        </p:nvSpPr>
        <p:spPr>
          <a:xfrm>
            <a:off x="4536519" y="1491734"/>
            <a:ext cx="7218398" cy="76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pc="-44" sz="43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Case Studies and Examples</a:t>
            </a:r>
          </a:p>
        </p:txBody>
      </p:sp>
      <p:sp>
        <p:nvSpPr>
          <p:cNvPr id="85" name="Shape 3"/>
          <p:cNvSpPr/>
          <p:nvPr/>
        </p:nvSpPr>
        <p:spPr>
          <a:xfrm>
            <a:off x="4801909" y="2519363"/>
            <a:ext cx="44411" cy="4218385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6" name="Shape 4"/>
          <p:cNvSpPr/>
          <p:nvPr/>
        </p:nvSpPr>
        <p:spPr>
          <a:xfrm>
            <a:off x="5074027" y="2920663"/>
            <a:ext cx="777598" cy="44411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7" name="Shape 5"/>
          <p:cNvSpPr/>
          <p:nvPr/>
        </p:nvSpPr>
        <p:spPr>
          <a:xfrm>
            <a:off x="4574083" y="2692955"/>
            <a:ext cx="499944" cy="499944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8" name="Text 6"/>
          <p:cNvSpPr txBox="1"/>
          <p:nvPr/>
        </p:nvSpPr>
        <p:spPr>
          <a:xfrm>
            <a:off x="4680104" y="2734628"/>
            <a:ext cx="287783" cy="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9" name="Text 7"/>
          <p:cNvSpPr txBox="1"/>
          <p:nvPr/>
        </p:nvSpPr>
        <p:spPr>
          <a:xfrm>
            <a:off x="6091833" y="2741533"/>
            <a:ext cx="1855423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Patient Profile</a:t>
            </a:r>
          </a:p>
        </p:txBody>
      </p:sp>
      <p:sp>
        <p:nvSpPr>
          <p:cNvPr id="90" name="Text 8"/>
          <p:cNvSpPr txBox="1"/>
          <p:nvPr/>
        </p:nvSpPr>
        <p:spPr>
          <a:xfrm>
            <a:off x="6091833" y="3221950"/>
            <a:ext cx="2887964" cy="405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Age, lifestyle, medical history</a:t>
            </a:r>
          </a:p>
        </p:txBody>
      </p:sp>
      <p:sp>
        <p:nvSpPr>
          <p:cNvPr id="91" name="Shape 9"/>
          <p:cNvSpPr/>
          <p:nvPr/>
        </p:nvSpPr>
        <p:spPr>
          <a:xfrm>
            <a:off x="5074027" y="4400848"/>
            <a:ext cx="777598" cy="44411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Shape 10"/>
          <p:cNvSpPr/>
          <p:nvPr/>
        </p:nvSpPr>
        <p:spPr>
          <a:xfrm>
            <a:off x="4574083" y="4173141"/>
            <a:ext cx="499944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3" name="Text 11"/>
          <p:cNvSpPr txBox="1"/>
          <p:nvPr/>
        </p:nvSpPr>
        <p:spPr>
          <a:xfrm>
            <a:off x="4680104" y="4214812"/>
            <a:ext cx="287783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4" name="Text 12"/>
          <p:cNvSpPr txBox="1"/>
          <p:nvPr/>
        </p:nvSpPr>
        <p:spPr>
          <a:xfrm>
            <a:off x="6091833" y="4221717"/>
            <a:ext cx="1977113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Treatment Plan</a:t>
            </a:r>
          </a:p>
        </p:txBody>
      </p:sp>
      <p:sp>
        <p:nvSpPr>
          <p:cNvPr id="95" name="Text 13"/>
          <p:cNvSpPr txBox="1"/>
          <p:nvPr/>
        </p:nvSpPr>
        <p:spPr>
          <a:xfrm>
            <a:off x="6091833" y="4702135"/>
            <a:ext cx="3236166" cy="405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Customized cardiac care options</a:t>
            </a:r>
          </a:p>
        </p:txBody>
      </p:sp>
      <p:sp>
        <p:nvSpPr>
          <p:cNvPr id="96" name="Shape 14"/>
          <p:cNvSpPr/>
          <p:nvPr/>
        </p:nvSpPr>
        <p:spPr>
          <a:xfrm>
            <a:off x="5074027" y="5881032"/>
            <a:ext cx="777598" cy="44411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Shape 15"/>
          <p:cNvSpPr/>
          <p:nvPr/>
        </p:nvSpPr>
        <p:spPr>
          <a:xfrm>
            <a:off x="4574083" y="5653325"/>
            <a:ext cx="499944" cy="499944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Text 16"/>
          <p:cNvSpPr txBox="1"/>
          <p:nvPr/>
        </p:nvSpPr>
        <p:spPr>
          <a:xfrm>
            <a:off x="4680105" y="5694996"/>
            <a:ext cx="287782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9" name="Text 17"/>
          <p:cNvSpPr txBox="1"/>
          <p:nvPr/>
        </p:nvSpPr>
        <p:spPr>
          <a:xfrm>
            <a:off x="6091833" y="5701903"/>
            <a:ext cx="2487936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Recovery Progress</a:t>
            </a:r>
          </a:p>
        </p:txBody>
      </p:sp>
      <p:sp>
        <p:nvSpPr>
          <p:cNvPr id="100" name="Text 18"/>
          <p:cNvSpPr txBox="1"/>
          <p:nvPr/>
        </p:nvSpPr>
        <p:spPr>
          <a:xfrm>
            <a:off x="6091833" y="6182319"/>
            <a:ext cx="3692318" cy="40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Outcome and long-term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Text 2"/>
          <p:cNvSpPr txBox="1"/>
          <p:nvPr/>
        </p:nvSpPr>
        <p:spPr>
          <a:xfrm>
            <a:off x="270440" y="623421"/>
            <a:ext cx="3052344" cy="1451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ts val="5400"/>
              </a:lnSpc>
              <a:defRPr b="1" spc="-44" sz="4300">
                <a:latin typeface="Montserrat"/>
                <a:ea typeface="Montserrat"/>
                <a:cs typeface="Montserrat"/>
                <a:sym typeface="Montserrat"/>
              </a:defRPr>
            </a:pPr>
            <a:r>
              <a:t>Tableau</a:t>
            </a:r>
          </a:p>
          <a:p>
            <a:pPr>
              <a:lnSpc>
                <a:spcPts val="5400"/>
              </a:lnSpc>
              <a:defRPr b="1" spc="-44" sz="4300">
                <a:latin typeface="Montserrat"/>
                <a:ea typeface="Montserrat"/>
                <a:cs typeface="Montserrat"/>
                <a:sym typeface="Montserrat"/>
              </a:defRPr>
            </a:pPr>
            <a:r>
              <a:t> Dashboard</a:t>
            </a:r>
          </a:p>
        </p:txBody>
      </p:sp>
      <p:sp>
        <p:nvSpPr>
          <p:cNvPr id="105" name="Shape 3"/>
          <p:cNvSpPr/>
          <p:nvPr/>
        </p:nvSpPr>
        <p:spPr>
          <a:xfrm>
            <a:off x="2639616" y="4806077"/>
            <a:ext cx="152401" cy="152401"/>
          </a:xfrm>
          <a:prstGeom prst="roundRect">
            <a:avLst>
              <a:gd name="adj" fmla="val 36000"/>
            </a:avLst>
          </a:prstGeom>
          <a:solidFill>
            <a:srgbClr val="F7F3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06" name="Dashboard 4.png" descr="Dashboard 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2048" y="407468"/>
            <a:ext cx="11002226" cy="7093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1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ext 2"/>
          <p:cNvSpPr txBox="1"/>
          <p:nvPr/>
        </p:nvSpPr>
        <p:spPr>
          <a:xfrm>
            <a:off x="4536519" y="934759"/>
            <a:ext cx="8192773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pc="-44" sz="43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Conclusion and Key Takeaways</a:t>
            </a:r>
          </a:p>
        </p:txBody>
      </p:sp>
      <p:pic>
        <p:nvPicPr>
          <p:cNvPr id="112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0799" y="1962387"/>
            <a:ext cx="1110973" cy="1777485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ext 3"/>
          <p:cNvSpPr txBox="1"/>
          <p:nvPr/>
        </p:nvSpPr>
        <p:spPr>
          <a:xfrm>
            <a:off x="5980748" y="2184558"/>
            <a:ext cx="2656269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Educational Insights</a:t>
            </a:r>
          </a:p>
        </p:txBody>
      </p:sp>
      <p:sp>
        <p:nvSpPr>
          <p:cNvPr id="114" name="Text 4"/>
          <p:cNvSpPr txBox="1"/>
          <p:nvPr/>
        </p:nvSpPr>
        <p:spPr>
          <a:xfrm>
            <a:off x="5980748" y="2664976"/>
            <a:ext cx="3872692" cy="405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Understanding the impact of prevention</a:t>
            </a:r>
          </a:p>
        </p:txBody>
      </p:sp>
      <p:pic>
        <p:nvPicPr>
          <p:cNvPr id="115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90799" y="3739872"/>
            <a:ext cx="1110973" cy="1777485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ext 5"/>
          <p:cNvSpPr txBox="1"/>
          <p:nvPr/>
        </p:nvSpPr>
        <p:spPr>
          <a:xfrm>
            <a:off x="5980748" y="3962043"/>
            <a:ext cx="2306604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Early Intervention</a:t>
            </a:r>
          </a:p>
        </p:txBody>
      </p:sp>
      <p:sp>
        <p:nvSpPr>
          <p:cNvPr id="117" name="Text 6"/>
          <p:cNvSpPr txBox="1"/>
          <p:nvPr/>
        </p:nvSpPr>
        <p:spPr>
          <a:xfrm>
            <a:off x="5980748" y="4442459"/>
            <a:ext cx="4220683" cy="40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Recognizing the significance of diagnostics</a:t>
            </a:r>
          </a:p>
        </p:txBody>
      </p:sp>
      <p:pic>
        <p:nvPicPr>
          <p:cNvPr id="118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90799" y="5517355"/>
            <a:ext cx="1110973" cy="1777485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ext 7"/>
          <p:cNvSpPr txBox="1"/>
          <p:nvPr/>
        </p:nvSpPr>
        <p:spPr>
          <a:xfrm>
            <a:off x="5980747" y="5739527"/>
            <a:ext cx="2166922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Future Research</a:t>
            </a:r>
          </a:p>
        </p:txBody>
      </p:sp>
      <p:sp>
        <p:nvSpPr>
          <p:cNvPr id="120" name="Text 8"/>
          <p:cNvSpPr txBox="1"/>
          <p:nvPr/>
        </p:nvSpPr>
        <p:spPr>
          <a:xfrm>
            <a:off x="5980748" y="6219943"/>
            <a:ext cx="4808821" cy="40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Exploring innovative treatments and technologies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