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7" r:id="rId5"/>
    <p:sldId id="274" r:id="rId6"/>
    <p:sldId id="278" r:id="rId7"/>
    <p:sldId id="279" r:id="rId8"/>
    <p:sldId id="271" r:id="rId9"/>
    <p:sldId id="268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0705D-3048-4BAF-9044-C6D28DE85823}" v="1" dt="2023-05-09T05:43:10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-459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5FE8BB-15F7-22FB-E9F3-C0892D483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6217FFC-EF62-2CC0-BB6A-EA49AD33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454948-5993-244A-1DB2-0D190048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D978-FF63-4C32-9E31-FE054768BBD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CB7214-6BCD-FC98-723F-DE790CE7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581B95-C98C-233B-08C6-4F11CC98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7743-6A0F-4061-8A69-9ACC064AE3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552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3B3C34-EED3-4060-AA13-0E5D700B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5791C07-6AD9-F6AB-5689-E392C1706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25F86A-6184-613D-B639-EE63EB79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D978-FF63-4C32-9E31-FE054768BBD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B1090D-07D2-2BC6-AE02-0AEFFE98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D2AAEC-C7DA-8AB0-1310-470637AC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7743-6A0F-4061-8A69-9ACC064AE3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064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559FC3C-A2ED-9D68-AB33-0C6187352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1ECDA2-4EE5-544C-AB7B-9330F3726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DB88A4-0BE3-35B9-C84E-87336CF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D978-FF63-4C32-9E31-FE054768BBD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61431D-7D05-32BB-15A3-30F9739F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75B5D8-5CD2-4CF0-C42E-220EF472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7743-6A0F-4061-8A69-9ACC064AE3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023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373D85-40D5-D5EC-FF48-E14563E9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F39ABC-9FCC-64E5-AF13-CEF67B99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C9A398-2F80-B091-A1A8-19E097A3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D978-FF63-4C32-9E31-FE054768BBD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75CCEF-CF33-8515-BF8E-4EAF8221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4EC2D0-44D3-C0AD-58DC-25999627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7743-6A0F-4061-8A69-9ACC064AE3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489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DFA514-E7AA-BE9E-CD4F-F985F936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6A7ACE-6725-0FE0-DD5D-A5816DAB4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38C941-4573-1C8B-3BE9-7C3463E5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D978-FF63-4C32-9E31-FE054768BBD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BCCCAB-1C6B-902A-75CC-9D63673B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6CDFD0-E5A4-B3A7-7194-867B06DD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7743-6A0F-4061-8A69-9ACC064AE3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713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E8073-0192-0FD5-52EF-F2BCE169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99DB30-0DC8-E78B-D456-2A6911A28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E5F9D4-6074-99CE-8690-505F56FE6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B80D3C-F226-0CE2-0907-8FECB4BB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D978-FF63-4C32-9E31-FE054768BBD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D0AF31-62B0-6CF0-E57E-6042F6D3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4051FD-7CB4-6B7A-1E10-E50A295A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7743-6A0F-4061-8A69-9ACC064AE3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718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7FB660-9324-F657-B6BA-16676D1B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72AB1B-0AC8-2D33-1719-478145B36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DD84820-A952-DEFA-64A0-B87765C16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193BBB-A01C-4794-E709-C3B511F1E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4874F4-DE2F-D1FE-1571-7CB42A820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984338B-10D8-BDF1-1715-48146EDB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D978-FF63-4C32-9E31-FE054768BBD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B3F80A7-05AF-9A83-BF59-0F1CBF6D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0CDA61F-E1A9-C7B2-C626-196BC30A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7743-6A0F-4061-8A69-9ACC064AE3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6527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872A5F-07F6-E9E6-7328-4BD723A4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722E6A-DBFD-957E-07AA-E76E3B67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D978-FF63-4C32-9E31-FE054768BBD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A4621C5-EC79-223F-EFE8-1F8273F0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0E02ED-5867-9430-DB7F-63C6089D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7743-6A0F-4061-8A69-9ACC064AE3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282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124C30C-CD1C-4400-FF0B-12933DB6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D978-FF63-4C32-9E31-FE054768BBD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CA9ED6E-67F4-9374-7BD2-4E778054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731CF7-0AB8-0E06-2982-458CE628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7743-6A0F-4061-8A69-9ACC064AE3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485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2E2BB-DD89-42F4-D7D1-713226A9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BAF592-EEAA-EAD5-AA43-4074F1C12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F41304-0A5B-EBD4-0814-921F3FB1C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6226849-6C0C-40EA-0C1D-889DA085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D978-FF63-4C32-9E31-FE054768BBD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9D6137-EEA8-B48B-8D5F-29BCB178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B47717-4813-F854-1B1A-F47165FD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7743-6A0F-4061-8A69-9ACC064AE3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624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1169BB-9C70-8740-01B6-7E8DE973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A3CBF19-F504-99CE-85EC-231E48E36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7C831A-225F-E7B5-1DF4-01EC1D2F7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B40BB2-7ED1-5443-FA79-2C3C409D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D978-FF63-4C32-9E31-FE054768BBD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78C1E6-FCBE-9356-39A0-4317EDD8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D3D4E6-B6E1-BF5A-1B62-8C002E08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7743-6A0F-4061-8A69-9ACC064AE3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804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826D34E-36A5-700F-E664-B1C7FF41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267D29-9D80-C122-AFD8-FCAE10293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C52DCC-4947-51AC-E530-80BEB097F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AD978-FF63-4C32-9E31-FE054768BBD3}" type="datetimeFigureOut">
              <a:rPr lang="en-IN" smtClean="0"/>
              <a:pPr/>
              <a:t>19-06-2023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6FAD15-C8D7-1C82-0B0A-7C781C01A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A77B8D-10AC-AF40-F383-C190B9BF2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7743-6A0F-4061-8A69-9ACC064AE3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3366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FC3E31-751E-B086-4334-682D9D4D9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69" y="228599"/>
            <a:ext cx="11289323" cy="40180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Institute of Aeronautical Engineering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sz="4800" b="1" dirty="0">
                <a:solidFill>
                  <a:schemeClr val="accent1"/>
                </a:solidFill>
              </a:rPr>
              <a:t/>
            </a:r>
            <a:br>
              <a:rPr lang="en-US" sz="4800" b="1" dirty="0">
                <a:solidFill>
                  <a:schemeClr val="accent1"/>
                </a:solidFill>
              </a:rPr>
            </a:br>
            <a:r>
              <a:rPr lang="en-US" sz="4800" b="1" dirty="0">
                <a:solidFill>
                  <a:schemeClr val="accent1"/>
                </a:solidFill>
              </a:rPr>
              <a:t>Electronics and Communication Engineering</a:t>
            </a:r>
            <a:br>
              <a:rPr lang="en-US" sz="4800" b="1" dirty="0">
                <a:solidFill>
                  <a:schemeClr val="accent1"/>
                </a:solidFill>
              </a:rPr>
            </a:br>
            <a:endParaRPr lang="en-IN" sz="4800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A36C2E-64D5-1935-A816-2CA5ACCD8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9D5A1D-1115-B6A0-35E9-3A649B7AD980}"/>
              </a:ext>
            </a:extLst>
          </p:cNvPr>
          <p:cNvSpPr txBox="1"/>
          <p:nvPr/>
        </p:nvSpPr>
        <p:spPr>
          <a:xfrm flipH="1">
            <a:off x="736598" y="4534932"/>
            <a:ext cx="4378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Batch Members: </a:t>
            </a:r>
          </a:p>
          <a:p>
            <a:r>
              <a:rPr lang="en-US" dirty="0"/>
              <a:t>20951A0455       V </a:t>
            </a:r>
            <a:r>
              <a:rPr lang="en-US" dirty="0" err="1"/>
              <a:t>Gowthami</a:t>
            </a:r>
            <a:endParaRPr lang="en-US" dirty="0"/>
          </a:p>
          <a:p>
            <a:r>
              <a:rPr lang="en-US" dirty="0"/>
              <a:t>20951A0462       Hemanth </a:t>
            </a:r>
            <a:r>
              <a:rPr lang="en-US" dirty="0" err="1"/>
              <a:t>Marisetti</a:t>
            </a:r>
            <a:endParaRPr lang="en-US" dirty="0"/>
          </a:p>
          <a:p>
            <a:r>
              <a:rPr lang="en-US" dirty="0"/>
              <a:t>20951A0474       M Krishna Vamshi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EB8396-4CEF-19CA-F0F5-733899F6E462}"/>
              </a:ext>
            </a:extLst>
          </p:cNvPr>
          <p:cNvSpPr txBox="1"/>
          <p:nvPr/>
        </p:nvSpPr>
        <p:spPr>
          <a:xfrm>
            <a:off x="7279642" y="4519136"/>
            <a:ext cx="437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Supervisor Details:</a:t>
            </a:r>
          </a:p>
          <a:p>
            <a:r>
              <a:rPr lang="en-US" dirty="0"/>
              <a:t>Name: Dr. B Surekha Reddy</a:t>
            </a:r>
          </a:p>
          <a:p>
            <a:r>
              <a:rPr lang="en-US" dirty="0"/>
              <a:t>Designation: Assistant Professor</a:t>
            </a:r>
          </a:p>
          <a:p>
            <a:r>
              <a:rPr lang="en-US" dirty="0"/>
              <a:t>Electronics and Communication Engineering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B577FCD-1E76-F220-3197-63B4035D5A1B}"/>
              </a:ext>
            </a:extLst>
          </p:cNvPr>
          <p:cNvSpPr txBox="1"/>
          <p:nvPr/>
        </p:nvSpPr>
        <p:spPr>
          <a:xfrm>
            <a:off x="4145280" y="4165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668EBE0-68AD-64BE-037B-7FE0CF71132B}"/>
              </a:ext>
            </a:extLst>
          </p:cNvPr>
          <p:cNvSpPr txBox="1"/>
          <p:nvPr/>
        </p:nvSpPr>
        <p:spPr>
          <a:xfrm>
            <a:off x="1936653" y="3877351"/>
            <a:ext cx="9845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Speech To Speech Translation using Machine Learning Algorithms</a:t>
            </a:r>
            <a:endParaRPr lang="en-IN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5558" y="1246517"/>
            <a:ext cx="1684094" cy="158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59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BA8162B-3348-4AE5-8564-4220BD49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1B1AA8D-3E8D-4B55-BD54-CFC5A76C427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4036" y="0"/>
            <a:ext cx="1220603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74220C-3856-9535-84B0-0E402DD13C95}"/>
              </a:ext>
            </a:extLst>
          </p:cNvPr>
          <p:cNvSpPr txBox="1"/>
          <p:nvPr/>
        </p:nvSpPr>
        <p:spPr>
          <a:xfrm>
            <a:off x="0" y="-216553"/>
            <a:ext cx="49482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3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933251-300B-0B75-96D0-393765AFE171}"/>
              </a:ext>
            </a:extLst>
          </p:cNvPr>
          <p:cNvSpPr txBox="1"/>
          <p:nvPr/>
        </p:nvSpPr>
        <p:spPr>
          <a:xfrm>
            <a:off x="203780" y="1278527"/>
            <a:ext cx="897157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modern textless speech-to-speech translation (S2ST), our goal is mainly two-fold: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High quality: direct S2ST is challenging, especially without using the transcription.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  Low latency: high inference speed is essential when considering real-time translation.</a:t>
            </a:r>
          </a:p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4A17CA-4150-7C5B-4362-3E81F8DE6E85}"/>
              </a:ext>
            </a:extLst>
          </p:cNvPr>
          <p:cNvSpPr txBox="1"/>
          <p:nvPr/>
        </p:nvSpPr>
        <p:spPr>
          <a:xfrm>
            <a:off x="91440" y="1772604"/>
            <a:ext cx="9004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329DCBE-65BE-0A99-EDFC-2C4C6655372A}"/>
              </a:ext>
            </a:extLst>
          </p:cNvPr>
          <p:cNvSpPr txBox="1"/>
          <p:nvPr/>
        </p:nvSpPr>
        <p:spPr>
          <a:xfrm>
            <a:off x="257810" y="3956874"/>
            <a:ext cx="11409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76581" y="0"/>
            <a:ext cx="1015419" cy="9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7771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5106"/>
    </mc:Choice>
    <mc:Fallback>
      <p:transition spd="slow" advTm="5510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BA8162B-3348-4AE5-8564-4220BD49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1B1AA8D-3E8D-4B55-BD54-CFC5A76C427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4037" y="0"/>
            <a:ext cx="12220073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B1176A-D832-6A75-3745-492986E0180E}"/>
              </a:ext>
            </a:extLst>
          </p:cNvPr>
          <p:cNvSpPr txBox="1"/>
          <p:nvPr/>
        </p:nvSpPr>
        <p:spPr>
          <a:xfrm>
            <a:off x="2093830" y="2625054"/>
            <a:ext cx="81265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76581" y="0"/>
            <a:ext cx="1015419" cy="9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359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5106"/>
    </mc:Choice>
    <mc:Fallback>
      <p:transition spd="slow" advTm="5510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BA8162B-3348-4AE5-8564-4220BD49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-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1B1AA8D-3E8D-4B55-BD54-CFC5A76C427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4037" y="0"/>
            <a:ext cx="1222007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74220C-3856-9535-84B0-0E402DD13C95}"/>
              </a:ext>
            </a:extLst>
          </p:cNvPr>
          <p:cNvSpPr txBox="1"/>
          <p:nvPr/>
        </p:nvSpPr>
        <p:spPr>
          <a:xfrm>
            <a:off x="0" y="-241084"/>
            <a:ext cx="9095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3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I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E710E7B-DC4D-26BB-1E89-754E560C3E7B}"/>
              </a:ext>
            </a:extLst>
          </p:cNvPr>
          <p:cNvSpPr txBox="1"/>
          <p:nvPr/>
        </p:nvSpPr>
        <p:spPr>
          <a:xfrm>
            <a:off x="99278" y="974119"/>
            <a:ext cx="1164336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Speech-to-speech translation (S2ST) aims at converting speech from one language into speech in another, significantly breaking down communication barriers between people not sharing a common language. Direct speech-to-speech translation (S2ST) with discrete units leverages recent progress in speech representation learning. Specifically, a sequence of discrete representations derived in a self-supervised manner are predicted from the model and passed to a vocoder for speech reconstruction, while still facing the following challenges: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1.Acoustic multimodality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2.High latency. </a:t>
            </a:r>
          </a:p>
          <a:p>
            <a:endParaRPr lang="en-US" sz="24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841521-9680-3051-5B31-48A70523298B}"/>
              </a:ext>
            </a:extLst>
          </p:cNvPr>
          <p:cNvSpPr txBox="1"/>
          <p:nvPr/>
        </p:nvSpPr>
        <p:spPr>
          <a:xfrm>
            <a:off x="128938" y="1944055"/>
            <a:ext cx="11846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5942C85-858F-B3C8-EA73-FC7FD77F6DDA}"/>
              </a:ext>
            </a:extLst>
          </p:cNvPr>
          <p:cNvSpPr txBox="1"/>
          <p:nvPr/>
        </p:nvSpPr>
        <p:spPr>
          <a:xfrm>
            <a:off x="172720" y="4592320"/>
            <a:ext cx="11572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76581" y="0"/>
            <a:ext cx="1015419" cy="9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1325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5106"/>
    </mc:Choice>
    <mc:Fallback>
      <p:transition spd="slow" advTm="5510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BA8162B-3348-4AE5-8564-4220BD49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-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1B1AA8D-3E8D-4B55-BD54-CFC5A76C427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2007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74220C-3856-9535-84B0-0E402DD13C95}"/>
              </a:ext>
            </a:extLst>
          </p:cNvPr>
          <p:cNvSpPr txBox="1"/>
          <p:nvPr/>
        </p:nvSpPr>
        <p:spPr>
          <a:xfrm>
            <a:off x="0" y="-174752"/>
            <a:ext cx="9095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3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E710E7B-DC4D-26BB-1E89-754E560C3E7B}"/>
              </a:ext>
            </a:extLst>
          </p:cNvPr>
          <p:cNvSpPr txBox="1"/>
          <p:nvPr/>
        </p:nvSpPr>
        <p:spPr>
          <a:xfrm>
            <a:off x="331506" y="1350118"/>
            <a:ext cx="103434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Speech translation aims at converting speech from one language into speech or text in another language.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technology helps bridge the communication barriers between people speaking different languages and can provide access to multimedia content in different languages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These S2T models can be further combined with text-to-speech (TTS) synthesis to provide both speech and text translation, which allows the technology to be adopted in a wider range of applications.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Specifically, we investigate whether it is possible to train model to accomplish this task directly, without relying on an intermediate text representation.</a:t>
            </a:r>
          </a:p>
          <a:p>
            <a:endParaRPr lang="en-US" sz="24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841521-9680-3051-5B31-48A70523298B}"/>
              </a:ext>
            </a:extLst>
          </p:cNvPr>
          <p:cNvSpPr txBox="1"/>
          <p:nvPr/>
        </p:nvSpPr>
        <p:spPr>
          <a:xfrm>
            <a:off x="172720" y="2316738"/>
            <a:ext cx="11846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5942C85-858F-B3C8-EA73-FC7FD77F6DDA}"/>
              </a:ext>
            </a:extLst>
          </p:cNvPr>
          <p:cNvSpPr txBox="1"/>
          <p:nvPr/>
        </p:nvSpPr>
        <p:spPr>
          <a:xfrm>
            <a:off x="172720" y="4592320"/>
            <a:ext cx="11572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76581" y="0"/>
            <a:ext cx="1015419" cy="9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4586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5106"/>
    </mc:Choice>
    <mc:Fallback>
      <p:transition spd="slow" advTm="5510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BA8162B-3348-4AE5-8564-4220BD49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1B1AA8D-3E8D-4B55-BD54-CFC5A76C427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8073" y="0"/>
            <a:ext cx="1222007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74220C-3856-9535-84B0-0E402DD13C95}"/>
              </a:ext>
            </a:extLst>
          </p:cNvPr>
          <p:cNvSpPr txBox="1"/>
          <p:nvPr/>
        </p:nvSpPr>
        <p:spPr>
          <a:xfrm>
            <a:off x="0" y="70830"/>
            <a:ext cx="9095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IN" sz="3600" b="1" i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  <a:endParaRPr lang="en-IN" sz="36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E710E7B-DC4D-26BB-1E89-754E560C3E7B}"/>
              </a:ext>
            </a:extLst>
          </p:cNvPr>
          <p:cNvSpPr txBox="1"/>
          <p:nvPr/>
        </p:nvSpPr>
        <p:spPr>
          <a:xfrm>
            <a:off x="101600" y="1391920"/>
            <a:ext cx="108366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endParaRPr lang="en-IN" sz="2400" dirty="0" smtClean="0"/>
          </a:p>
          <a:p>
            <a:pPr fontAlgn="t"/>
            <a:endParaRPr lang="en-IN" sz="2400" dirty="0" smtClean="0"/>
          </a:p>
          <a:p>
            <a:endParaRPr lang="en-US" sz="24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841521-9680-3051-5B31-48A70523298B}"/>
              </a:ext>
            </a:extLst>
          </p:cNvPr>
          <p:cNvSpPr txBox="1"/>
          <p:nvPr/>
        </p:nvSpPr>
        <p:spPr>
          <a:xfrm>
            <a:off x="172720" y="2316738"/>
            <a:ext cx="11846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5942C85-858F-B3C8-EA73-FC7FD77F6DDA}"/>
              </a:ext>
            </a:extLst>
          </p:cNvPr>
          <p:cNvSpPr txBox="1"/>
          <p:nvPr/>
        </p:nvSpPr>
        <p:spPr>
          <a:xfrm>
            <a:off x="172720" y="4592320"/>
            <a:ext cx="11572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76581" y="0"/>
            <a:ext cx="1015419" cy="95357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9728" y="1461637"/>
          <a:ext cx="12007378" cy="454597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6249"/>
                <a:gridCol w="2558696"/>
                <a:gridCol w="2162456"/>
                <a:gridCol w="1395506"/>
                <a:gridCol w="2704512"/>
                <a:gridCol w="2589959"/>
              </a:tblGrid>
              <a:tr h="796937">
                <a:tc>
                  <a:txBody>
                    <a:bodyPr/>
                    <a:lstStyle/>
                    <a:p>
                      <a:r>
                        <a:rPr lang="en-US" dirty="0" smtClean="0"/>
                        <a:t>S 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Published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Drawbacks</a:t>
                      </a:r>
                      <a:endParaRPr lang="en-IN" dirty="0"/>
                    </a:p>
                  </a:txBody>
                  <a:tcPr/>
                </a:tc>
              </a:tr>
              <a:tr h="118218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 speech-to-speech translation with a sequence-to-sequence model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 </a:t>
                      </a:r>
                      <a:r>
                        <a:rPr lang="en-US" dirty="0" err="1" smtClean="0"/>
                        <a:t>Jia</a:t>
                      </a:r>
                      <a:r>
                        <a:rPr lang="en-US" dirty="0" smtClean="0"/>
                        <a:t>, Ron J. Weiss, </a:t>
                      </a:r>
                      <a:r>
                        <a:rPr lang="en-US" dirty="0" err="1" smtClean="0"/>
                        <a:t>Fadi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Biadsy</a:t>
                      </a:r>
                      <a:r>
                        <a:rPr lang="en-US" dirty="0" smtClean="0"/>
                        <a:t>, Wolfgang </a:t>
                      </a:r>
                      <a:r>
                        <a:rPr lang="en-US" dirty="0" err="1" smtClean="0"/>
                        <a:t>Macherey</a:t>
                      </a:r>
                      <a:r>
                        <a:rPr lang="en-US" dirty="0" smtClean="0"/>
                        <a:t>, Melvin Johnson, </a:t>
                      </a:r>
                      <a:r>
                        <a:rPr lang="en-US" dirty="0" err="1" smtClean="0"/>
                        <a:t>Zhifeng</a:t>
                      </a:r>
                      <a:r>
                        <a:rPr lang="en-US" dirty="0" smtClean="0"/>
                        <a:t> Chen, </a:t>
                      </a:r>
                      <a:r>
                        <a:rPr lang="en-US" dirty="0" err="1" smtClean="0"/>
                        <a:t>Yonghui</a:t>
                      </a:r>
                      <a:r>
                        <a:rPr lang="en-US" dirty="0" smtClean="0"/>
                        <a:t> Wu</a:t>
                      </a:r>
                      <a:r>
                        <a:rPr lang="en-IN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Attention-based sequence-to-sequence neural network for direct S2ST</a:t>
                      </a:r>
                      <a:r>
                        <a:rPr lang="en-US" baseline="0" dirty="0" smtClean="0"/>
                        <a:t> without using </a:t>
                      </a:r>
                      <a:r>
                        <a:rPr lang="en-US" dirty="0" smtClean="0"/>
                        <a:t>conventional S2ST </a:t>
                      </a:r>
                      <a:r>
                        <a:rPr lang="en-US" dirty="0" smtClean="0"/>
                        <a:t>systems.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Performance is not as good as a baseline cascade of ST and TTS models.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err="1" smtClean="0"/>
                        <a:t>Translatotron</a:t>
                      </a:r>
                      <a:r>
                        <a:rPr lang="en-US" dirty="0" smtClean="0"/>
                        <a:t> mispronounces words</a:t>
                      </a:r>
                      <a:endParaRPr lang="en-IN" dirty="0"/>
                    </a:p>
                  </a:txBody>
                  <a:tcPr/>
                </a:tc>
              </a:tr>
              <a:tr h="118218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ESPnet</a:t>
                      </a:r>
                      <a:r>
                        <a:rPr lang="en-US" dirty="0" smtClean="0"/>
                        <a:t>-ST: All-in-One Speech Translation Toolkit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Hirofumi </a:t>
                      </a:r>
                      <a:r>
                        <a:rPr lang="en-US" dirty="0" err="1" smtClean="0"/>
                        <a:t>Inaguma</a:t>
                      </a:r>
                      <a:r>
                        <a:rPr lang="en-US" dirty="0" smtClean="0"/>
                        <a:t>, Shun </a:t>
                      </a:r>
                      <a:r>
                        <a:rPr lang="en-US" dirty="0" err="1" smtClean="0"/>
                        <a:t>Kiyono</a:t>
                      </a:r>
                      <a:r>
                        <a:rPr lang="en-US" dirty="0" smtClean="0"/>
                        <a:t>, Kevin Duh,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Shigeki </a:t>
                      </a:r>
                      <a:r>
                        <a:rPr lang="en-US" dirty="0" err="1" smtClean="0"/>
                        <a:t>Karita</a:t>
                      </a:r>
                      <a:r>
                        <a:rPr lang="en-US" dirty="0" smtClean="0"/>
                        <a:t> ,Nelson Yalta ,Tomoki Hayashi,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Shinji Watanabe.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S2ST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systems in a single framework which is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dirty="0" smtClean="0"/>
                        <a:t>Toolkit to include ASR, MT, TTS, and ST recipes and models in the same codebase.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gap is due to the minor difference in the implementation of two framework</a:t>
                      </a:r>
                      <a:r>
                        <a:rPr lang="en-US" baseline="0" dirty="0" smtClean="0"/>
                        <a:t> and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sets of hyper parameters are different across frameworks.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34586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5106"/>
    </mc:Choice>
    <mc:Fallback>
      <p:transition spd="slow" advTm="5510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BA8162B-3348-4AE5-8564-4220BD49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E710E7B-DC4D-26BB-1E89-754E560C3E7B}"/>
              </a:ext>
            </a:extLst>
          </p:cNvPr>
          <p:cNvSpPr txBox="1"/>
          <p:nvPr/>
        </p:nvSpPr>
        <p:spPr>
          <a:xfrm>
            <a:off x="101600" y="1391920"/>
            <a:ext cx="108366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endParaRPr lang="en-IN" sz="2400" dirty="0" smtClean="0"/>
          </a:p>
          <a:p>
            <a:pPr fontAlgn="t"/>
            <a:endParaRPr lang="en-IN" sz="2400" dirty="0" smtClean="0"/>
          </a:p>
          <a:p>
            <a:endParaRPr lang="en-US" sz="24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841521-9680-3051-5B31-48A70523298B}"/>
              </a:ext>
            </a:extLst>
          </p:cNvPr>
          <p:cNvSpPr txBox="1"/>
          <p:nvPr/>
        </p:nvSpPr>
        <p:spPr>
          <a:xfrm>
            <a:off x="172720" y="2316738"/>
            <a:ext cx="11846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5942C85-858F-B3C8-EA73-FC7FD77F6DDA}"/>
              </a:ext>
            </a:extLst>
          </p:cNvPr>
          <p:cNvSpPr txBox="1"/>
          <p:nvPr/>
        </p:nvSpPr>
        <p:spPr>
          <a:xfrm>
            <a:off x="172720" y="4592320"/>
            <a:ext cx="11572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867" y="376210"/>
          <a:ext cx="12164133" cy="603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96249"/>
                <a:gridCol w="2558696"/>
                <a:gridCol w="2162456"/>
                <a:gridCol w="1395506"/>
                <a:gridCol w="2704512"/>
                <a:gridCol w="2746714"/>
              </a:tblGrid>
              <a:tr h="118218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Multimodal and Multilingual Embeddings for Large-Scale Speech Mining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Paul-</a:t>
                      </a:r>
                      <a:r>
                        <a:rPr lang="en-US" b="0" dirty="0" err="1" smtClean="0"/>
                        <a:t>Ambroise</a:t>
                      </a:r>
                      <a:r>
                        <a:rPr lang="en-US" b="0" dirty="0" smtClean="0"/>
                        <a:t>, </a:t>
                      </a:r>
                      <a:r>
                        <a:rPr lang="en-US" b="0" dirty="0" err="1" smtClean="0"/>
                        <a:t>Hongyu</a:t>
                      </a:r>
                      <a:r>
                        <a:rPr lang="en-US" b="0" dirty="0" smtClean="0"/>
                        <a:t> Gong, </a:t>
                      </a:r>
                      <a:r>
                        <a:rPr lang="en-US" b="0" dirty="0" err="1" smtClean="0"/>
                        <a:t>Holger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Schwenk</a:t>
                      </a:r>
                      <a:r>
                        <a:rPr lang="en-US" b="0" dirty="0" smtClean="0"/>
                        <a:t>.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2021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Directly speech-to-speech mining, without the need to first transcribe or translate the data which minimizes the cosine loss with the existing massively multilingual LASER text embedding space.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Uses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individual speech encoders for each language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118218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CVSS Corpus and Massively Multilingual Speech-to-Speech Translation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 </a:t>
                      </a:r>
                      <a:r>
                        <a:rPr lang="en-US" dirty="0" err="1" smtClean="0"/>
                        <a:t>Jia</a:t>
                      </a:r>
                      <a:r>
                        <a:rPr lang="en-US" dirty="0" smtClean="0"/>
                        <a:t>, Michelle </a:t>
                      </a:r>
                      <a:r>
                        <a:rPr lang="en-US" dirty="0" err="1" smtClean="0"/>
                        <a:t>Tadmor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Ramanovich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Quan</a:t>
                      </a:r>
                      <a:r>
                        <a:rPr lang="en-US" dirty="0" smtClean="0"/>
                        <a:t> Wang, </a:t>
                      </a:r>
                      <a:r>
                        <a:rPr lang="en-US" dirty="0" err="1" smtClean="0"/>
                        <a:t>Heiga</a:t>
                      </a:r>
                      <a:r>
                        <a:rPr lang="en-US" dirty="0" smtClean="0"/>
                        <a:t> Zen.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Synthesizing the translation text from </a:t>
                      </a:r>
                      <a:r>
                        <a:rPr lang="en-US" dirty="0" err="1" smtClean="0"/>
                        <a:t>CoVoST</a:t>
                      </a:r>
                      <a:r>
                        <a:rPr lang="en-US" dirty="0" smtClean="0"/>
                        <a:t> 2 into speech using state-of-the-art TTS systems.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Translatotron2 direct S2ST model mostly copied the pronunciation from the source speech into the translation speech.</a:t>
                      </a:r>
                      <a:endParaRPr lang="en-US" dirty="0"/>
                    </a:p>
                  </a:txBody>
                  <a:tcPr/>
                </a:tc>
              </a:tr>
              <a:tr h="118218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LibriS2S: A German-English Speech-to-Speech Translation Corpus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Pedro </a:t>
                      </a:r>
                      <a:r>
                        <a:rPr lang="en-US" dirty="0" err="1" smtClean="0"/>
                        <a:t>Jeuris</a:t>
                      </a:r>
                      <a:r>
                        <a:rPr lang="en-US" dirty="0" smtClean="0"/>
                        <a:t> ,</a:t>
                      </a:r>
                    </a:p>
                    <a:p>
                      <a:r>
                        <a:rPr lang="en-US" dirty="0" smtClean="0"/>
                        <a:t>Jan </a:t>
                      </a:r>
                      <a:r>
                        <a:rPr lang="en-US" dirty="0" err="1" smtClean="0"/>
                        <a:t>Niehues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Text-to-speech and speech-to-speech translation model that directly learns to generate the speech signal based on the pronunciation of the source language[Neural TTS system]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Adaptations conflicting results are  not achieved in all</a:t>
                      </a:r>
                      <a:r>
                        <a:rPr lang="en-US" baseline="0" dirty="0" smtClean="0"/>
                        <a:t> models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34586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5106"/>
    </mc:Choice>
    <mc:Fallback>
      <p:transition spd="slow" advTm="5510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BA8162B-3348-4AE5-8564-4220BD49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E710E7B-DC4D-26BB-1E89-754E560C3E7B}"/>
              </a:ext>
            </a:extLst>
          </p:cNvPr>
          <p:cNvSpPr txBox="1"/>
          <p:nvPr/>
        </p:nvSpPr>
        <p:spPr>
          <a:xfrm>
            <a:off x="101600" y="1391920"/>
            <a:ext cx="108366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endParaRPr lang="en-IN" sz="2400" dirty="0" smtClean="0"/>
          </a:p>
          <a:p>
            <a:pPr fontAlgn="t"/>
            <a:endParaRPr lang="en-IN" sz="2400" dirty="0" smtClean="0"/>
          </a:p>
          <a:p>
            <a:endParaRPr lang="en-US" sz="24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841521-9680-3051-5B31-48A70523298B}"/>
              </a:ext>
            </a:extLst>
          </p:cNvPr>
          <p:cNvSpPr txBox="1"/>
          <p:nvPr/>
        </p:nvSpPr>
        <p:spPr>
          <a:xfrm>
            <a:off x="172720" y="2316738"/>
            <a:ext cx="11846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5942C85-858F-B3C8-EA73-FC7FD77F6DDA}"/>
              </a:ext>
            </a:extLst>
          </p:cNvPr>
          <p:cNvSpPr txBox="1"/>
          <p:nvPr/>
        </p:nvSpPr>
        <p:spPr>
          <a:xfrm>
            <a:off x="172720" y="4592320"/>
            <a:ext cx="11572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0"/>
          <a:ext cx="12164133" cy="6583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96249"/>
                <a:gridCol w="2558696"/>
                <a:gridCol w="2162456"/>
                <a:gridCol w="1395506"/>
                <a:gridCol w="2704512"/>
                <a:gridCol w="2746714"/>
              </a:tblGrid>
              <a:tr h="118218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Leveraging Pseudo-labeled Data to Improve Direct Speech-to-Speech Translation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Qianqian</a:t>
                      </a:r>
                      <a:r>
                        <a:rPr lang="en-US" b="0" dirty="0" smtClean="0"/>
                        <a:t> Dong , </a:t>
                      </a:r>
                      <a:r>
                        <a:rPr lang="en-US" b="0" dirty="0" err="1" smtClean="0"/>
                        <a:t>Fengpeng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Yue</a:t>
                      </a:r>
                      <a:r>
                        <a:rPr lang="en-US" b="0" dirty="0" smtClean="0"/>
                        <a:t>, Tom </a:t>
                      </a:r>
                      <a:r>
                        <a:rPr lang="en-US" b="0" dirty="0" err="1" smtClean="0"/>
                        <a:t>Ko</a:t>
                      </a:r>
                      <a:r>
                        <a:rPr lang="en-US" b="0" dirty="0" smtClean="0"/>
                        <a:t>, </a:t>
                      </a:r>
                      <a:r>
                        <a:rPr lang="en-US" b="0" dirty="0" err="1" smtClean="0"/>
                        <a:t>Mingxuan</a:t>
                      </a:r>
                      <a:r>
                        <a:rPr lang="en-US" b="0" dirty="0" smtClean="0"/>
                        <a:t> Wang, </a:t>
                      </a:r>
                      <a:r>
                        <a:rPr lang="en-US" b="0" dirty="0" err="1" smtClean="0"/>
                        <a:t>Qibing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Bai</a:t>
                      </a:r>
                      <a:r>
                        <a:rPr lang="en-US" b="0" dirty="0" smtClean="0"/>
                        <a:t>, Yu Zhang.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2022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Strong Transformer-based </a:t>
                      </a:r>
                      <a:r>
                        <a:rPr lang="en-US" b="0" dirty="0" err="1" smtClean="0"/>
                        <a:t>Translatotron</a:t>
                      </a:r>
                      <a:r>
                        <a:rPr lang="en-US" b="0" dirty="0" smtClean="0"/>
                        <a:t>  baseline that outperforms the original </a:t>
                      </a:r>
                      <a:r>
                        <a:rPr lang="en-US" b="0" dirty="0" err="1" smtClean="0"/>
                        <a:t>Translatotron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using pseudo-labeled data with pre-training and different fine-tuning strategies.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BLEU score of the baseline is merely 11.2 because the predicted results contain a large amount of unintelligent speech. 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118218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Pre-Training with</a:t>
                      </a:r>
                      <a:r>
                        <a:rPr lang="en-US" baseline="0" dirty="0" smtClean="0"/>
                        <a:t> speech and </a:t>
                      </a:r>
                      <a:r>
                        <a:rPr lang="en-US" dirty="0" smtClean="0"/>
                        <a:t>Bilingual</a:t>
                      </a:r>
                      <a:r>
                        <a:rPr lang="en-US" baseline="0" dirty="0" smtClean="0"/>
                        <a:t> text for direct speech to speech translation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Kun Wei1, Long Zhou, </a:t>
                      </a:r>
                      <a:r>
                        <a:rPr lang="en-US" dirty="0" err="1" smtClean="0"/>
                        <a:t>Ziqiang</a:t>
                      </a:r>
                      <a:r>
                        <a:rPr lang="en-US" dirty="0" smtClean="0"/>
                        <a:t> Zhang , </a:t>
                      </a:r>
                      <a:r>
                        <a:rPr lang="en-US" dirty="0" err="1" smtClean="0"/>
                        <a:t>Liping</a:t>
                      </a:r>
                      <a:r>
                        <a:rPr lang="en-US" dirty="0" smtClean="0"/>
                        <a:t> Chen, </a:t>
                      </a:r>
                      <a:r>
                        <a:rPr lang="en-US" dirty="0" err="1" smtClean="0"/>
                        <a:t>Shujie</a:t>
                      </a:r>
                      <a:r>
                        <a:rPr lang="en-US" dirty="0" smtClean="0"/>
                        <a:t> Liu, Lei He, </a:t>
                      </a:r>
                      <a:r>
                        <a:rPr lang="en-US" dirty="0" err="1" smtClean="0"/>
                        <a:t>Jinyu</a:t>
                      </a:r>
                      <a:r>
                        <a:rPr lang="en-US" dirty="0" smtClean="0"/>
                        <a:t> Li, </a:t>
                      </a:r>
                      <a:r>
                        <a:rPr lang="en-US" dirty="0" err="1" smtClean="0"/>
                        <a:t>Furu</a:t>
                      </a:r>
                      <a:r>
                        <a:rPr lang="en-US" dirty="0" smtClean="0"/>
                        <a:t> Wei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Speech2S model, which is jointly pre-trained with unpaired speech and bilingual text data for direct speech-to-speech translation tasks.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Pre-training and </a:t>
                      </a:r>
                      <a:r>
                        <a:rPr lang="en-US" dirty="0" err="1" smtClean="0"/>
                        <a:t>finetuning</a:t>
                      </a:r>
                      <a:r>
                        <a:rPr lang="en-US" dirty="0" smtClean="0"/>
                        <a:t> data domains are consistent for </a:t>
                      </a:r>
                      <a:r>
                        <a:rPr lang="en-US" dirty="0" err="1" smtClean="0"/>
                        <a:t>Europarl</a:t>
                      </a:r>
                      <a:r>
                        <a:rPr lang="en-US" dirty="0" smtClean="0"/>
                        <a:t>-ST test set, but it has a domain mismatch problem between </a:t>
                      </a:r>
                      <a:r>
                        <a:rPr lang="en-US" dirty="0" err="1" smtClean="0"/>
                        <a:t>VoxPopuli</a:t>
                      </a:r>
                      <a:r>
                        <a:rPr lang="en-US" dirty="0" smtClean="0"/>
                        <a:t> and CoVoST-2.</a:t>
                      </a:r>
                      <a:endParaRPr lang="en-US" dirty="0"/>
                    </a:p>
                  </a:txBody>
                  <a:tcPr/>
                </a:tc>
              </a:tr>
              <a:tr h="118218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BLASER: A Text-Free Speech-to-Speech Translation Evaluation 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Mingda</a:t>
                      </a:r>
                      <a:r>
                        <a:rPr lang="en-US" dirty="0" smtClean="0"/>
                        <a:t> Chen, Paul-</a:t>
                      </a:r>
                      <a:r>
                        <a:rPr lang="en-US" dirty="0" err="1" smtClean="0"/>
                        <a:t>Ambroise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Duquenne</a:t>
                      </a:r>
                      <a:r>
                        <a:rPr lang="en-US" dirty="0" smtClean="0"/>
                        <a:t>, Pierre Andrews, Justine Kao, </a:t>
                      </a:r>
                      <a:r>
                        <a:rPr lang="en-US" dirty="0" err="1" smtClean="0"/>
                        <a:t>Alexandre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Mourachko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Holger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Schwenk</a:t>
                      </a:r>
                      <a:r>
                        <a:rPr lang="en-US" dirty="0" smtClean="0"/>
                        <a:t>, Marta R. Costa-</a:t>
                      </a:r>
                      <a:r>
                        <a:rPr lang="en-US" dirty="0" err="1" smtClean="0"/>
                        <a:t>jussà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34586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5106"/>
    </mc:Choice>
    <mc:Fallback>
      <p:transition spd="slow" advTm="5510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BA8162B-3348-4AE5-8564-4220BD49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E710E7B-DC4D-26BB-1E89-754E560C3E7B}"/>
              </a:ext>
            </a:extLst>
          </p:cNvPr>
          <p:cNvSpPr txBox="1"/>
          <p:nvPr/>
        </p:nvSpPr>
        <p:spPr>
          <a:xfrm>
            <a:off x="101600" y="1391920"/>
            <a:ext cx="108366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endParaRPr lang="en-IN" sz="2400" dirty="0" smtClean="0"/>
          </a:p>
          <a:p>
            <a:pPr fontAlgn="t"/>
            <a:endParaRPr lang="en-IN" sz="2400" dirty="0" smtClean="0"/>
          </a:p>
          <a:p>
            <a:endParaRPr lang="en-US" sz="24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841521-9680-3051-5B31-48A70523298B}"/>
              </a:ext>
            </a:extLst>
          </p:cNvPr>
          <p:cNvSpPr txBox="1"/>
          <p:nvPr/>
        </p:nvSpPr>
        <p:spPr>
          <a:xfrm>
            <a:off x="172720" y="2316738"/>
            <a:ext cx="11846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5942C85-858F-B3C8-EA73-FC7FD77F6DDA}"/>
              </a:ext>
            </a:extLst>
          </p:cNvPr>
          <p:cNvSpPr txBox="1"/>
          <p:nvPr/>
        </p:nvSpPr>
        <p:spPr>
          <a:xfrm>
            <a:off x="172720" y="4592320"/>
            <a:ext cx="11572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0"/>
          <a:ext cx="12164133" cy="5212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96249"/>
                <a:gridCol w="2558696"/>
                <a:gridCol w="2162456"/>
                <a:gridCol w="1395506"/>
                <a:gridCol w="2704512"/>
                <a:gridCol w="2746714"/>
              </a:tblGrid>
              <a:tr h="118218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UnitY</a:t>
                      </a:r>
                      <a:r>
                        <a:rPr lang="en-US" b="0" dirty="0" smtClean="0"/>
                        <a:t>: Two-pass Direct Speech-to-speech Translation with Discrete Units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Hirofumi </a:t>
                      </a:r>
                      <a:r>
                        <a:rPr lang="en-US" b="0" dirty="0" err="1" smtClean="0"/>
                        <a:t>Inaguma</a:t>
                      </a:r>
                      <a:r>
                        <a:rPr lang="en-US" b="0" dirty="0" smtClean="0"/>
                        <a:t>, </a:t>
                      </a:r>
                      <a:r>
                        <a:rPr lang="en-US" b="0" dirty="0" err="1" smtClean="0"/>
                        <a:t>Sravya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Popuri</a:t>
                      </a:r>
                      <a:r>
                        <a:rPr lang="en-US" b="0" dirty="0" smtClean="0"/>
                        <a:t>, </a:t>
                      </a:r>
                      <a:r>
                        <a:rPr lang="en-US" b="0" dirty="0" err="1" smtClean="0"/>
                        <a:t>Ilia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Kulikov</a:t>
                      </a:r>
                      <a:r>
                        <a:rPr lang="en-US" b="0" dirty="0" smtClean="0"/>
                        <a:t>, </a:t>
                      </a:r>
                      <a:r>
                        <a:rPr lang="en-US" b="0" dirty="0" err="1" smtClean="0"/>
                        <a:t>Peng</a:t>
                      </a:r>
                      <a:r>
                        <a:rPr lang="en-US" b="0" dirty="0" smtClean="0"/>
                        <a:t>-Jen Chen, </a:t>
                      </a:r>
                      <a:r>
                        <a:rPr lang="en-US" b="0" dirty="0" err="1" smtClean="0"/>
                        <a:t>Changhan</a:t>
                      </a:r>
                      <a:r>
                        <a:rPr lang="en-US" b="0" dirty="0" smtClean="0"/>
                        <a:t> Wang, Yu-An Chung, </a:t>
                      </a:r>
                      <a:r>
                        <a:rPr lang="en-US" b="0" dirty="0" err="1" smtClean="0"/>
                        <a:t>Yun</a:t>
                      </a:r>
                      <a:r>
                        <a:rPr lang="en-US" b="0" dirty="0" smtClean="0"/>
                        <a:t> Tang, Ann Lee, Shinji Watanabe, Juan </a:t>
                      </a:r>
                      <a:r>
                        <a:rPr lang="en-US" b="0" dirty="0" err="1" smtClean="0"/>
                        <a:t>Pino</a:t>
                      </a:r>
                      <a:r>
                        <a:rPr lang="en-US" b="0" dirty="0" smtClean="0"/>
                        <a:t>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2023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novel two-pass direct S2ST architecture, </a:t>
                      </a:r>
                      <a:r>
                        <a:rPr lang="en-US" b="0" dirty="0" err="1" smtClean="0"/>
                        <a:t>UnitY</a:t>
                      </a:r>
                      <a:r>
                        <a:rPr lang="en-US" b="0" dirty="0" smtClean="0"/>
                        <a:t>, which first generates textual representations and predicts discrete acoustic units subsequently.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dirty="0" smtClean="0"/>
                        <a:t>Cannot be used when the target language is unwritten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dirty="0" smtClean="0"/>
                        <a:t>Does not necessarily represent the source speech’s content, there is a potential risk of conveying wrong information</a:t>
                      </a:r>
                      <a:endParaRPr lang="en-US" b="0" dirty="0"/>
                    </a:p>
                  </a:txBody>
                  <a:tcPr/>
                </a:tc>
              </a:tr>
              <a:tr h="118218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Unit-based Speech-to-Speech Translation Without Parallel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Anuj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Diwan,Anirudh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Srinivasan</a:t>
                      </a:r>
                      <a:r>
                        <a:rPr lang="en-US" dirty="0" smtClean="0"/>
                        <a:t>, David </a:t>
                      </a:r>
                      <a:r>
                        <a:rPr lang="en-US" dirty="0" err="1" smtClean="0"/>
                        <a:t>Harwath</a:t>
                      </a:r>
                      <a:r>
                        <a:rPr lang="en-US" dirty="0" smtClean="0"/>
                        <a:t> ,</a:t>
                      </a:r>
                      <a:r>
                        <a:rPr lang="en-US" dirty="0" err="1" smtClean="0"/>
                        <a:t>Eunsol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Choi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2187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When to Speak: Latency and Quality Trade-offs for Simultaneous Speech-to-Speech Translation with Offline Models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Liam Dugan,</a:t>
                      </a:r>
                    </a:p>
                    <a:p>
                      <a:r>
                        <a:rPr lang="en-US" dirty="0" err="1" smtClean="0"/>
                        <a:t>Anshul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Wadhawan</a:t>
                      </a:r>
                      <a:r>
                        <a:rPr lang="en-US" dirty="0" smtClean="0"/>
                        <a:t> , Kyle Spence , </a:t>
                      </a:r>
                    </a:p>
                    <a:p>
                      <a:r>
                        <a:rPr lang="en-US" dirty="0" smtClean="0"/>
                        <a:t>Chris </a:t>
                      </a:r>
                      <a:r>
                        <a:rPr lang="en-US" dirty="0" err="1" smtClean="0"/>
                        <a:t>Callison</a:t>
                      </a:r>
                      <a:r>
                        <a:rPr lang="en-US" dirty="0" smtClean="0"/>
                        <a:t>-Burch , Morgan McGuire, Victor </a:t>
                      </a:r>
                      <a:r>
                        <a:rPr lang="en-US" dirty="0" err="1" smtClean="0"/>
                        <a:t>Zordan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34586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5106"/>
    </mc:Choice>
    <mc:Fallback>
      <p:transition spd="slow" advTm="5510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1B1AA8D-3E8D-4B55-BD54-CFC5A76C427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0603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74220C-3856-9535-84B0-0E402DD13C95}"/>
              </a:ext>
            </a:extLst>
          </p:cNvPr>
          <p:cNvSpPr txBox="1"/>
          <p:nvPr/>
        </p:nvSpPr>
        <p:spPr>
          <a:xfrm>
            <a:off x="0" y="-268805"/>
            <a:ext cx="9095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3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4A17CA-4150-7C5B-4362-3E81F8DE6E85}"/>
              </a:ext>
            </a:extLst>
          </p:cNvPr>
          <p:cNvSpPr txBox="1"/>
          <p:nvPr/>
        </p:nvSpPr>
        <p:spPr>
          <a:xfrm>
            <a:off x="91440" y="1772604"/>
            <a:ext cx="11765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329DCBE-65BE-0A99-EDFC-2C4C6655372A}"/>
              </a:ext>
            </a:extLst>
          </p:cNvPr>
          <p:cNvSpPr txBox="1"/>
          <p:nvPr/>
        </p:nvSpPr>
        <p:spPr>
          <a:xfrm>
            <a:off x="257810" y="3956874"/>
            <a:ext cx="11409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76581" y="0"/>
            <a:ext cx="1015419" cy="9535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278" y="17243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547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5106"/>
    </mc:Choice>
    <mc:Fallback>
      <p:transition spd="slow" advTm="5510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4BA8162B-3348-4AE5-8564-4220BD49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1B1AA8D-3E8D-4B55-BD54-CFC5A76C427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0603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74220C-3856-9535-84B0-0E402DD13C95}"/>
              </a:ext>
            </a:extLst>
          </p:cNvPr>
          <p:cNvSpPr txBox="1"/>
          <p:nvPr/>
        </p:nvSpPr>
        <p:spPr>
          <a:xfrm>
            <a:off x="0" y="-195653"/>
            <a:ext cx="45510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3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Existed methods </a:t>
            </a:r>
            <a:r>
              <a:rPr lang="en-IN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933251-300B-0B75-96D0-393765AFE171}"/>
              </a:ext>
            </a:extLst>
          </p:cNvPr>
          <p:cNvSpPr txBox="1"/>
          <p:nvPr/>
        </p:nvSpPr>
        <p:spPr>
          <a:xfrm>
            <a:off x="106135" y="928443"/>
            <a:ext cx="7242436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Conventional S2ST systems which are often broken down into three components: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1.Automatic speech recognition (ASR)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2.Text-to-text machine translation (MT)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3.Text-to-speech (TTS) synthesis.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Cascaded systems have the potential problem of errors compounding between components, e.g. recognition errors leading to larger translation errors.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They have a disadvantage in terms of increased computational requirements and higher inference latency where it requires 3 decoding steps to covert the dataset.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4A17CA-4150-7C5B-4362-3E81F8DE6E85}"/>
              </a:ext>
            </a:extLst>
          </p:cNvPr>
          <p:cNvSpPr txBox="1"/>
          <p:nvPr/>
        </p:nvSpPr>
        <p:spPr>
          <a:xfrm>
            <a:off x="91440" y="1772604"/>
            <a:ext cx="11765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329DCBE-65BE-0A99-EDFC-2C4C6655372A}"/>
              </a:ext>
            </a:extLst>
          </p:cNvPr>
          <p:cNvSpPr txBox="1"/>
          <p:nvPr/>
        </p:nvSpPr>
        <p:spPr>
          <a:xfrm>
            <a:off x="257810" y="3956874"/>
            <a:ext cx="11409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2" name="Picture 1" descr="WhatsApp Image 2023-05-09 at 10.22.38.jpg">
            <a:extLst>
              <a:ext uri="{FF2B5EF4-FFF2-40B4-BE49-F238E27FC236}">
                <a16:creationId xmlns:a16="http://schemas.microsoft.com/office/drawing/2014/main" xmlns="" id="{5068929B-57DF-C88E-C982-1FD43A4144D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6970" y="1919441"/>
            <a:ext cx="4883590" cy="1660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76581" y="0"/>
            <a:ext cx="1015419" cy="9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547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5106"/>
    </mc:Choice>
    <mc:Fallback>
      <p:transition spd="slow" advTm="5510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1011</Words>
  <Application>Microsoft Office PowerPoint</Application>
  <PresentationFormat>Custom</PresentationFormat>
  <Paragraphs>178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Institute of Aeronautical Engineering    Electronics and Communication Engineering </vt:lpstr>
      <vt:lpstr>-</vt:lpstr>
      <vt:lpstr>-</vt:lpstr>
      <vt:lpstr>-</vt:lpstr>
      <vt:lpstr>-</vt:lpstr>
      <vt:lpstr>-</vt:lpstr>
      <vt:lpstr>-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Gowthami</cp:lastModifiedBy>
  <cp:revision>18</cp:revision>
  <dcterms:created xsi:type="dcterms:W3CDTF">2023-05-03T16:37:15Z</dcterms:created>
  <dcterms:modified xsi:type="dcterms:W3CDTF">2023-06-19T21:04:20Z</dcterms:modified>
</cp:coreProperties>
</file>