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696" y="2081626"/>
            <a:ext cx="8825658" cy="1892845"/>
          </a:xfrm>
        </p:spPr>
        <p:txBody>
          <a:bodyPr/>
          <a:lstStyle/>
          <a:p>
            <a:pPr algn="ctr"/>
            <a:r>
              <a:rPr lang="en-US" sz="3600" dirty="0" smtClean="0"/>
              <a:t>CUSTOMER CHURN RISK PREDICTION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8205" y="4777380"/>
            <a:ext cx="3172407" cy="861420"/>
          </a:xfrm>
        </p:spPr>
        <p:txBody>
          <a:bodyPr/>
          <a:lstStyle/>
          <a:p>
            <a:r>
              <a:rPr lang="en-US" dirty="0" smtClean="0"/>
              <a:t>By Gowthami Manchuri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953125" y="3425825"/>
            <a:ext cx="2857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05525" y="3578225"/>
            <a:ext cx="2857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4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Approach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38667" y="5518089"/>
            <a:ext cx="19917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405" y="4106963"/>
            <a:ext cx="21202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8666" y="2610959"/>
            <a:ext cx="19917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59656" y="2610959"/>
            <a:ext cx="19917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80646" y="2610959"/>
            <a:ext cx="19917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&amp; Evaluate the Model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8193386" y="4092167"/>
            <a:ext cx="1955549" cy="1711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233719" y="5658416"/>
            <a:ext cx="9596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18758" y="5658416"/>
            <a:ext cx="9898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Churn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08183" y="5079603"/>
            <a:ext cx="4129" cy="38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634547" y="3552420"/>
            <a:ext cx="1" cy="4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9" idx="2"/>
          </p:cNvCxnSpPr>
          <p:nvPr/>
        </p:nvCxnSpPr>
        <p:spPr>
          <a:xfrm>
            <a:off x="2630428" y="3068159"/>
            <a:ext cx="52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0" idx="2"/>
          </p:cNvCxnSpPr>
          <p:nvPr/>
        </p:nvCxnSpPr>
        <p:spPr>
          <a:xfrm>
            <a:off x="5151418" y="3068159"/>
            <a:ext cx="52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>
            <a:off x="9171160" y="3614720"/>
            <a:ext cx="1" cy="4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3"/>
            <a:endCxn id="14" idx="0"/>
          </p:cNvCxnSpPr>
          <p:nvPr/>
        </p:nvCxnSpPr>
        <p:spPr>
          <a:xfrm>
            <a:off x="10148935" y="4947719"/>
            <a:ext cx="464745" cy="710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1"/>
            <a:endCxn id="13" idx="0"/>
          </p:cNvCxnSpPr>
          <p:nvPr/>
        </p:nvCxnSpPr>
        <p:spPr>
          <a:xfrm rot="10800000" flipV="1">
            <a:off x="7713554" y="4947718"/>
            <a:ext cx="479833" cy="710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166032" y="2610959"/>
            <a:ext cx="19917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in Server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36804" y="3068159"/>
            <a:ext cx="52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11" y="2353901"/>
            <a:ext cx="10918479" cy="3856022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EDA</a:t>
            </a:r>
            <a:r>
              <a:rPr lang="en-US" sz="1600" dirty="0" smtClean="0"/>
              <a:t>: Understand the technical (Wi-Fi quality, network performance metrics etc.) &amp; </a:t>
            </a:r>
            <a:r>
              <a:rPr lang="en-US" sz="1600" dirty="0"/>
              <a:t>churned customer data </a:t>
            </a:r>
            <a:r>
              <a:rPr lang="en-US" sz="1600" dirty="0" smtClean="0"/>
              <a:t>and relate them </a:t>
            </a:r>
            <a:r>
              <a:rPr lang="en-US" sz="1600" dirty="0"/>
              <a:t>to get insights of feature importance</a:t>
            </a:r>
            <a:endParaRPr lang="en-US" sz="1600" dirty="0" smtClean="0"/>
          </a:p>
          <a:p>
            <a:r>
              <a:rPr lang="en-US" sz="1600" b="1" dirty="0" smtClean="0"/>
              <a:t>Pre-processing</a:t>
            </a:r>
            <a:r>
              <a:rPr lang="en-US" sz="1600" dirty="0" smtClean="0"/>
              <a:t>: Handle the missing values of variables with measures of central tendency</a:t>
            </a:r>
          </a:p>
          <a:p>
            <a:r>
              <a:rPr lang="en-US" sz="1600" b="1" dirty="0" smtClean="0"/>
              <a:t>Feature Selection &amp; Dimensionality </a:t>
            </a:r>
            <a:r>
              <a:rPr lang="en-US" sz="1600" b="1" dirty="0"/>
              <a:t>R</a:t>
            </a:r>
            <a:r>
              <a:rPr lang="en-US" sz="1600" b="1" dirty="0" smtClean="0"/>
              <a:t>eduction using PCA</a:t>
            </a:r>
            <a:r>
              <a:rPr lang="en-US" sz="1600" dirty="0" smtClean="0"/>
              <a:t>: Choose </a:t>
            </a:r>
            <a:r>
              <a:rPr lang="en-US" sz="1600" dirty="0"/>
              <a:t>proper </a:t>
            </a:r>
            <a:r>
              <a:rPr lang="en-US" sz="1600" dirty="0" smtClean="0"/>
              <a:t>features which are proportional to the target variable.</a:t>
            </a:r>
          </a:p>
          <a:p>
            <a:r>
              <a:rPr lang="en-US" sz="1600" b="1" dirty="0" smtClean="0"/>
              <a:t>Class Imbalance</a:t>
            </a:r>
            <a:r>
              <a:rPr lang="en-US" sz="1600" dirty="0" smtClean="0"/>
              <a:t>: Handle the class imbalance using sampling techniques like ADASYN or SMOTE</a:t>
            </a:r>
          </a:p>
          <a:p>
            <a:r>
              <a:rPr lang="en-US" sz="1600" b="1" dirty="0" smtClean="0"/>
              <a:t>Baseline model building: </a:t>
            </a:r>
            <a:r>
              <a:rPr lang="en-US" sz="1600" dirty="0" smtClean="0"/>
              <a:t>As Bagging &amp; Boosting classification algorithms works best with imbalanced datasets, We can feed data to </a:t>
            </a:r>
            <a:r>
              <a:rPr lang="en-US" sz="1600" b="1" dirty="0" smtClean="0"/>
              <a:t>Random Forest</a:t>
            </a:r>
            <a:r>
              <a:rPr lang="en-US" sz="1600" dirty="0" smtClean="0"/>
              <a:t>, </a:t>
            </a:r>
            <a:r>
              <a:rPr lang="en-US" sz="1600" b="1" dirty="0" smtClean="0"/>
              <a:t>XGB/GB Light </a:t>
            </a:r>
            <a:r>
              <a:rPr lang="en-US" sz="1600" dirty="0" smtClean="0"/>
              <a:t>models. </a:t>
            </a:r>
            <a:endParaRPr lang="en-US" sz="1600" b="1" dirty="0" smtClean="0"/>
          </a:p>
          <a:p>
            <a:r>
              <a:rPr lang="en-US" sz="1600" b="1" dirty="0" smtClean="0"/>
              <a:t>Hyper parameter tuning with Cross validation</a:t>
            </a:r>
            <a:r>
              <a:rPr lang="en-US" sz="1600" dirty="0" smtClean="0"/>
              <a:t>: Check the error rate and tune the parameters of models to reduce the error and improve performance.</a:t>
            </a:r>
            <a:endParaRPr lang="en-US" sz="1600" b="1" dirty="0" smtClean="0"/>
          </a:p>
          <a:p>
            <a:r>
              <a:rPr lang="en-US" sz="1600" b="1" dirty="0" smtClean="0"/>
              <a:t>Model evaluation and selection</a:t>
            </a:r>
            <a:r>
              <a:rPr lang="en-US" sz="1600" dirty="0" smtClean="0"/>
              <a:t>: Evaluate each model results and select the best one which produces less False negatives.</a:t>
            </a:r>
            <a:endParaRPr lang="en-US" sz="1600" b="1" dirty="0" smtClean="0"/>
          </a:p>
          <a:p>
            <a:r>
              <a:rPr lang="en-US" sz="1600" dirty="0" smtClean="0"/>
              <a:t>Strategy recommendation to manage customer churn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268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Considerations for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Data/Class Imbalance </a:t>
            </a:r>
            <a:r>
              <a:rPr lang="en-US" dirty="0" smtClean="0"/>
              <a:t>is a major challenge to the problems like customer churn as very less quantity will be the churn data. So accuracy can’t be a performance metric to be considered.</a:t>
            </a:r>
          </a:p>
          <a:p>
            <a:r>
              <a:rPr lang="en-US" dirty="0" smtClean="0"/>
              <a:t>Sensitivity/Recall play vital role as the model is very sensitive to FNR. Because It would be loss to the organization if the model predicts a person as ‘</a:t>
            </a:r>
            <a:r>
              <a:rPr lang="en-US" b="1" dirty="0" smtClean="0"/>
              <a:t>not churn</a:t>
            </a:r>
            <a:r>
              <a:rPr lang="en-US" dirty="0" smtClean="0"/>
              <a:t>’ if he is about to ‘</a:t>
            </a:r>
            <a:r>
              <a:rPr lang="en-US" b="1" dirty="0" smtClean="0"/>
              <a:t>churn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Visualize the model performance with </a:t>
            </a:r>
            <a:r>
              <a:rPr lang="en-US" b="1" dirty="0" smtClean="0"/>
              <a:t>ROC curve </a:t>
            </a:r>
            <a:r>
              <a:rPr lang="en-US" dirty="0" smtClean="0"/>
              <a:t>and check for optimal threshold value which leads to </a:t>
            </a:r>
            <a:r>
              <a:rPr lang="en-US" b="1" dirty="0" smtClean="0"/>
              <a:t>lesser recall</a:t>
            </a:r>
            <a:r>
              <a:rPr lang="en-US" dirty="0" smtClean="0"/>
              <a:t>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technical data which we trained may alter gradually, It would be great if we re-train the model(</a:t>
            </a:r>
            <a:r>
              <a:rPr lang="en-US" b="1" dirty="0" smtClean="0"/>
              <a:t>Online Learning </a:t>
            </a:r>
            <a:r>
              <a:rPr lang="en-US" dirty="0" smtClean="0"/>
              <a:t>or </a:t>
            </a:r>
            <a:r>
              <a:rPr lang="en-US" b="1" dirty="0" smtClean="0"/>
              <a:t>Incremental Learning</a:t>
            </a:r>
            <a:r>
              <a:rPr lang="en-US" dirty="0" smtClean="0"/>
              <a:t>) periodically with new data. So that model could learn about data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with </a:t>
            </a:r>
            <a:r>
              <a:rPr lang="en-US" dirty="0" err="1" smtClean="0"/>
              <a:t>Django</a:t>
            </a:r>
            <a:r>
              <a:rPr lang="en-US" dirty="0" smtClean="0"/>
              <a:t>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758" y="2399169"/>
            <a:ext cx="10746464" cy="39110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</a:t>
            </a:r>
            <a:r>
              <a:rPr lang="en-US" b="1" dirty="0" smtClean="0"/>
              <a:t> a </a:t>
            </a:r>
            <a:r>
              <a:rPr lang="en-US" b="1" dirty="0" err="1" smtClean="0"/>
              <a:t>Django</a:t>
            </a:r>
            <a:r>
              <a:rPr lang="en-US" b="1" dirty="0" smtClean="0"/>
              <a:t> project </a:t>
            </a:r>
            <a:r>
              <a:rPr lang="en-US" dirty="0" smtClean="0"/>
              <a:t>which is a </a:t>
            </a:r>
            <a:r>
              <a:rPr lang="en-US" dirty="0"/>
              <a:t>collection of settings for an instance of </a:t>
            </a:r>
            <a:r>
              <a:rPr lang="en-US" dirty="0" err="1"/>
              <a:t>Django</a:t>
            </a:r>
            <a:r>
              <a:rPr lang="en-US" dirty="0"/>
              <a:t>, including database configuration, </a:t>
            </a:r>
            <a:r>
              <a:rPr lang="en-US" dirty="0" err="1"/>
              <a:t>Django</a:t>
            </a:r>
            <a:r>
              <a:rPr lang="en-US" dirty="0"/>
              <a:t>-specific options and application-specific settings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Create</a:t>
            </a:r>
            <a:r>
              <a:rPr lang="en-US" b="1" dirty="0" smtClean="0"/>
              <a:t> a </a:t>
            </a:r>
            <a:r>
              <a:rPr lang="en-US" b="1" dirty="0" err="1" smtClean="0"/>
              <a:t>Django</a:t>
            </a:r>
            <a:r>
              <a:rPr lang="en-US" b="1" dirty="0" smtClean="0"/>
              <a:t> app </a:t>
            </a:r>
            <a:r>
              <a:rPr lang="en-US" dirty="0" smtClean="0"/>
              <a:t>with model name and store our model by creating directory.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app.py</a:t>
            </a:r>
            <a:r>
              <a:rPr lang="en-US" dirty="0" smtClean="0"/>
              <a:t> file </a:t>
            </a:r>
            <a:r>
              <a:rPr lang="en-US" dirty="0"/>
              <a:t>write the code to load our </a:t>
            </a:r>
            <a:r>
              <a:rPr lang="en-US" dirty="0" smtClean="0"/>
              <a:t>ML model</a:t>
            </a:r>
            <a:r>
              <a:rPr lang="en-US" dirty="0"/>
              <a:t>, because here the model is loaded only once, and not every time the endpoint is called, thereby, reducing overhead.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endpoint calls are directed to specific functions/classes in the </a:t>
            </a:r>
            <a:r>
              <a:rPr lang="en-US" b="1" dirty="0"/>
              <a:t>views</a:t>
            </a:r>
            <a:r>
              <a:rPr lang="en-US" dirty="0"/>
              <a:t> of our 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Here, we use the </a:t>
            </a:r>
            <a:r>
              <a:rPr lang="en-US" b="1" dirty="0"/>
              <a:t>GET</a:t>
            </a:r>
            <a:r>
              <a:rPr lang="en-US" dirty="0"/>
              <a:t> method for the prediction calls. Although, </a:t>
            </a:r>
            <a:r>
              <a:rPr lang="en-US" b="1" dirty="0"/>
              <a:t>POST</a:t>
            </a:r>
            <a:r>
              <a:rPr lang="en-US" dirty="0"/>
              <a:t> method can also be used.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edit </a:t>
            </a:r>
            <a:r>
              <a:rPr lang="en-US" b="1" dirty="0"/>
              <a:t>views.py</a:t>
            </a:r>
            <a:r>
              <a:rPr lang="en-US" dirty="0"/>
              <a:t> to insert the code for getting the prediction and return a </a:t>
            </a:r>
            <a:r>
              <a:rPr lang="en-US" b="1" dirty="0"/>
              <a:t>JSON </a:t>
            </a:r>
            <a:r>
              <a:rPr lang="en-US" b="1" dirty="0" smtClean="0"/>
              <a:t>response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need to create a </a:t>
            </a:r>
            <a:r>
              <a:rPr lang="en-US" b="1" dirty="0"/>
              <a:t>URL</a:t>
            </a:r>
            <a:r>
              <a:rPr lang="en-US" dirty="0"/>
              <a:t> and add it to the list </a:t>
            </a:r>
            <a:r>
              <a:rPr lang="en-US" dirty="0" err="1"/>
              <a:t>urlpatterns</a:t>
            </a:r>
            <a:r>
              <a:rPr lang="en-US" dirty="0"/>
              <a:t> in urls.py so as to be routed to views.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migrations and create a </a:t>
            </a:r>
            <a:r>
              <a:rPr lang="en-US" b="1" dirty="0" err="1" smtClean="0"/>
              <a:t>superuser</a:t>
            </a:r>
            <a:r>
              <a:rPr lang="en-US" dirty="0" smtClean="0"/>
              <a:t> with </a:t>
            </a:r>
            <a:r>
              <a:rPr lang="en-US" b="1" dirty="0" smtClean="0"/>
              <a:t>username</a:t>
            </a:r>
            <a:r>
              <a:rPr lang="en-US" dirty="0" smtClean="0"/>
              <a:t> and </a:t>
            </a:r>
            <a:r>
              <a:rPr lang="en-US" b="1" dirty="0" smtClean="0"/>
              <a:t>password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run server </a:t>
            </a:r>
            <a:r>
              <a:rPr lang="en-US" dirty="0" smtClean="0"/>
              <a:t>and test the Rest API by using URL in browser.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98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Thank You!!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2620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1299</TotalTime>
  <Words>504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CUSTOMER CHURN RISK PREDICTION</vt:lpstr>
      <vt:lpstr>Approach</vt:lpstr>
      <vt:lpstr>Model Implementation</vt:lpstr>
      <vt:lpstr>Considerations for a problem</vt:lpstr>
      <vt:lpstr>Deployment with Django Rest API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RISK PREDICTION</dc:title>
  <dc:creator>Gowthami Manchuri</dc:creator>
  <cp:lastModifiedBy>Gowthami Manchuri</cp:lastModifiedBy>
  <cp:revision>20</cp:revision>
  <dcterms:created xsi:type="dcterms:W3CDTF">2021-03-19T13:07:06Z</dcterms:created>
  <dcterms:modified xsi:type="dcterms:W3CDTF">2021-03-22T06:16:06Z</dcterms:modified>
</cp:coreProperties>
</file>