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83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8" r:id="rId14"/>
    <p:sldId id="294" r:id="rId15"/>
    <p:sldId id="279" r:id="rId16"/>
    <p:sldId id="295" r:id="rId17"/>
    <p:sldId id="280" r:id="rId18"/>
    <p:sldId id="299" r:id="rId19"/>
    <p:sldId id="282" r:id="rId20"/>
    <p:sldId id="297" r:id="rId21"/>
    <p:sldId id="300" r:id="rId22"/>
    <p:sldId id="302" r:id="rId23"/>
    <p:sldId id="301" r:id="rId24"/>
    <p:sldId id="296" r:id="rId25"/>
    <p:sldId id="298" r:id="rId26"/>
    <p:sldId id="281" r:id="rId27"/>
    <p:sldId id="284" r:id="rId28"/>
    <p:sldId id="273" r:id="rId29"/>
    <p:sldId id="277" r:id="rId30"/>
    <p:sldId id="285" r:id="rId31"/>
    <p:sldId id="293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0432FF"/>
    <a:srgbClr val="FF2600"/>
    <a:srgbClr val="FF2F92"/>
    <a:srgbClr val="00FA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4"/>
    <p:restoredTop sz="94675"/>
  </p:normalViewPr>
  <p:slideViewPr>
    <p:cSldViewPr snapToGrid="0" snapToObjects="1">
      <p:cViewPr>
        <p:scale>
          <a:sx n="100" d="100"/>
          <a:sy n="100" d="100"/>
        </p:scale>
        <p:origin x="36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73720-C28A-C147-908C-6463BD28FD8E}" type="datetimeFigureOut">
              <a:rPr lang="en-US" smtClean="0"/>
              <a:t>7/14/18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6756E-CA35-3D4C-A204-2FCD37F01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0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2CDB-ECC5-3A49-9D60-4AED4DCA2EA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EDD1-DCAB-4A45-9205-CC4BC51E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2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2CDB-ECC5-3A49-9D60-4AED4DCA2EA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EDD1-DCAB-4A45-9205-CC4BC51E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4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2CDB-ECC5-3A49-9D60-4AED4DCA2EA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EDD1-DCAB-4A45-9205-CC4BC51E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0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2CDB-ECC5-3A49-9D60-4AED4DCA2EA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EDD1-DCAB-4A45-9205-CC4BC51E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2CDB-ECC5-3A49-9D60-4AED4DCA2EA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EDD1-DCAB-4A45-9205-CC4BC51E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2CDB-ECC5-3A49-9D60-4AED4DCA2EA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EDD1-DCAB-4A45-9205-CC4BC51E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3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2CDB-ECC5-3A49-9D60-4AED4DCA2EA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EDD1-DCAB-4A45-9205-CC4BC51E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0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2CDB-ECC5-3A49-9D60-4AED4DCA2EA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EDD1-DCAB-4A45-9205-CC4BC51E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7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2CDB-ECC5-3A49-9D60-4AED4DCA2EA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EDD1-DCAB-4A45-9205-CC4BC51E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7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2CDB-ECC5-3A49-9D60-4AED4DCA2EA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EDD1-DCAB-4A45-9205-CC4BC51E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2CDB-ECC5-3A49-9D60-4AED4DCA2EA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EDD1-DCAB-4A45-9205-CC4BC51E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4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32CDB-ECC5-3A49-9D60-4AED4DCA2EA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EDD1-DCAB-4A45-9205-CC4BC51E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5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8136" y="1170210"/>
            <a:ext cx="8958606" cy="1502054"/>
          </a:xfrm>
        </p:spPr>
        <p:txBody>
          <a:bodyPr>
            <a:normAutofit/>
          </a:bodyPr>
          <a:lstStyle/>
          <a:p>
            <a:r>
              <a:rPr lang="en-US" sz="6400" dirty="0" smtClean="0">
                <a:solidFill>
                  <a:srgbClr val="FF2F92"/>
                </a:solidFill>
              </a:rPr>
              <a:t>Safe Transferable Regions</a:t>
            </a:r>
            <a:endParaRPr lang="en-US" sz="6400" dirty="0">
              <a:solidFill>
                <a:srgbClr val="FF2F9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72171" y="3600672"/>
            <a:ext cx="2601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 </a:t>
            </a:r>
            <a:r>
              <a:rPr lang="en-US" sz="3200" dirty="0" err="1" smtClean="0"/>
              <a:t>Ramalingam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973480" y="3687397"/>
            <a:ext cx="2610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Gowtham Kaki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99" y="3418861"/>
            <a:ext cx="1018936" cy="12728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49" y="3454232"/>
            <a:ext cx="1097045" cy="13179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10801" y="4185447"/>
            <a:ext cx="25921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Purdue University</a:t>
            </a:r>
            <a:endParaRPr lang="en-US" sz="2600" dirty="0"/>
          </a:p>
        </p:txBody>
      </p:sp>
      <p:sp>
        <p:nvSpPr>
          <p:cNvPr id="14" name="TextBox 13"/>
          <p:cNvSpPr txBox="1"/>
          <p:nvPr/>
        </p:nvSpPr>
        <p:spPr>
          <a:xfrm>
            <a:off x="7732003" y="4128885"/>
            <a:ext cx="27947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Microsoft Research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17746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249"/>
    </mc:Choice>
    <mc:Fallback>
      <p:transition spd="slow" advTm="2724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536" y="190049"/>
            <a:ext cx="18147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We need </a:t>
            </a:r>
            <a:r>
              <a:rPr lang="mr-IN" sz="2800" dirty="0" smtClean="0"/>
              <a:t>…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3136" y="2358010"/>
            <a:ext cx="11537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 </a:t>
            </a:r>
            <a:r>
              <a:rPr lang="en-US" sz="3600" dirty="0" smtClean="0">
                <a:solidFill>
                  <a:srgbClr val="FF2F92"/>
                </a:solidFill>
              </a:rPr>
              <a:t>principled approach</a:t>
            </a:r>
            <a:r>
              <a:rPr lang="en-US" sz="3600" dirty="0" smtClean="0"/>
              <a:t> to off-heap memory that provides </a:t>
            </a:r>
            <a:r>
              <a:rPr lang="en-US" sz="3600" dirty="0" smtClean="0">
                <a:solidFill>
                  <a:srgbClr val="FF2F92"/>
                </a:solidFill>
              </a:rPr>
              <a:t>strong safety guarantees</a:t>
            </a:r>
            <a:r>
              <a:rPr lang="en-US" sz="3600" dirty="0" smtClean="0"/>
              <a:t> with </a:t>
            </a:r>
            <a:r>
              <a:rPr lang="en-US" sz="3600" dirty="0" smtClean="0">
                <a:solidFill>
                  <a:srgbClr val="FF2F92"/>
                </a:solidFill>
              </a:rPr>
              <a:t>low overhead</a:t>
            </a:r>
            <a:r>
              <a:rPr lang="en-US" sz="3600" dirty="0" smtClean="0"/>
              <a:t>. </a:t>
            </a:r>
          </a:p>
        </p:txBody>
      </p:sp>
      <p:sp>
        <p:nvSpPr>
          <p:cNvPr id="7" name="Rectangle 6"/>
          <p:cNvSpPr/>
          <p:nvPr/>
        </p:nvSpPr>
        <p:spPr>
          <a:xfrm>
            <a:off x="5319434" y="190049"/>
            <a:ext cx="14452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FF2F92"/>
                </a:solidFill>
              </a:rPr>
              <a:t>Broom</a:t>
            </a:r>
            <a:endParaRPr lang="en-US" dirty="0">
              <a:solidFill>
                <a:srgbClr val="FF2F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19434" y="190049"/>
            <a:ext cx="14452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FF2F92"/>
                </a:solidFill>
              </a:rPr>
              <a:t>Broom</a:t>
            </a:r>
            <a:endParaRPr lang="en-US" dirty="0">
              <a:solidFill>
                <a:srgbClr val="FF2F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091" y="938081"/>
            <a:ext cx="11150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An extension of C# with off-heap memory. Includes: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5054" y="1461301"/>
            <a:ext cx="76581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Arial" charset="0"/>
              <a:buChar char="•"/>
            </a:pPr>
            <a:r>
              <a:rPr lang="en-US" sz="2600" dirty="0" smtClean="0">
                <a:solidFill>
                  <a:srgbClr val="FF2F92"/>
                </a:solidFill>
              </a:rPr>
              <a:t>Syntactic extensions</a:t>
            </a:r>
            <a:r>
              <a:rPr lang="en-US" sz="2600" dirty="0" smtClean="0"/>
              <a:t> and APIs to create, manage and destroy off-heap memory.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dirty="0" smtClean="0"/>
              <a:t>A </a:t>
            </a:r>
            <a:r>
              <a:rPr lang="en-US" sz="2600" dirty="0" smtClean="0">
                <a:solidFill>
                  <a:srgbClr val="FF2F92"/>
                </a:solidFill>
              </a:rPr>
              <a:t>type system</a:t>
            </a:r>
            <a:r>
              <a:rPr lang="en-US" sz="2600" dirty="0" smtClean="0"/>
              <a:t> that enforces the safety of most memory accesses statically.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dirty="0" smtClean="0"/>
              <a:t>A </a:t>
            </a:r>
            <a:r>
              <a:rPr lang="en-US" sz="2600" dirty="0" smtClean="0">
                <a:solidFill>
                  <a:srgbClr val="FF2F92"/>
                </a:solidFill>
              </a:rPr>
              <a:t>lightweight instrumentation</a:t>
            </a:r>
            <a:r>
              <a:rPr lang="en-US" sz="2600" dirty="0" smtClean="0"/>
              <a:t> to check the safety of remaining accesses at runtime.</a:t>
            </a:r>
            <a:endParaRPr lang="en-US" sz="26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622300" y="3510435"/>
            <a:ext cx="10007600" cy="3449165"/>
            <a:chOff x="622300" y="3510435"/>
            <a:chExt cx="10007600" cy="3449165"/>
          </a:xfrm>
        </p:grpSpPr>
        <p:sp>
          <p:nvSpPr>
            <p:cNvPr id="5" name="Rectangle 4"/>
            <p:cNvSpPr/>
            <p:nvPr/>
          </p:nvSpPr>
          <p:spPr>
            <a:xfrm>
              <a:off x="622300" y="3954291"/>
              <a:ext cx="7596208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2800" dirty="0" smtClean="0">
                  <a:solidFill>
                    <a:prstClr val="black"/>
                  </a:solidFill>
                </a:rPr>
                <a:t>Performance of Broom’s off-heap is studied in </a:t>
              </a:r>
              <a:r>
                <a:rPr lang="en-US" sz="2800" dirty="0" smtClean="0">
                  <a:solidFill>
                    <a:srgbClr val="0432FF"/>
                  </a:solidFill>
                </a:rPr>
                <a:t>[Gog et. al., HotOS’15]</a:t>
              </a:r>
              <a:r>
                <a:rPr lang="en-US" sz="2800" dirty="0" smtClean="0"/>
                <a:t>.</a:t>
              </a:r>
            </a:p>
            <a:p>
              <a:pPr marL="914400" lvl="1" indent="-457200">
                <a:buFont typeface="Arial" charset="0"/>
                <a:buChar char="•"/>
              </a:pPr>
              <a:r>
                <a:rPr lang="en-US" sz="2800" dirty="0" smtClean="0"/>
                <a:t>Upshot: 10-35% reduction in run-time of Off-heap Naiad vertices compared to GC.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8208" y="3510435"/>
              <a:ext cx="2271692" cy="3449165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1849348" y="5924061"/>
            <a:ext cx="55621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This talk: </a:t>
            </a:r>
            <a:r>
              <a:rPr lang="en-US" sz="2800" dirty="0" smtClean="0">
                <a:solidFill>
                  <a:srgbClr val="FF2F92"/>
                </a:solidFill>
              </a:rPr>
              <a:t>Safety of Broom’s off-heap</a:t>
            </a:r>
            <a:r>
              <a:rPr lang="en-US" sz="2800" dirty="0" smtClean="0">
                <a:solidFill>
                  <a:prstClr val="black"/>
                </a:solidFill>
              </a:rPr>
              <a:t>.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690848" y="2153798"/>
            <a:ext cx="4476492" cy="1495957"/>
            <a:chOff x="7690848" y="2153798"/>
            <a:chExt cx="4476492" cy="1495957"/>
          </a:xfrm>
        </p:grpSpPr>
        <p:sp>
          <p:nvSpPr>
            <p:cNvPr id="8" name="Right Brace 7"/>
            <p:cNvSpPr/>
            <p:nvPr/>
          </p:nvSpPr>
          <p:spPr>
            <a:xfrm>
              <a:off x="7690848" y="2325565"/>
              <a:ext cx="228600" cy="62230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8472508" y="3027455"/>
              <a:ext cx="228600" cy="62230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92459" y="2153798"/>
              <a:ext cx="3074881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 smtClean="0">
                  <a:solidFill>
                    <a:srgbClr val="0070C0"/>
                  </a:solidFill>
                </a:rPr>
                <a:t>Safety enforcement split between static and dynamic components!</a:t>
              </a:r>
              <a:endParaRPr lang="en-US" sz="22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8" idx="1"/>
              <a:endCxn id="11" idx="1"/>
            </p:cNvCxnSpPr>
            <p:nvPr/>
          </p:nvCxnSpPr>
          <p:spPr>
            <a:xfrm>
              <a:off x="7919448" y="2636715"/>
              <a:ext cx="1173011" cy="7108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1"/>
            </p:cNvCxnSpPr>
            <p:nvPr/>
          </p:nvCxnSpPr>
          <p:spPr>
            <a:xfrm flipV="1">
              <a:off x="8701108" y="2722919"/>
              <a:ext cx="392092" cy="6156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599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79969" y="1384300"/>
            <a:ext cx="11051631" cy="3220958"/>
            <a:chOff x="479969" y="1384300"/>
            <a:chExt cx="11051631" cy="3220958"/>
          </a:xfrm>
        </p:grpSpPr>
        <p:grpSp>
          <p:nvGrpSpPr>
            <p:cNvPr id="12" name="Group 11"/>
            <p:cNvGrpSpPr/>
            <p:nvPr/>
          </p:nvGrpSpPr>
          <p:grpSpPr>
            <a:xfrm>
              <a:off x="479969" y="1384300"/>
              <a:ext cx="11051631" cy="1703620"/>
              <a:chOff x="479969" y="1384300"/>
              <a:chExt cx="11051631" cy="170362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79969" y="1816100"/>
                <a:ext cx="6416131" cy="292100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9483301" y="1384300"/>
                <a:ext cx="2048299" cy="289380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79969" y="2133813"/>
                <a:ext cx="5499069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prstClr val="black"/>
                    </a:solidFill>
                  </a:rPr>
                  <a:t>Suitable for</a:t>
                </a:r>
                <a:br>
                  <a:rPr lang="en-US" sz="2800" dirty="0" smtClean="0">
                    <a:solidFill>
                      <a:prstClr val="black"/>
                    </a:solidFill>
                  </a:rPr>
                </a:br>
                <a:r>
                  <a:rPr lang="en-US" sz="2800" dirty="0" smtClean="0">
                    <a:solidFill>
                      <a:srgbClr val="FF2F92"/>
                    </a:solidFill>
                  </a:rPr>
                  <a:t>Region based Memory Management</a:t>
                </a:r>
                <a:endParaRPr lang="en-US" sz="2800" dirty="0">
                  <a:solidFill>
                    <a:srgbClr val="FF2F92"/>
                  </a:solidFill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962528" y="3035598"/>
              <a:ext cx="42491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 memory management discipline where memory is allocated and deallocated in terms of large regions.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4536272" y="190049"/>
            <a:ext cx="30115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rgbClr val="FF2F92"/>
                </a:solidFill>
              </a:rPr>
              <a:t>Broom Regions</a:t>
            </a:r>
            <a:endParaRPr lang="en-US" dirty="0">
              <a:solidFill>
                <a:srgbClr val="FF2F92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79969" y="836380"/>
            <a:ext cx="112294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Observation</a:t>
            </a:r>
            <a:r>
              <a:rPr lang="en-US" sz="2800" dirty="0" smtClean="0">
                <a:solidFill>
                  <a:prstClr val="black"/>
                </a:solidFill>
              </a:rPr>
              <a:t>: objects storing the (intermediate) results of a dataflow computation (i.e., “big data” objects) have common lifetimes; their memory can be allocated and deallocated  together. 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383185" y="2418786"/>
            <a:ext cx="58088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prstClr val="black"/>
                </a:solidFill>
              </a:rPr>
              <a:t>We found two kinds of regions to be useful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in Broom:</a:t>
            </a:r>
            <a:endParaRPr lang="en-US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First-class dynamic “transferable” regions to store and transfer intermediary results between </a:t>
            </a:r>
            <a:r>
              <a:rPr lang="en-US" sz="2800" dirty="0" smtClean="0">
                <a:solidFill>
                  <a:prstClr val="black"/>
                </a:solidFill>
              </a:rPr>
              <a:t>actors, &amp;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</a:rPr>
              <a:t>Lexically scoped static regions for actor-local “scratch” memory.</a:t>
            </a:r>
          </a:p>
        </p:txBody>
      </p:sp>
    </p:spTree>
    <p:extLst>
      <p:ext uri="{BB962C8B-B14F-4D97-AF65-F5344CB8AC3E}">
        <p14:creationId xmlns:p14="http://schemas.microsoft.com/office/powerpoint/2010/main" val="180996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1847" y="190049"/>
            <a:ext cx="5240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FF2F92"/>
                </a:solidFill>
              </a:rPr>
              <a:t>Transferable Regions in Broom</a:t>
            </a:r>
            <a:endParaRPr lang="en-US" sz="3200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532" y="823781"/>
            <a:ext cx="7165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F</a:t>
            </a:r>
            <a:r>
              <a:rPr lang="en-US" sz="2800" dirty="0" smtClean="0"/>
              <a:t>irst class objects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 smtClean="0"/>
              <a:t>Objects of class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Region</a:t>
            </a:r>
            <a:r>
              <a:rPr lang="en-US" sz="2400" dirty="0" smtClean="0"/>
              <a:t>; Created using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sz="2400" dirty="0" smtClean="0"/>
              <a:t>; passed through functions; stored in data structures.</a:t>
            </a:r>
            <a:endParaRPr lang="en-US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7796463" y="823781"/>
            <a:ext cx="4199021" cy="32188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96463" y="816739"/>
            <a:ext cx="4199021" cy="53079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44601" y="1568363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r = new Region(new Tree(..))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7844893" y="2015884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r.getRoot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();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7889555" y="352770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r.transfer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(B);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7952527" y="2496868"/>
            <a:ext cx="12875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Open r {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 smtClean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7988879" y="4843172"/>
            <a:ext cx="3894133" cy="1653883"/>
            <a:chOff x="7988879" y="4843172"/>
            <a:chExt cx="3894133" cy="1653883"/>
          </a:xfrm>
        </p:grpSpPr>
        <p:sp>
          <p:nvSpPr>
            <p:cNvPr id="29" name="Rectangle 28"/>
            <p:cNvSpPr/>
            <p:nvPr/>
          </p:nvSpPr>
          <p:spPr>
            <a:xfrm>
              <a:off x="7988879" y="5288454"/>
              <a:ext cx="3894133" cy="120860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92979" y="4843172"/>
              <a:ext cx="3890033" cy="450485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Actor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988879" y="5436126"/>
              <a:ext cx="376898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void </a:t>
              </a:r>
              <a:r>
                <a:rPr lang="en-US" dirty="0" err="1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onReceive</a:t>
              </a:r>
              <a:r>
                <a:rPr lang="en-US" dirty="0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(Region r) {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dirty="0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mr-IN" dirty="0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…</a:t>
              </a:r>
              <a:endPara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dirty="0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}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142620" y="2001501"/>
            <a:ext cx="1740391" cy="1418697"/>
            <a:chOff x="10142620" y="2001501"/>
            <a:chExt cx="1740391" cy="1418697"/>
          </a:xfrm>
        </p:grpSpPr>
        <p:sp>
          <p:nvSpPr>
            <p:cNvPr id="8" name="Rectangle 7"/>
            <p:cNvSpPr/>
            <p:nvPr/>
          </p:nvSpPr>
          <p:spPr>
            <a:xfrm>
              <a:off x="10142620" y="2001501"/>
              <a:ext cx="1740391" cy="1418697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708104" y="2186167"/>
              <a:ext cx="182880" cy="18466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0355178" y="2579198"/>
              <a:ext cx="182880" cy="18466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119095" y="2595669"/>
              <a:ext cx="182880" cy="18466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1" idx="3"/>
              <a:endCxn id="12" idx="7"/>
            </p:cNvCxnSpPr>
            <p:nvPr/>
          </p:nvCxnSpPr>
          <p:spPr>
            <a:xfrm flipH="1">
              <a:off x="10511276" y="2343789"/>
              <a:ext cx="223610" cy="262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5"/>
              <a:endCxn id="13" idx="1"/>
            </p:cNvCxnSpPr>
            <p:nvPr/>
          </p:nvCxnSpPr>
          <p:spPr>
            <a:xfrm>
              <a:off x="10864202" y="2343789"/>
              <a:ext cx="281675" cy="278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0763448" y="2765752"/>
            <a:ext cx="946797" cy="436546"/>
            <a:chOff x="10763448" y="2765752"/>
            <a:chExt cx="946797" cy="436546"/>
          </a:xfrm>
        </p:grpSpPr>
        <p:sp>
          <p:nvSpPr>
            <p:cNvPr id="22" name="Oval 21"/>
            <p:cNvSpPr/>
            <p:nvPr/>
          </p:nvSpPr>
          <p:spPr>
            <a:xfrm>
              <a:off x="10763448" y="3001161"/>
              <a:ext cx="182880" cy="184666"/>
            </a:xfrm>
            <a:prstGeom prst="ellipse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1527365" y="3017632"/>
              <a:ext cx="182880" cy="184666"/>
            </a:xfrm>
            <a:prstGeom prst="ellipse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10919546" y="2765752"/>
              <a:ext cx="223610" cy="26245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1272472" y="2765752"/>
              <a:ext cx="281675" cy="27892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urved Connector 35"/>
          <p:cNvCxnSpPr>
            <a:stCxn id="11" idx="2"/>
            <a:endCxn id="26" idx="2"/>
          </p:cNvCxnSpPr>
          <p:nvPr/>
        </p:nvCxnSpPr>
        <p:spPr>
          <a:xfrm rot="10800000" flipV="1">
            <a:off x="8764376" y="2278500"/>
            <a:ext cx="1943728" cy="106716"/>
          </a:xfrm>
          <a:prstGeom prst="curvedConnector4">
            <a:avLst>
              <a:gd name="adj1" fmla="val 19538"/>
              <a:gd name="adj2" fmla="val 314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86532" y="2370833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800" dirty="0" smtClean="0"/>
              <a:t>ontainers for the constituent objects.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 smtClean="0"/>
              <a:t>All objects are reachable from a distinguished root object.</a:t>
            </a:r>
            <a:endParaRPr lang="en-US" sz="2800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486532" y="3924044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Can be “opened” for allocation.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 smtClean="0"/>
              <a:t>All new objects created under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open</a:t>
            </a:r>
            <a:r>
              <a:rPr lang="en-US" sz="2400" dirty="0" smtClean="0"/>
              <a:t> lexical scope are allocated in the region.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86532" y="5068414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buFont typeface="Arial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Can be transferred to another actor, or freed.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Region’s lifetime (at an actor) ends with </a:t>
            </a:r>
            <a:r>
              <a:rPr lang="en-US" sz="2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transfer()</a:t>
            </a:r>
            <a:r>
              <a:rPr lang="en-US" sz="2400" dirty="0">
                <a:solidFill>
                  <a:prstClr val="black"/>
                </a:solidFill>
              </a:rPr>
              <a:t> or </a:t>
            </a:r>
            <a:r>
              <a:rPr lang="en-US" sz="2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free()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720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0677 0.36482 " pathEditMode="relative" ptsTypes="AA">
                                      <p:cBhvr>
                                        <p:cTn id="4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0677 0.36482 " pathEditMode="relative" ptsTypes="AA">
                                      <p:cBhvr>
                                        <p:cTn id="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40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52" y="190049"/>
            <a:ext cx="4210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FF2F92"/>
                </a:solidFill>
              </a:rPr>
              <a:t>Static Regions in Broom</a:t>
            </a:r>
            <a:endParaRPr lang="en-US" sz="3200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532" y="823781"/>
            <a:ext cx="6840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Created via the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letregion</a:t>
            </a:r>
            <a:r>
              <a:rPr lang="en-US" sz="2800" dirty="0" smtClean="0"/>
              <a:t> syntactic construct.</a:t>
            </a:r>
          </a:p>
        </p:txBody>
      </p:sp>
      <p:sp>
        <p:nvSpPr>
          <p:cNvPr id="5" name="Rectangle 4"/>
          <p:cNvSpPr/>
          <p:nvPr/>
        </p:nvSpPr>
        <p:spPr>
          <a:xfrm>
            <a:off x="7327233" y="823781"/>
            <a:ext cx="4668252" cy="361587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27233" y="816739"/>
            <a:ext cx="4668252" cy="53079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9432" y="1538359"/>
            <a:ext cx="2069797" cy="270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letregion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R</a:t>
            </a:r>
            <a:r>
              <a:rPr lang="en-US" baseline="-25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endParaRPr lang="en-US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endParaRPr lang="en-US" sz="1400" dirty="0" smtClean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 smtClean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 smtClean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 smtClean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08914" y="1880536"/>
            <a:ext cx="2345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baseline="-25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= new Tree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baseline="-25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.left = </a:t>
            </a:r>
            <a:r>
              <a:rPr lang="mr-IN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baseline="-25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.right 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endParaRPr lang="en-US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10462890" y="1574036"/>
            <a:ext cx="1299412" cy="98233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0675447" y="1758702"/>
            <a:ext cx="946797" cy="594168"/>
            <a:chOff x="10675447" y="1758702"/>
            <a:chExt cx="946797" cy="594168"/>
          </a:xfrm>
        </p:grpSpPr>
        <p:sp>
          <p:nvSpPr>
            <p:cNvPr id="38" name="Oval 37"/>
            <p:cNvSpPr/>
            <p:nvPr/>
          </p:nvSpPr>
          <p:spPr>
            <a:xfrm>
              <a:off x="11028373" y="1758702"/>
              <a:ext cx="182880" cy="18466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0675447" y="2151733"/>
              <a:ext cx="182880" cy="18466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1439364" y="2168204"/>
              <a:ext cx="182880" cy="18466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10831545" y="1916324"/>
              <a:ext cx="223610" cy="262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1184471" y="1916324"/>
              <a:ext cx="281675" cy="278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11404670" y="152816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7608914" y="1785746"/>
            <a:ext cx="4276488" cy="2241553"/>
            <a:chOff x="7608914" y="1785746"/>
            <a:chExt cx="4276488" cy="2241553"/>
          </a:xfrm>
        </p:grpSpPr>
        <p:grpSp>
          <p:nvGrpSpPr>
            <p:cNvPr id="60" name="Group 59"/>
            <p:cNvGrpSpPr/>
            <p:nvPr/>
          </p:nvGrpSpPr>
          <p:grpSpPr>
            <a:xfrm>
              <a:off x="7608914" y="1785746"/>
              <a:ext cx="4211254" cy="2241553"/>
              <a:chOff x="7608914" y="1785746"/>
              <a:chExt cx="4211254" cy="224155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7608914" y="2735590"/>
                <a:ext cx="267728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err="1" smtClean="0">
                    <a:solidFill>
                      <a:prstClr val="black"/>
                    </a:solidFill>
                    <a:latin typeface="Courier" charset="0"/>
                    <a:ea typeface="Courier" charset="0"/>
                    <a:cs typeface="Courier" charset="0"/>
                  </a:rPr>
                  <a:t>letregion</a:t>
                </a:r>
                <a:r>
                  <a:rPr lang="en-US" dirty="0" smtClean="0">
                    <a:solidFill>
                      <a:prstClr val="black"/>
                    </a:solidFill>
                    <a:latin typeface="Courier" charset="0"/>
                    <a:ea typeface="Courier" charset="0"/>
                    <a:cs typeface="Courier" charset="0"/>
                  </a:rPr>
                  <a:t> R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Courier" charset="0"/>
                    <a:ea typeface="Courier" charset="0"/>
                    <a:cs typeface="Courier" charset="0"/>
                  </a:rPr>
                  <a:t>1</a:t>
                </a:r>
                <a:r>
                  <a:rPr lang="en-US" dirty="0" smtClean="0">
                    <a:solidFill>
                      <a:prstClr val="black"/>
                    </a:solidFill>
                    <a:latin typeface="Courier" charset="0"/>
                    <a:ea typeface="Courier" charset="0"/>
                    <a:cs typeface="Courier" charset="0"/>
                  </a:rPr>
                  <a:t> {</a:t>
                </a:r>
              </a:p>
              <a:p>
                <a:r>
                  <a:rPr lang="en-US" dirty="0" smtClean="0">
                    <a:solidFill>
                      <a:prstClr val="black"/>
                    </a:solidFill>
                    <a:latin typeface="Courier" charset="0"/>
                    <a:ea typeface="Courier" charset="0"/>
                    <a:cs typeface="Courier" charset="0"/>
                  </a:rPr>
                  <a:t>  t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Courier" charset="0"/>
                    <a:ea typeface="Courier" charset="0"/>
                    <a:cs typeface="Courier" charset="0"/>
                  </a:rPr>
                  <a:t>2</a:t>
                </a:r>
                <a:r>
                  <a:rPr lang="en-US" dirty="0" smtClean="0">
                    <a:solidFill>
                      <a:prstClr val="black"/>
                    </a:solidFill>
                    <a:latin typeface="Courier" charset="0"/>
                    <a:ea typeface="Courier" charset="0"/>
                    <a:cs typeface="Courier" charset="0"/>
                  </a:rPr>
                  <a:t> = new Tree();</a:t>
                </a:r>
              </a:p>
              <a:p>
                <a:r>
                  <a:rPr lang="en-US" dirty="0">
                    <a:solidFill>
                      <a:prstClr val="black"/>
                    </a:solidFill>
                    <a:latin typeface="Courier" charset="0"/>
                    <a:ea typeface="Courier" charset="0"/>
                    <a:cs typeface="Courier" charset="0"/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  <a:latin typeface="Courier" charset="0"/>
                    <a:ea typeface="Courier" charset="0"/>
                    <a:cs typeface="Courier" charset="0"/>
                  </a:rPr>
                  <a:t> t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Courier" charset="0"/>
                    <a:ea typeface="Courier" charset="0"/>
                    <a:cs typeface="Courier" charset="0"/>
                  </a:rPr>
                  <a:t>2</a:t>
                </a:r>
                <a:r>
                  <a:rPr lang="en-US" dirty="0" smtClean="0">
                    <a:solidFill>
                      <a:prstClr val="black"/>
                    </a:solidFill>
                    <a:latin typeface="Courier" charset="0"/>
                    <a:ea typeface="Courier" charset="0"/>
                    <a:cs typeface="Courier" charset="0"/>
                  </a:rPr>
                  <a:t>.left = t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Courier" charset="0"/>
                    <a:ea typeface="Courier" charset="0"/>
                    <a:cs typeface="Courier" charset="0"/>
                  </a:rPr>
                  <a:t>1</a:t>
                </a:r>
                <a:r>
                  <a:rPr lang="en-US" dirty="0" smtClean="0">
                    <a:solidFill>
                      <a:prstClr val="black"/>
                    </a:solidFill>
                    <a:latin typeface="Courier" charset="0"/>
                    <a:ea typeface="Courier" charset="0"/>
                    <a:cs typeface="Courier" charset="0"/>
                  </a:rPr>
                  <a:t>;</a:t>
                </a:r>
              </a:p>
              <a:p>
                <a:r>
                  <a:rPr lang="en-US" dirty="0" smtClean="0">
                    <a:solidFill>
                      <a:prstClr val="black"/>
                    </a:solidFill>
                    <a:latin typeface="Courier" charset="0"/>
                    <a:ea typeface="Courier" charset="0"/>
                    <a:cs typeface="Courier" charset="0"/>
                  </a:rPr>
                  <a:t>}</a:t>
                </a: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10520756" y="3044968"/>
                <a:ext cx="1299412" cy="982331"/>
                <a:chOff x="10142621" y="2001501"/>
                <a:chExt cx="1299412" cy="982331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10142621" y="2001501"/>
                  <a:ext cx="1299412" cy="98233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0708104" y="2186167"/>
                  <a:ext cx="182880" cy="184666"/>
                </a:xfrm>
                <a:prstGeom prst="ellipse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 flipH="1">
                  <a:off x="10511276" y="2343789"/>
                  <a:ext cx="223610" cy="26245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Curved Connector 9"/>
              <p:cNvCxnSpPr>
                <a:endCxn id="38" idx="1"/>
              </p:cNvCxnSpPr>
              <p:nvPr/>
            </p:nvCxnSpPr>
            <p:spPr>
              <a:xfrm rot="5400000" flipH="1" flipV="1">
                <a:off x="10078162" y="1915583"/>
                <a:ext cx="1106830" cy="847156"/>
              </a:xfrm>
              <a:prstGeom prst="curvedConnector3">
                <a:avLst>
                  <a:gd name="adj1" fmla="val 12309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/>
              <p:cNvCxnSpPr/>
              <p:nvPr/>
            </p:nvCxnSpPr>
            <p:spPr>
              <a:xfrm rot="16200000" flipV="1">
                <a:off x="10170139" y="2930436"/>
                <a:ext cx="757134" cy="681413"/>
              </a:xfrm>
              <a:prstGeom prst="curvedConnector3">
                <a:avLst>
                  <a:gd name="adj1" fmla="val -27694"/>
                </a:avLst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Rectangle 51"/>
            <p:cNvSpPr/>
            <p:nvPr/>
          </p:nvSpPr>
          <p:spPr>
            <a:xfrm>
              <a:off x="11469904" y="297339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R</a:t>
              </a:r>
              <a:r>
                <a:rPr lang="en-US" baseline="-250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1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437033" y="1712827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Defines an allocation context.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 smtClean="0"/>
              <a:t>Any new object under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letregion</a:t>
            </a:r>
            <a:r>
              <a:rPr lang="en-US" sz="2400" dirty="0" smtClean="0"/>
              <a:t> is allocated in that region</a:t>
            </a:r>
            <a:r>
              <a:rPr lang="en-US" sz="2400" dirty="0" smtClean="0"/>
              <a:t>.</a:t>
            </a:r>
            <a:endParaRPr lang="en-US" sz="2800" dirty="0" smtClean="0"/>
          </a:p>
        </p:txBody>
      </p:sp>
      <p:grpSp>
        <p:nvGrpSpPr>
          <p:cNvPr id="59" name="Group 58"/>
          <p:cNvGrpSpPr/>
          <p:nvPr/>
        </p:nvGrpSpPr>
        <p:grpSpPr>
          <a:xfrm>
            <a:off x="437033" y="2892575"/>
            <a:ext cx="6145430" cy="2396608"/>
            <a:chOff x="437033" y="2892575"/>
            <a:chExt cx="6145430" cy="2396608"/>
          </a:xfrm>
        </p:grpSpPr>
        <p:sp>
          <p:nvSpPr>
            <p:cNvPr id="55" name="Rectangle 54"/>
            <p:cNvSpPr/>
            <p:nvPr/>
          </p:nvSpPr>
          <p:spPr>
            <a:xfrm>
              <a:off x="486463" y="2892575"/>
              <a:ext cx="6096000" cy="126188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2800" dirty="0" smtClean="0"/>
                <a:t>Not first class. </a:t>
              </a:r>
            </a:p>
            <a:p>
              <a:pPr marL="914400" lvl="1" indent="-457200">
                <a:buFont typeface="Arial" charset="0"/>
                <a:buChar char="•"/>
              </a:pPr>
              <a:r>
                <a:rPr lang="en-US" sz="2400" dirty="0" smtClean="0"/>
                <a:t>cannot be passed around or stored in data structures</a:t>
              </a:r>
              <a:r>
                <a:rPr lang="en-US" sz="2400" dirty="0" smtClean="0"/>
                <a:t>.</a:t>
              </a:r>
              <a:endParaRPr lang="en-US" sz="2800" dirty="0" smtClean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7033" y="4027299"/>
              <a:ext cx="6096000" cy="126188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2800" dirty="0" smtClean="0"/>
                <a:t>Lexically delimited lifetimes.</a:t>
              </a:r>
            </a:p>
            <a:p>
              <a:pPr marL="914400" lvl="1" indent="-457200">
                <a:buFont typeface="Arial" charset="0"/>
                <a:buChar char="•"/>
              </a:pPr>
              <a:r>
                <a:rPr lang="en-US" sz="2400" dirty="0" smtClean="0"/>
                <a:t>determined by the scope of </a:t>
              </a:r>
              <a:r>
                <a:rPr lang="en-US" sz="2400" dirty="0" err="1" smtClean="0">
                  <a:latin typeface="Courier" charset="0"/>
                  <a:ea typeface="Courier" charset="0"/>
                  <a:cs typeface="Courier" charset="0"/>
                </a:rPr>
                <a:t>letregion</a:t>
              </a:r>
              <a:r>
                <a:rPr lang="en-US" sz="2400" dirty="0" smtClean="0"/>
                <a:t>.</a:t>
              </a:r>
              <a:endParaRPr lang="en-US" sz="2400" dirty="0" smtClean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486463" y="5335590"/>
                <a:ext cx="11509022" cy="12618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>
                    <a:latin typeface="Courier" charset="0"/>
                    <a:ea typeface="Courier" charset="0"/>
                    <a:cs typeface="Courier" charset="0"/>
                  </a:rPr>
                  <a:t>l</a:t>
                </a:r>
                <a:r>
                  <a:rPr lang="en-US" sz="2800" dirty="0" err="1" smtClean="0">
                    <a:latin typeface="Courier" charset="0"/>
                    <a:ea typeface="Courier" charset="0"/>
                    <a:cs typeface="Courier" charset="0"/>
                  </a:rPr>
                  <a:t>etregion</a:t>
                </a:r>
                <a:r>
                  <a:rPr lang="en-US" sz="2800" dirty="0" smtClean="0"/>
                  <a:t> constructs can be nested.</a:t>
                </a:r>
              </a:p>
              <a:p>
                <a:pPr marL="914400" lvl="1" indent="-457200">
                  <a:buFont typeface="Arial" charset="0"/>
                  <a:buChar char="•"/>
                </a:pPr>
                <a:r>
                  <a:rPr lang="en-US" sz="2400" dirty="0" smtClean="0"/>
                  <a:t>Outer region is said to </a:t>
                </a:r>
                <a:r>
                  <a:rPr lang="en-US" sz="2400" i="1" dirty="0" smtClean="0"/>
                  <a:t>outlive</a:t>
                </a:r>
                <a:r>
                  <a:rPr lang="en-US" sz="2400" dirty="0" smtClean="0"/>
                  <a:t> the inner region (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ourier" charset="0"/>
                    <a:ea typeface="Courier" charset="0"/>
                    <a:cs typeface="Courier" charset="0"/>
                  </a:rPr>
                  <a:t>R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Courier" charset="0"/>
                    <a:ea typeface="Courier" charset="0"/>
                    <a:cs typeface="Courier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  <a:ea typeface="Courier" charset="0"/>
                        <a:cs typeface="Courier" charset="0"/>
                      </a:rPr>
                      <m:t>≽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Courier" charset="0"/>
                    <a:ea typeface="Courier" charset="0"/>
                    <a:cs typeface="Courier" charset="0"/>
                  </a:rPr>
                  <a:t>R</a:t>
                </a:r>
                <a:r>
                  <a:rPr lang="en-US" sz="2400" baseline="-25000" dirty="0" smtClean="0">
                    <a:solidFill>
                      <a:schemeClr val="tx1"/>
                    </a:solidFill>
                    <a:latin typeface="Courier" charset="0"/>
                    <a:ea typeface="Courier" charset="0"/>
                    <a:cs typeface="Courier" charset="0"/>
                  </a:rPr>
                  <a:t>1</a:t>
                </a:r>
                <a:r>
                  <a:rPr lang="en-US" sz="2400" dirty="0" smtClean="0"/>
                  <a:t>).</a:t>
                </a:r>
              </a:p>
              <a:p>
                <a:pPr marL="914400" lvl="1" indent="-457200">
                  <a:buFont typeface="Arial" charset="0"/>
                  <a:buChar char="•"/>
                </a:pPr>
                <a:r>
                  <a:rPr lang="en-US" sz="2400" dirty="0" smtClean="0"/>
                  <a:t>Outlives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≽</m:t>
                    </m:r>
                  </m:oMath>
                </a14:m>
                <a:r>
                  <a:rPr lang="en-US" sz="2400" dirty="0" smtClean="0"/>
                  <a:t>) is reflexive transitive anti-symmetric relation</a:t>
                </a:r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63" y="5335590"/>
                <a:ext cx="11509022" cy="1261884"/>
              </a:xfrm>
              <a:prstGeom prst="rect">
                <a:avLst/>
              </a:prstGeom>
              <a:blipFill rotWithShape="0">
                <a:blip r:embed="rId2"/>
                <a:stretch>
                  <a:fillRect l="-953" t="-5314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69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4" grpId="0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7368" y="190049"/>
            <a:ext cx="1209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FF2F92"/>
                </a:solidFill>
              </a:rPr>
              <a:t>Safety</a:t>
            </a:r>
            <a:endParaRPr lang="en-US" sz="3200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831" y="642477"/>
            <a:ext cx="115945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Broom’s programmer-managed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regions may violate safety.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4831" y="1165697"/>
            <a:ext cx="3898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With transferable regions: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10" y="1227252"/>
            <a:ext cx="5539205" cy="21444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66112" y="3248629"/>
            <a:ext cx="1951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(a). Before transfer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58754" y="3248629"/>
            <a:ext cx="1818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(b). After transfer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51990" y="1676248"/>
            <a:ext cx="361412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solidFill>
                  <a:prstClr val="black"/>
                </a:solidFill>
              </a:rPr>
              <a:t>References in and out of a transferable region become invalid after the transfer.</a:t>
            </a:r>
            <a:endParaRPr lang="en-US" sz="2100" dirty="0"/>
          </a:p>
        </p:txBody>
      </p:sp>
      <p:sp>
        <p:nvSpPr>
          <p:cNvPr id="12" name="Rectangle 11"/>
          <p:cNvSpPr/>
          <p:nvPr/>
        </p:nvSpPr>
        <p:spPr>
          <a:xfrm>
            <a:off x="244831" y="3433295"/>
            <a:ext cx="3054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With static regions:</a:t>
            </a:r>
            <a:endParaRPr lang="en-US" sz="1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5103779" y="4044888"/>
            <a:ext cx="1876610" cy="1914935"/>
            <a:chOff x="4976135" y="4128513"/>
            <a:chExt cx="2041922" cy="2296350"/>
          </a:xfrm>
        </p:grpSpPr>
        <p:sp>
          <p:nvSpPr>
            <p:cNvPr id="13" name="Rectangle 12"/>
            <p:cNvSpPr/>
            <p:nvPr/>
          </p:nvSpPr>
          <p:spPr>
            <a:xfrm>
              <a:off x="4976135" y="4166289"/>
              <a:ext cx="2041922" cy="225857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66873" y="4627572"/>
              <a:ext cx="1094873" cy="153109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66809" y="4128513"/>
              <a:ext cx="13799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>
                  <a:solidFill>
                    <a:prstClr val="black"/>
                  </a:solidFill>
                </a:rPr>
                <a:t>Outer region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4375" y="4627572"/>
              <a:ext cx="1123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mtClean="0">
                  <a:solidFill>
                    <a:prstClr val="black"/>
                  </a:solidFill>
                </a:rPr>
                <a:t>Inner region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209699" y="5454672"/>
              <a:ext cx="1004610" cy="5611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5221510" y="5450086"/>
              <a:ext cx="1004610" cy="5611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5025632" y="6144921"/>
            <a:ext cx="1992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(a). When both 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       regions are live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8472344" y="3992877"/>
            <a:ext cx="1876610" cy="1914935"/>
            <a:chOff x="4976135" y="4128513"/>
            <a:chExt cx="2041922" cy="2296350"/>
          </a:xfrm>
        </p:grpSpPr>
        <p:sp>
          <p:nvSpPr>
            <p:cNvPr id="25" name="Rectangle 24"/>
            <p:cNvSpPr/>
            <p:nvPr/>
          </p:nvSpPr>
          <p:spPr>
            <a:xfrm>
              <a:off x="4976135" y="4166289"/>
              <a:ext cx="2041922" cy="225857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66809" y="4128513"/>
              <a:ext cx="13799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>
                  <a:solidFill>
                    <a:prstClr val="black"/>
                  </a:solidFill>
                </a:rPr>
                <a:t>Outer region</a:t>
              </a:r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5209699" y="5454672"/>
              <a:ext cx="1004610" cy="5611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5221510" y="5450086"/>
              <a:ext cx="1004610" cy="5611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9558690" y="48955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✕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01641" y="6012264"/>
            <a:ext cx="3660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(a). When inner region is deallocated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439390" y="4146870"/>
            <a:ext cx="36141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solidFill>
                  <a:prstClr val="black"/>
                </a:solidFill>
              </a:rPr>
              <a:t>References from outer static regions to an inner region become invalid after the lifetime of inner region ends.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8551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7368" y="190049"/>
            <a:ext cx="1209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FF2F92"/>
                </a:solidFill>
              </a:rPr>
              <a:t>Safety</a:t>
            </a:r>
            <a:endParaRPr lang="en-US" sz="3200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3970" y="1264493"/>
            <a:ext cx="115945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Crux of the safety problem is to enforce the following invariant: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17542" y="2000996"/>
            <a:ext cx="94490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“If object A refers to object B, then B must exist as long as A exists.”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353970" y="3168387"/>
            <a:ext cx="115945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Broom solves the safety problem through a region type system that enforces</a:t>
            </a:r>
            <a:r>
              <a:rPr lang="en-US" sz="2800" dirty="0">
                <a:solidFill>
                  <a:prstClr val="black"/>
                </a:solidFill>
              </a:rPr>
              <a:t>*</a:t>
            </a:r>
            <a:r>
              <a:rPr lang="en-US" sz="2800" dirty="0" smtClean="0">
                <a:solidFill>
                  <a:prstClr val="black"/>
                </a:solidFill>
              </a:rPr>
              <a:t> the following invariant: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17541" y="4549061"/>
            <a:ext cx="9883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“If object A refers to object B</a:t>
            </a:r>
            <a:r>
              <a:rPr lang="en-US" sz="2800" smtClean="0">
                <a:solidFill>
                  <a:prstClr val="black"/>
                </a:solidFill>
              </a:rPr>
              <a:t>, then </a:t>
            </a:r>
            <a:r>
              <a:rPr lang="en-US" sz="2800" dirty="0" smtClean="0">
                <a:solidFill>
                  <a:prstClr val="black"/>
                </a:solidFill>
              </a:rPr>
              <a:t>B’s memory region outlives A’s.”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852464" y="6348481"/>
            <a:ext cx="401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*modulo certain well-defined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2763" y="81760"/>
            <a:ext cx="493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FF2F92"/>
                </a:solidFill>
              </a:rPr>
              <a:t>Broom’s Region Type System</a:t>
            </a:r>
            <a:endParaRPr lang="en-US" sz="3200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6431" y="2828809"/>
            <a:ext cx="31081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Class Pair&lt;T</a:t>
            </a:r>
            <a:r>
              <a:rPr lang="en-US" sz="2000" baseline="-25000" dirty="0" smtClean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baseline="-25000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&gt;     </a:t>
            </a: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11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baseline="-25000" dirty="0" smtClean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fst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baseline="-25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snd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105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54943" y="2828809"/>
            <a:ext cx="15616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0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⍴</a:t>
            </a:r>
            <a:r>
              <a:rPr lang="en-US" sz="2000" baseline="-250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20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, ⍴</a:t>
            </a:r>
            <a:r>
              <a:rPr lang="en-US" sz="2000" baseline="-250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20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, ⍴</a:t>
            </a:r>
            <a:r>
              <a:rPr lang="en-US" sz="2000" baseline="-250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20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68679" y="3431732"/>
            <a:ext cx="683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@⍴</a:t>
            </a:r>
            <a:r>
              <a:rPr lang="en-US" sz="2000" baseline="-250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468679" y="3752775"/>
            <a:ext cx="683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@⍴</a:t>
            </a:r>
            <a:r>
              <a:rPr lang="en-US" sz="2000" baseline="-250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06855" y="1428963"/>
            <a:ext cx="3271062" cy="1484062"/>
            <a:chOff x="506855" y="1428963"/>
            <a:chExt cx="3271062" cy="1484062"/>
          </a:xfrm>
        </p:grpSpPr>
        <p:sp>
          <p:nvSpPr>
            <p:cNvPr id="18" name="TextBox 17"/>
            <p:cNvSpPr txBox="1"/>
            <p:nvPr/>
          </p:nvSpPr>
          <p:spPr>
            <a:xfrm>
              <a:off x="506855" y="1428963"/>
              <a:ext cx="27071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Region variable denoting the </a:t>
              </a:r>
              <a:r>
                <a:rPr lang="en-US" dirty="0"/>
                <a:t>r</a:t>
              </a:r>
              <a:r>
                <a:rPr lang="en-US" dirty="0" smtClean="0"/>
                <a:t>egion where the </a:t>
              </a:r>
              <a:r>
                <a:rPr lang="en-US" dirty="0" smtClean="0">
                  <a:latin typeface="Courier" charset="0"/>
                  <a:ea typeface="Courier" charset="0"/>
                  <a:cs typeface="Courier" charset="0"/>
                </a:rPr>
                <a:t>Pair</a:t>
              </a:r>
              <a:r>
                <a:rPr lang="en-US" dirty="0" smtClean="0"/>
                <a:t> object is allocated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2383409" y="2091261"/>
              <a:ext cx="1394508" cy="821764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367440" y="1489512"/>
            <a:ext cx="2707105" cy="1519769"/>
            <a:chOff x="3367440" y="1489512"/>
            <a:chExt cx="2707105" cy="1519769"/>
          </a:xfrm>
        </p:grpSpPr>
        <p:sp>
          <p:nvSpPr>
            <p:cNvPr id="22" name="Right Brace 21"/>
            <p:cNvSpPr/>
            <p:nvPr/>
          </p:nvSpPr>
          <p:spPr>
            <a:xfrm rot="16200000">
              <a:off x="4312691" y="2641687"/>
              <a:ext cx="180473" cy="554715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67440" y="1489512"/>
              <a:ext cx="27071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Region Variables </a:t>
              </a:r>
              <a:r>
                <a:rPr lang="en-US" dirty="0" smtClean="0"/>
                <a:t>denoting regions where the first and second components are allocated.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2" idx="1"/>
            </p:cNvCxnSpPr>
            <p:nvPr/>
          </p:nvCxnSpPr>
          <p:spPr>
            <a:xfrm flipH="1" flipV="1">
              <a:off x="4402927" y="2461818"/>
              <a:ext cx="1" cy="366990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56999" y="4535567"/>
            <a:ext cx="6327785" cy="1487840"/>
            <a:chOff x="5404472" y="4599005"/>
            <a:chExt cx="6327785" cy="1487840"/>
          </a:xfrm>
        </p:grpSpPr>
        <p:sp>
          <p:nvSpPr>
            <p:cNvPr id="27" name="Rectangle 26"/>
            <p:cNvSpPr/>
            <p:nvPr/>
          </p:nvSpPr>
          <p:spPr>
            <a:xfrm>
              <a:off x="5404472" y="4599005"/>
              <a:ext cx="6327785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 smtClean="0">
                  <a:solidFill>
                    <a:srgbClr val="C00000"/>
                  </a:solidFill>
                </a:rPr>
                <a:t>Requires</a:t>
              </a:r>
              <a:r>
                <a:rPr lang="en-US" sz="2200" dirty="0" smtClean="0">
                  <a:solidFill>
                    <a:prstClr val="black"/>
                  </a:solidFill>
                </a:rPr>
                <a:t> that </a:t>
              </a:r>
              <a:r>
                <a:rPr lang="en-US" sz="2200" dirty="0" err="1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fst</a:t>
              </a:r>
              <a:r>
                <a:rPr lang="en-US" sz="2200" dirty="0" smtClean="0">
                  <a:solidFill>
                    <a:prstClr val="black"/>
                  </a:solidFill>
                </a:rPr>
                <a:t> and </a:t>
              </a:r>
              <a:r>
                <a:rPr lang="en-US" sz="2200" dirty="0" err="1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snd</a:t>
              </a:r>
              <a:r>
                <a:rPr lang="en-US" sz="2200" dirty="0" smtClean="0">
                  <a:solidFill>
                    <a:prstClr val="black"/>
                  </a:solidFill>
                </a:rPr>
                <a:t> objects must live at least as long as the </a:t>
              </a:r>
              <a:r>
                <a:rPr lang="en-US" sz="2200" dirty="0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Pair</a:t>
              </a:r>
              <a:r>
                <a:rPr lang="en-US" sz="2200" dirty="0" smtClean="0">
                  <a:solidFill>
                    <a:prstClr val="black"/>
                  </a:solidFill>
                </a:rPr>
                <a:t> object containing them, otherwise the references become dangling.</a:t>
              </a:r>
              <a:endParaRPr lang="en-US" sz="2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/>
                <p:cNvSpPr/>
                <p:nvPr/>
              </p:nvSpPr>
              <p:spPr>
                <a:xfrm>
                  <a:off x="7151018" y="5686735"/>
                  <a:ext cx="2087974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⍴</a:t>
                  </a:r>
                  <a:r>
                    <a:rPr lang="en-US" sz="2000" baseline="-25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1</a:t>
                  </a:r>
                  <a:r>
                    <a:rPr lang="en-US" sz="2000" b="0" dirty="0" smtClean="0">
                      <a:solidFill>
                        <a:srgbClr val="00B050"/>
                      </a:solidFill>
                      <a:ea typeface="Courier" charset="0"/>
                      <a:cs typeface="Courier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≽</m:t>
                      </m:r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⍴</a:t>
                  </a:r>
                  <a:r>
                    <a:rPr lang="en-US" sz="2000" baseline="-25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0</a:t>
                  </a:r>
                  <a:r>
                    <a:rPr lang="en-US" sz="1600" b="1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sz="1600" b="1" dirty="0" smtClean="0">
                      <a:solidFill>
                        <a:srgbClr val="C00000"/>
                      </a:solidFill>
                    </a:rPr>
                    <a:t>∧  </a:t>
                  </a:r>
                  <a:r>
                    <a:rPr lang="en-US" sz="2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⍴</a:t>
                  </a:r>
                  <a:r>
                    <a:rPr lang="en-US" sz="2000" baseline="-25000" dirty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≽</m:t>
                      </m:r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⍴</a:t>
                  </a:r>
                  <a:r>
                    <a:rPr lang="en-US" sz="2000" baseline="-25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0</a:t>
                  </a:r>
                  <a:endParaRPr lang="en-US" dirty="0"/>
                </a:p>
              </p:txBody>
            </p:sp>
          </mc:Choice>
          <mc:Fallback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018" y="5686735"/>
                  <a:ext cx="2087974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216" t="-10606" b="-2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3460007" y="2827001"/>
            <a:ext cx="3631409" cy="1382642"/>
            <a:chOff x="8573429" y="2719277"/>
            <a:chExt cx="3631409" cy="13826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/>
                <p:cNvSpPr/>
                <p:nvPr/>
              </p:nvSpPr>
              <p:spPr>
                <a:xfrm>
                  <a:off x="8573429" y="2719277"/>
                  <a:ext cx="3631409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&lt;</a:t>
                  </a:r>
                  <a:r>
                    <a:rPr lang="en-US" sz="2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⍴</a:t>
                  </a:r>
                  <a:r>
                    <a:rPr lang="en-US" sz="2000" baseline="-25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0</a:t>
                  </a:r>
                  <a:r>
                    <a:rPr lang="en-US" sz="2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, ⍴</a:t>
                  </a:r>
                  <a:r>
                    <a:rPr lang="en-US" sz="2000" baseline="-25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1</a:t>
                  </a:r>
                  <a:r>
                    <a:rPr lang="en-US" sz="2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, ⍴</a:t>
                  </a:r>
                  <a:r>
                    <a:rPr lang="en-US" sz="2000" baseline="-25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2</a:t>
                  </a:r>
                  <a:r>
                    <a:rPr lang="en-US" sz="2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| </a:t>
                  </a:r>
                  <a:r>
                    <a:rPr lang="en-US" sz="2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⍴</a:t>
                  </a:r>
                  <a:r>
                    <a:rPr lang="en-US" sz="2000" baseline="-25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1</a:t>
                  </a:r>
                  <a:r>
                    <a:rPr lang="en-US" sz="2000" b="0" dirty="0" smtClean="0">
                      <a:solidFill>
                        <a:srgbClr val="00B050"/>
                      </a:solidFill>
                      <a:ea typeface="Courier" charset="0"/>
                      <a:cs typeface="Courier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≽</m:t>
                      </m:r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⍴</a:t>
                  </a:r>
                  <a:r>
                    <a:rPr lang="en-US" sz="2000" baseline="-25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0</a:t>
                  </a:r>
                  <a:r>
                    <a:rPr lang="en-US" sz="1600" b="1" dirty="0" smtClean="0">
                      <a:solidFill>
                        <a:srgbClr val="C00000"/>
                      </a:solidFill>
                    </a:rPr>
                    <a:t> ∧  </a:t>
                  </a:r>
                  <a:r>
                    <a:rPr lang="en-US" sz="2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⍴</a:t>
                  </a:r>
                  <a:r>
                    <a:rPr lang="en-US" sz="2000" baseline="-25000" dirty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≽</m:t>
                      </m:r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⍴</a:t>
                  </a:r>
                  <a:r>
                    <a:rPr lang="en-US" sz="2000" baseline="-25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0</a:t>
                  </a:r>
                  <a:r>
                    <a:rPr lang="en-US" sz="2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&gt;</a:t>
                  </a:r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3429" y="2719277"/>
                  <a:ext cx="3631409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849" t="-12308" r="-168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ight Brace 34"/>
            <p:cNvSpPr/>
            <p:nvPr/>
          </p:nvSpPr>
          <p:spPr>
            <a:xfrm rot="-5400000" flipH="1">
              <a:off x="11010898" y="2272378"/>
              <a:ext cx="197099" cy="170906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62964" y="3178589"/>
              <a:ext cx="30010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Captures constraints over region variables as a part of type signature.</a:t>
              </a:r>
              <a:endParaRPr lang="en-US" dirty="0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279368" y="793705"/>
            <a:ext cx="52023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</a:rPr>
              <a:t>1. Allows outlives constraints to be declared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7186177" y="755546"/>
            <a:ext cx="4803136" cy="2317344"/>
            <a:chOff x="7186177" y="755546"/>
            <a:chExt cx="4803136" cy="2317344"/>
          </a:xfrm>
        </p:grpSpPr>
        <p:sp>
          <p:nvSpPr>
            <p:cNvPr id="48" name="Rectangle 47"/>
            <p:cNvSpPr/>
            <p:nvPr/>
          </p:nvSpPr>
          <p:spPr>
            <a:xfrm>
              <a:off x="7186177" y="755546"/>
              <a:ext cx="4757063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 smtClean="0">
                  <a:solidFill>
                    <a:prstClr val="black"/>
                  </a:solidFill>
                </a:rPr>
                <a:t>2. Tracks outlives relationships between regions.</a:t>
              </a:r>
              <a:endParaRPr lang="en-US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7728093" y="1441674"/>
              <a:ext cx="4261220" cy="1631216"/>
              <a:chOff x="7727203" y="1690283"/>
              <a:chExt cx="4261220" cy="1631216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7727203" y="1690283"/>
                <a:ext cx="263491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latin typeface="Courier" charset="0"/>
                    <a:ea typeface="Courier" charset="0"/>
                    <a:cs typeface="Courier" charset="0"/>
                  </a:rPr>
                  <a:t>l</a:t>
                </a:r>
                <a:r>
                  <a:rPr lang="en-US" sz="2000" dirty="0" err="1" smtClean="0">
                    <a:latin typeface="Courier" charset="0"/>
                    <a:ea typeface="Courier" charset="0"/>
                    <a:cs typeface="Courier" charset="0"/>
                  </a:rPr>
                  <a:t>etregion</a:t>
                </a:r>
                <a:r>
                  <a:rPr lang="en-US" sz="2000" dirty="0" smtClean="0">
                    <a:latin typeface="Courier" charset="0"/>
                    <a:ea typeface="Courier" charset="0"/>
                    <a:cs typeface="Courier" charset="0"/>
                  </a:rPr>
                  <a:t> R</a:t>
                </a:r>
                <a:r>
                  <a:rPr lang="en-US" sz="2000" baseline="-25000" dirty="0" smtClean="0">
                    <a:latin typeface="Courier" charset="0"/>
                    <a:ea typeface="Courier" charset="0"/>
                    <a:cs typeface="Courier" charset="0"/>
                  </a:rPr>
                  <a:t>0</a:t>
                </a:r>
                <a:r>
                  <a:rPr lang="en-US" sz="2000" dirty="0" smtClean="0">
                    <a:latin typeface="Courier" charset="0"/>
                    <a:ea typeface="Courier" charset="0"/>
                    <a:cs typeface="Courier" charset="0"/>
                  </a:rPr>
                  <a:t> {</a:t>
                </a:r>
              </a:p>
              <a:p>
                <a:endParaRPr lang="en-US" sz="2000" dirty="0" smtClean="0">
                  <a:latin typeface="Courier" charset="0"/>
                  <a:ea typeface="Courier" charset="0"/>
                  <a:cs typeface="Courier" charset="0"/>
                </a:endParaRPr>
              </a:p>
              <a:p>
                <a:endParaRPr lang="en-US" sz="2000" dirty="0">
                  <a:latin typeface="Courier" charset="0"/>
                  <a:ea typeface="Courier" charset="0"/>
                  <a:cs typeface="Courier" charset="0"/>
                </a:endParaRPr>
              </a:p>
              <a:p>
                <a:endParaRPr lang="en-US" sz="2000" dirty="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2000" dirty="0">
                    <a:latin typeface="Courier" charset="0"/>
                    <a:ea typeface="Courier" charset="0"/>
                    <a:cs typeface="Courier" charset="0"/>
                  </a:rPr>
                  <a:t>}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8070138" y="2052493"/>
                    <a:ext cx="3918285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err="1">
                        <a:latin typeface="Courier" charset="0"/>
                        <a:ea typeface="Courier" charset="0"/>
                        <a:cs typeface="Courier" charset="0"/>
                      </a:rPr>
                      <a:t>l</a:t>
                    </a:r>
                    <a:r>
                      <a:rPr lang="en-US" sz="2000" dirty="0" err="1" smtClean="0">
                        <a:latin typeface="Courier" charset="0"/>
                        <a:ea typeface="Courier" charset="0"/>
                        <a:cs typeface="Courier" charset="0"/>
                      </a:rPr>
                      <a:t>etregion</a:t>
                    </a:r>
                    <a:r>
                      <a:rPr lang="en-US" sz="2000" dirty="0" smtClean="0">
                        <a:latin typeface="Courier" charset="0"/>
                        <a:ea typeface="Courier" charset="0"/>
                        <a:cs typeface="Courier" charset="0"/>
                      </a:rPr>
                      <a:t> R</a:t>
                    </a:r>
                    <a:r>
                      <a:rPr lang="en-US" sz="2000" baseline="-25000" dirty="0" smtClean="0">
                        <a:latin typeface="Courier" charset="0"/>
                        <a:ea typeface="Courier" charset="0"/>
                        <a:cs typeface="Courier" charset="0"/>
                      </a:rPr>
                      <a:t>1</a:t>
                    </a:r>
                    <a:r>
                      <a:rPr lang="en-US" sz="2000" dirty="0" smtClean="0">
                        <a:latin typeface="Courier" charset="0"/>
                        <a:ea typeface="Courier" charset="0"/>
                        <a:cs typeface="Courier" charset="0"/>
                      </a:rPr>
                      <a:t> {</a:t>
                    </a:r>
                  </a:p>
                  <a:p>
                    <a:r>
                      <a:rPr lang="en-US" sz="2000" dirty="0" smtClean="0">
                        <a:latin typeface="Courier" charset="0"/>
                        <a:ea typeface="Courier" charset="0"/>
                        <a:cs typeface="Courier" charset="0"/>
                      </a:rPr>
                      <a:t>  </a:t>
                    </a:r>
                    <a:r>
                      <a:rPr lang="en-US" sz="2000" dirty="0" smtClean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rPr>
                      <a:t>/* </a:t>
                    </a:r>
                    <a:r>
                      <a:rPr lang="en-US" sz="2000" dirty="0" smtClean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rPr>
                      <a:t>R</a:t>
                    </a:r>
                    <a:r>
                      <a:rPr lang="en-US" sz="2000" baseline="-25000" dirty="0" smtClean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rPr>
                      <a:t>0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432FF"/>
                            </a:solidFill>
                            <a:latin typeface="Cambria Math" charset="0"/>
                            <a:ea typeface="Courier" charset="0"/>
                            <a:cs typeface="Courier" charset="0"/>
                          </a:rPr>
                          <m:t>≽</m:t>
                        </m:r>
                      </m:oMath>
                    </a14:m>
                    <a:r>
                      <a:rPr lang="en-US" sz="2000" dirty="0" smtClean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rPr>
                      <a:t>R</a:t>
                    </a:r>
                    <a:r>
                      <a:rPr lang="en-US" sz="2000" baseline="-25000" dirty="0" smtClean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rPr>
                      <a:t>1</a:t>
                    </a:r>
                    <a:r>
                      <a:rPr lang="en-US" sz="2000" dirty="0" smtClean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rPr>
                      <a:t> */</a:t>
                    </a:r>
                    <a:endParaRPr lang="en-US" sz="2000" dirty="0">
                      <a:latin typeface="Courier" charset="0"/>
                      <a:ea typeface="Courier" charset="0"/>
                      <a:cs typeface="Courier" charset="0"/>
                    </a:endParaRPr>
                  </a:p>
                  <a:p>
                    <a:r>
                      <a:rPr lang="en-US" sz="2000" dirty="0">
                        <a:latin typeface="Courier" charset="0"/>
                        <a:ea typeface="Courier" charset="0"/>
                        <a:cs typeface="Courier" charset="0"/>
                      </a:rPr>
                      <a:t>}</a:t>
                    </a:r>
                  </a:p>
                </p:txBody>
              </p:sp>
            </mc:Choice>
            <mc:Fallback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0138" y="2052493"/>
                    <a:ext cx="3918285" cy="101566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711" t="-3593" b="-9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52" name="Straight Connector 51"/>
          <p:cNvCxnSpPr/>
          <p:nvPr/>
        </p:nvCxnSpPr>
        <p:spPr>
          <a:xfrm flipH="1">
            <a:off x="7008994" y="909053"/>
            <a:ext cx="16186" cy="56240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091416" y="3037601"/>
            <a:ext cx="47570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</a:rPr>
              <a:t>3. Propagates outlives constraints, &amp; checks them under various contexts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7423720" y="3831842"/>
            <a:ext cx="4169228" cy="2554545"/>
            <a:chOff x="7423720" y="3831842"/>
            <a:chExt cx="4169228" cy="2554545"/>
          </a:xfrm>
        </p:grpSpPr>
        <p:sp>
          <p:nvSpPr>
            <p:cNvPr id="56" name="TextBox 55"/>
            <p:cNvSpPr txBox="1"/>
            <p:nvPr/>
          </p:nvSpPr>
          <p:spPr>
            <a:xfrm>
              <a:off x="7423720" y="3831842"/>
              <a:ext cx="263491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urier" charset="0"/>
                  <a:ea typeface="Courier" charset="0"/>
                  <a:cs typeface="Courier" charset="0"/>
                </a:rPr>
                <a:t>l</a:t>
              </a:r>
              <a:r>
                <a:rPr lang="en-US" sz="2000" dirty="0" err="1" smtClean="0">
                  <a:latin typeface="Courier" charset="0"/>
                  <a:ea typeface="Courier" charset="0"/>
                  <a:cs typeface="Courier" charset="0"/>
                </a:rPr>
                <a:t>etregion</a:t>
              </a:r>
              <a:r>
                <a:rPr lang="en-US" sz="2000" dirty="0" smtClean="0">
                  <a:latin typeface="Courier" charset="0"/>
                  <a:ea typeface="Courier" charset="0"/>
                  <a:cs typeface="Courier" charset="0"/>
                </a:rPr>
                <a:t> R</a:t>
              </a:r>
              <a:r>
                <a:rPr lang="en-US" sz="2000" baseline="-25000" dirty="0" smtClean="0">
                  <a:latin typeface="Courier" charset="0"/>
                  <a:ea typeface="Courier" charset="0"/>
                  <a:cs typeface="Courier" charset="0"/>
                </a:rPr>
                <a:t>0</a:t>
              </a:r>
              <a:r>
                <a:rPr lang="en-US" sz="2000" dirty="0" smtClean="0">
                  <a:latin typeface="Courier" charset="0"/>
                  <a:ea typeface="Courier" charset="0"/>
                  <a:cs typeface="Courier" charset="0"/>
                </a:rPr>
                <a:t> {</a:t>
              </a:r>
            </a:p>
            <a:p>
              <a:endParaRPr lang="en-US" sz="20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000" dirty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0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000" dirty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000" dirty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000" dirty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000" dirty="0">
                  <a:latin typeface="Courier" charset="0"/>
                  <a:ea typeface="Courier" charset="0"/>
                  <a:cs typeface="Courier" charset="0"/>
                </a:rPr>
                <a:t>}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74663" y="4266110"/>
              <a:ext cx="391828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urier" charset="0"/>
                  <a:ea typeface="Courier" charset="0"/>
                  <a:cs typeface="Courier" charset="0"/>
                </a:rPr>
                <a:t>l</a:t>
              </a:r>
              <a:r>
                <a:rPr lang="en-US" sz="2000" dirty="0" err="1" smtClean="0">
                  <a:latin typeface="Courier" charset="0"/>
                  <a:ea typeface="Courier" charset="0"/>
                  <a:cs typeface="Courier" charset="0"/>
                </a:rPr>
                <a:t>etregion</a:t>
              </a:r>
              <a:r>
                <a:rPr lang="en-US" sz="2000" dirty="0" smtClean="0">
                  <a:latin typeface="Courier" charset="0"/>
                  <a:ea typeface="Courier" charset="0"/>
                  <a:cs typeface="Courier" charset="0"/>
                </a:rPr>
                <a:t> R</a:t>
              </a:r>
              <a:r>
                <a:rPr lang="en-US" sz="2000" baseline="-25000" dirty="0" smtClean="0">
                  <a:latin typeface="Courier" charset="0"/>
                  <a:ea typeface="Courier" charset="0"/>
                  <a:cs typeface="Courier" charset="0"/>
                </a:rPr>
                <a:t>1</a:t>
              </a:r>
              <a:r>
                <a:rPr lang="en-US" sz="2000" dirty="0" smtClean="0">
                  <a:latin typeface="Courier" charset="0"/>
                  <a:ea typeface="Courier" charset="0"/>
                  <a:cs typeface="Courier" charset="0"/>
                </a:rPr>
                <a:t> {</a:t>
              </a:r>
            </a:p>
            <a:p>
              <a:endParaRPr lang="en-US" sz="20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000" dirty="0" smtClean="0"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endParaRPr lang="en-US" sz="20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000" dirty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000" dirty="0">
                  <a:latin typeface="Courier" charset="0"/>
                  <a:ea typeface="Courier" charset="0"/>
                  <a:cs typeface="Courier" charset="0"/>
                </a:rPr>
                <a:t>}</a:t>
              </a:r>
            </a:p>
          </p:txBody>
        </p:sp>
      </p:grpSp>
      <p:sp>
        <p:nvSpPr>
          <p:cNvPr id="58" name="Rectangle 57"/>
          <p:cNvSpPr/>
          <p:nvPr/>
        </p:nvSpPr>
        <p:spPr>
          <a:xfrm>
            <a:off x="8063152" y="4693784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new Pair&lt;..&gt;&lt;R</a:t>
            </a:r>
            <a:r>
              <a:rPr lang="en-US" sz="2000" baseline="-250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,R</a:t>
            </a:r>
            <a:r>
              <a:rPr lang="en-US" sz="2000" baseline="-250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20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,R</a:t>
            </a:r>
            <a:r>
              <a:rPr lang="en-US" sz="2000" baseline="-250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2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2400" dirty="0" smtClean="0">
                <a:solidFill>
                  <a:srgbClr val="FF0000"/>
                </a:solidFill>
              </a:rPr>
              <a:t>✗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061145" y="5161632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new Pair&lt;..&gt;&lt;</a:t>
            </a:r>
            <a:r>
              <a:rPr lang="en-US" sz="2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2000" baseline="-25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2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,R</a:t>
            </a:r>
            <a:r>
              <a:rPr lang="en-US" sz="2000" baseline="-25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2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,R</a:t>
            </a:r>
            <a:r>
              <a:rPr lang="en-US" sz="2000" baseline="-25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2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2400" dirty="0" smtClean="0">
                <a:solidFill>
                  <a:srgbClr val="00B050"/>
                </a:solidFill>
              </a:rPr>
              <a:t>✓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387129" y="2818676"/>
            <a:ext cx="683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@⍴</a:t>
            </a:r>
            <a:r>
              <a:rPr lang="en-US" sz="2000" baseline="-250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5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2" grpId="1"/>
      <p:bldP spid="16" grpId="0"/>
      <p:bldP spid="17" grpId="0"/>
      <p:bldP spid="55" grpId="0"/>
      <p:bldP spid="58" grpId="0"/>
      <p:bldP spid="59" grpId="0"/>
      <p:bldP spid="63" grpId="0"/>
      <p:bldP spid="6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7368" y="190049"/>
            <a:ext cx="1209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FF2F92"/>
                </a:solidFill>
              </a:rPr>
              <a:t>Safety</a:t>
            </a:r>
            <a:endParaRPr lang="en-US" sz="3200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831" y="642477"/>
            <a:ext cx="115945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Broom’s programmer-managed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regions may violate safety.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4831" y="1165697"/>
            <a:ext cx="3898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With transferable regions: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10" y="1227252"/>
            <a:ext cx="5539205" cy="21444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66112" y="3248629"/>
            <a:ext cx="1951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(a). Before transfer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58754" y="3248629"/>
            <a:ext cx="1818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(b). After transfer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51990" y="1676248"/>
            <a:ext cx="361412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solidFill>
                  <a:prstClr val="black"/>
                </a:solidFill>
              </a:rPr>
              <a:t>References in and out of a transferable region become invalid after the transfer.</a:t>
            </a:r>
            <a:endParaRPr lang="en-US" sz="2100" dirty="0"/>
          </a:p>
        </p:txBody>
      </p:sp>
      <p:sp>
        <p:nvSpPr>
          <p:cNvPr id="12" name="Rectangle 11"/>
          <p:cNvSpPr/>
          <p:nvPr/>
        </p:nvSpPr>
        <p:spPr>
          <a:xfrm>
            <a:off x="244831" y="3433295"/>
            <a:ext cx="3054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With static regions:</a:t>
            </a:r>
            <a:endParaRPr lang="en-US" sz="1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5103779" y="4044888"/>
            <a:ext cx="1876610" cy="1914935"/>
            <a:chOff x="4976135" y="4128513"/>
            <a:chExt cx="2041922" cy="2296350"/>
          </a:xfrm>
        </p:grpSpPr>
        <p:sp>
          <p:nvSpPr>
            <p:cNvPr id="13" name="Rectangle 12"/>
            <p:cNvSpPr/>
            <p:nvPr/>
          </p:nvSpPr>
          <p:spPr>
            <a:xfrm>
              <a:off x="4976135" y="4166289"/>
              <a:ext cx="2041922" cy="225857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66873" y="4627572"/>
              <a:ext cx="1094873" cy="153109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66809" y="4128513"/>
              <a:ext cx="13799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>
                  <a:solidFill>
                    <a:prstClr val="black"/>
                  </a:solidFill>
                </a:rPr>
                <a:t>Outer region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4375" y="4627572"/>
              <a:ext cx="1123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mtClean="0">
                  <a:solidFill>
                    <a:prstClr val="black"/>
                  </a:solidFill>
                </a:rPr>
                <a:t>Inner region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209699" y="5454672"/>
              <a:ext cx="1004610" cy="5611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5221510" y="5450086"/>
              <a:ext cx="1004610" cy="5611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5025632" y="6144921"/>
            <a:ext cx="1992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(a). When both 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       regions are live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8472344" y="3992877"/>
            <a:ext cx="1876610" cy="1914935"/>
            <a:chOff x="4976135" y="4128513"/>
            <a:chExt cx="2041922" cy="2296350"/>
          </a:xfrm>
        </p:grpSpPr>
        <p:sp>
          <p:nvSpPr>
            <p:cNvPr id="25" name="Rectangle 24"/>
            <p:cNvSpPr/>
            <p:nvPr/>
          </p:nvSpPr>
          <p:spPr>
            <a:xfrm>
              <a:off x="4976135" y="4166289"/>
              <a:ext cx="2041922" cy="225857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66809" y="4128513"/>
              <a:ext cx="13799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>
                  <a:solidFill>
                    <a:prstClr val="black"/>
                  </a:solidFill>
                </a:rPr>
                <a:t>Outer region</a:t>
              </a:r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5209699" y="5454672"/>
              <a:ext cx="1004610" cy="5611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5221510" y="5450086"/>
              <a:ext cx="1004610" cy="5611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9558690" y="48955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✕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01641" y="6012264"/>
            <a:ext cx="3660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(a). When inner region is deallocated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439390" y="4146870"/>
            <a:ext cx="36141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solidFill>
                  <a:prstClr val="black"/>
                </a:solidFill>
              </a:rPr>
              <a:t>References from outer static regions to an inner region become invalid after the lifetime of inner region ends.</a:t>
            </a:r>
            <a:endParaRPr lang="en-US" sz="2100" dirty="0"/>
          </a:p>
        </p:txBody>
      </p:sp>
      <p:grpSp>
        <p:nvGrpSpPr>
          <p:cNvPr id="5" name="Group 4"/>
          <p:cNvGrpSpPr/>
          <p:nvPr/>
        </p:nvGrpSpPr>
        <p:grpSpPr>
          <a:xfrm>
            <a:off x="244831" y="3560352"/>
            <a:ext cx="11594508" cy="3281732"/>
            <a:chOff x="244831" y="3560352"/>
            <a:chExt cx="11594508" cy="3281732"/>
          </a:xfrm>
        </p:grpSpPr>
        <p:sp>
          <p:nvSpPr>
            <p:cNvPr id="26" name="Rectangle 25"/>
            <p:cNvSpPr/>
            <p:nvPr/>
          </p:nvSpPr>
          <p:spPr>
            <a:xfrm>
              <a:off x="244831" y="3560352"/>
              <a:ext cx="11594508" cy="328173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172716" y="4602808"/>
              <a:ext cx="56581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chemeClr val="accent6">
                      <a:lumMod val="50000"/>
                    </a:schemeClr>
                  </a:solidFill>
                </a:rPr>
                <a:t>Prevented by the region type system 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37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2556" y="81760"/>
            <a:ext cx="5039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FF2F92"/>
                </a:solidFill>
              </a:rPr>
              <a:t>Safety </a:t>
            </a:r>
            <a:r>
              <a:rPr lang="mr-IN" sz="3200" dirty="0" smtClean="0">
                <a:solidFill>
                  <a:srgbClr val="FF2F92"/>
                </a:solidFill>
              </a:rPr>
              <a:t>–</a:t>
            </a:r>
            <a:r>
              <a:rPr lang="en-US" sz="3200" dirty="0" smtClean="0">
                <a:solidFill>
                  <a:srgbClr val="FF2F92"/>
                </a:solidFill>
              </a:rPr>
              <a:t> Transferable Regions</a:t>
            </a:r>
            <a:endParaRPr lang="en-US" sz="3200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5057" y="717335"/>
            <a:ext cx="1157437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FF2F92"/>
                </a:solidFill>
              </a:rPr>
              <a:t>Insight</a:t>
            </a:r>
            <a:r>
              <a:rPr lang="en-US" sz="2600" dirty="0" smtClean="0">
                <a:solidFill>
                  <a:prstClr val="black"/>
                </a:solidFill>
              </a:rPr>
              <a:t>: by imposing a certain </a:t>
            </a:r>
            <a:r>
              <a:rPr lang="en-US" sz="2600" dirty="0" err="1" smtClean="0">
                <a:solidFill>
                  <a:prstClr val="black"/>
                </a:solidFill>
              </a:rPr>
              <a:t>typestate</a:t>
            </a:r>
            <a:r>
              <a:rPr lang="en-US" sz="2600" dirty="0" smtClean="0">
                <a:solidFill>
                  <a:prstClr val="black"/>
                </a:solidFill>
              </a:rPr>
              <a:t> hygiene on the usage of transferable regions, we can reuse the region type machinery to enforce overall safety.</a:t>
            </a:r>
            <a:endParaRPr lang="en-US" sz="2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06396" y="1773162"/>
            <a:ext cx="6034403" cy="3171085"/>
            <a:chOff x="2906396" y="1773162"/>
            <a:chExt cx="6034403" cy="31710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396" y="1773162"/>
              <a:ext cx="6034403" cy="258202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214594" y="4297916"/>
              <a:ext cx="49481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An FSM demonstrating </a:t>
              </a:r>
              <a:r>
                <a:rPr lang="en-US" dirty="0" err="1" smtClean="0">
                  <a:solidFill>
                    <a:prstClr val="black"/>
                  </a:solidFill>
                </a:rPr>
                <a:t>typestate</a:t>
              </a:r>
              <a:r>
                <a:rPr lang="en-US" dirty="0" smtClean="0">
                  <a:solidFill>
                    <a:prstClr val="black"/>
                  </a:solidFill>
                </a:rPr>
                <a:t> hygiene of a transferable region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02795" y="5381460"/>
            <a:ext cx="10454204" cy="523220"/>
            <a:chOff x="1102795" y="5381460"/>
            <a:chExt cx="10454204" cy="523220"/>
          </a:xfrm>
        </p:grpSpPr>
        <p:sp>
          <p:nvSpPr>
            <p:cNvPr id="10" name="Rectangle 9"/>
            <p:cNvSpPr/>
            <p:nvPr/>
          </p:nvSpPr>
          <p:spPr>
            <a:xfrm>
              <a:off x="1102795" y="5432260"/>
              <a:ext cx="10060505" cy="4063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17600" y="5381460"/>
              <a:ext cx="104393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</a:rPr>
                <a:t>A transferable region cannot be transferred or freed while it is open.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34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536" y="2535810"/>
            <a:ext cx="11537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How do you enforce the </a:t>
            </a:r>
            <a:r>
              <a:rPr lang="en-US" sz="3600" dirty="0" smtClean="0">
                <a:solidFill>
                  <a:srgbClr val="FF2F92"/>
                </a:solidFill>
              </a:rPr>
              <a:t>safety</a:t>
            </a:r>
            <a:r>
              <a:rPr lang="en-US" sz="3600" dirty="0" smtClean="0"/>
              <a:t> of </a:t>
            </a:r>
            <a:r>
              <a:rPr lang="en-US" sz="3600" dirty="0" smtClean="0">
                <a:solidFill>
                  <a:srgbClr val="FF2F92"/>
                </a:solidFill>
              </a:rPr>
              <a:t>off-the-heap memory allocation </a:t>
            </a:r>
            <a:r>
              <a:rPr lang="en-US" sz="3600" dirty="0" smtClean="0"/>
              <a:t>in a </a:t>
            </a:r>
            <a:r>
              <a:rPr lang="en-US" sz="3600" dirty="0" smtClean="0">
                <a:solidFill>
                  <a:srgbClr val="FF2F92"/>
                </a:solidFill>
              </a:rPr>
              <a:t>distributed data computation </a:t>
            </a:r>
            <a:r>
              <a:rPr lang="en-US" sz="3600" dirty="0" smtClean="0"/>
              <a:t>without losing its performance benefits?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536" y="190049"/>
            <a:ext cx="2022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In this talk</a:t>
            </a:r>
            <a:r>
              <a:rPr lang="en-US" sz="2800" dirty="0" smtClean="0"/>
              <a:t> </a:t>
            </a:r>
            <a:r>
              <a:rPr lang="mr-IN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432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2556" y="81760"/>
            <a:ext cx="5039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FF2F92"/>
                </a:solidFill>
              </a:rPr>
              <a:t>Safety </a:t>
            </a:r>
            <a:r>
              <a:rPr lang="mr-IN" sz="3200" dirty="0" smtClean="0">
                <a:solidFill>
                  <a:srgbClr val="FF2F92"/>
                </a:solidFill>
              </a:rPr>
              <a:t>–</a:t>
            </a:r>
            <a:r>
              <a:rPr lang="en-US" sz="3200" dirty="0" smtClean="0">
                <a:solidFill>
                  <a:srgbClr val="FF2F92"/>
                </a:solidFill>
              </a:rPr>
              <a:t> Transferable Regions</a:t>
            </a:r>
            <a:endParaRPr lang="en-US" sz="3200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3168" y="1660687"/>
            <a:ext cx="117856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</a:rPr>
              <a:t>1. Preempting unsafe references via syntactic constraints that allow a transferable region’s contents to be accessed only when it is open.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4344308" y="4361687"/>
            <a:ext cx="7388946" cy="1993900"/>
            <a:chOff x="4344308" y="4361687"/>
            <a:chExt cx="7388946" cy="1993900"/>
          </a:xfrm>
        </p:grpSpPr>
        <p:sp>
          <p:nvSpPr>
            <p:cNvPr id="13" name="Right Brace 12"/>
            <p:cNvSpPr/>
            <p:nvPr/>
          </p:nvSpPr>
          <p:spPr>
            <a:xfrm>
              <a:off x="4344308" y="4361687"/>
              <a:ext cx="366995" cy="19939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91931" y="4426993"/>
              <a:ext cx="6941323" cy="1785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charset="0"/>
                <a:buChar char="•"/>
              </a:pPr>
              <a:r>
                <a:rPr lang="en-US" sz="2200" dirty="0" err="1" smtClean="0">
                  <a:solidFill>
                    <a:prstClr val="black"/>
                  </a:solidFill>
                </a:rPr>
                <a:t>Typestate</a:t>
              </a:r>
              <a:r>
                <a:rPr lang="en-US" sz="2200" dirty="0" smtClean="0">
                  <a:solidFill>
                    <a:prstClr val="black"/>
                  </a:solidFill>
                </a:rPr>
                <a:t> hygiene guarantees that </a:t>
              </a:r>
              <a:r>
                <a:rPr lang="en-US" sz="2200" dirty="0" err="1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treeRgn</a:t>
              </a:r>
              <a:r>
                <a:rPr lang="en-US" sz="2200" dirty="0" smtClean="0">
                  <a:solidFill>
                    <a:prstClr val="black"/>
                  </a:solidFill>
                </a:rPr>
                <a:t> will not be freed/transferred as long as it is open.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sz="2200" dirty="0" err="1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treeRgn</a:t>
              </a:r>
              <a:r>
                <a:rPr lang="en-US" sz="2200" dirty="0" err="1" smtClean="0">
                  <a:solidFill>
                    <a:prstClr val="black"/>
                  </a:solidFill>
                </a:rPr>
                <a:t>’s</a:t>
              </a:r>
              <a:r>
                <a:rPr lang="en-US" sz="2200" dirty="0" smtClean="0">
                  <a:solidFill>
                    <a:prstClr val="black"/>
                  </a:solidFill>
                </a:rPr>
                <a:t> </a:t>
              </a:r>
              <a:r>
                <a:rPr lang="en-US" sz="2200" dirty="0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open</a:t>
              </a:r>
              <a:r>
                <a:rPr lang="en-US" sz="2200" dirty="0" smtClean="0">
                  <a:solidFill>
                    <a:prstClr val="black"/>
                  </a:solidFill>
                </a:rPr>
                <a:t> lexical block is larger than </a:t>
              </a:r>
              <a:r>
                <a:rPr lang="en-US" sz="2200" dirty="0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R</a:t>
              </a:r>
              <a:r>
                <a:rPr lang="en-US" sz="2200" baseline="-25000" dirty="0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1</a:t>
              </a:r>
              <a:r>
                <a:rPr lang="en-US" sz="2200" dirty="0" smtClean="0">
                  <a:solidFill>
                    <a:prstClr val="black"/>
                  </a:solidFill>
                </a:rPr>
                <a:t>’s </a:t>
              </a:r>
              <a:r>
                <a:rPr lang="en-US" sz="2200" dirty="0" err="1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letregion</a:t>
              </a:r>
              <a:r>
                <a:rPr lang="en-US" sz="2200" dirty="0" smtClean="0">
                  <a:solidFill>
                    <a:prstClr val="black"/>
                  </a:solidFill>
                </a:rPr>
                <a:t>.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sz="2200" dirty="0" smtClean="0">
                  <a:solidFill>
                    <a:prstClr val="black"/>
                  </a:solidFill>
                </a:rPr>
                <a:t>Hence, </a:t>
              </a:r>
              <a:r>
                <a:rPr lang="en-US" sz="2200" dirty="0" err="1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treeRgn</a:t>
              </a:r>
              <a:r>
                <a:rPr lang="en-US" sz="2200" dirty="0" smtClean="0">
                  <a:solidFill>
                    <a:prstClr val="black"/>
                  </a:solidFill>
                </a:rPr>
                <a:t> will outlive </a:t>
              </a:r>
              <a:r>
                <a:rPr lang="en-US" sz="2200" dirty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R</a:t>
              </a:r>
              <a:r>
                <a:rPr lang="en-US" sz="2200" baseline="-25000" dirty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1</a:t>
              </a:r>
              <a:r>
                <a:rPr lang="en-US" sz="2200" dirty="0" smtClean="0">
                  <a:solidFill>
                    <a:prstClr val="black"/>
                  </a:solidFill>
                </a:rPr>
                <a:t>.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99235" y="2558328"/>
            <a:ext cx="4754161" cy="716241"/>
            <a:chOff x="499235" y="2558328"/>
            <a:chExt cx="4754161" cy="716241"/>
          </a:xfrm>
        </p:grpSpPr>
        <p:sp>
          <p:nvSpPr>
            <p:cNvPr id="6" name="Rectangle 5"/>
            <p:cNvSpPr/>
            <p:nvPr/>
          </p:nvSpPr>
          <p:spPr>
            <a:xfrm>
              <a:off x="499235" y="2594027"/>
              <a:ext cx="39952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tree = </a:t>
              </a:r>
              <a:r>
                <a:rPr lang="en-US" sz="2000" dirty="0" err="1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treeRgn.getRoot</a:t>
              </a:r>
              <a:r>
                <a:rPr lang="en-US" sz="2000" dirty="0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(); 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46243" y="2905237"/>
              <a:ext cx="13071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(prohibited)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76285" y="2558328"/>
              <a:ext cx="484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✗</a:t>
              </a:r>
              <a:endParaRPr lang="en-US" sz="2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896734" y="2286250"/>
            <a:ext cx="4589268" cy="1015663"/>
            <a:chOff x="5896734" y="2286250"/>
            <a:chExt cx="4589268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5896734" y="2286250"/>
              <a:ext cx="39182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" charset="0"/>
                  <a:ea typeface="Courier" charset="0"/>
                  <a:cs typeface="Courier" charset="0"/>
                </a:rPr>
                <a:t>open </a:t>
              </a:r>
              <a:r>
                <a:rPr lang="en-US" sz="2000" dirty="0" err="1" smtClean="0">
                  <a:latin typeface="Courier" charset="0"/>
                  <a:ea typeface="Courier" charset="0"/>
                  <a:cs typeface="Courier" charset="0"/>
                </a:rPr>
                <a:t>treeRgn</a:t>
              </a:r>
              <a:r>
                <a:rPr lang="en-US" sz="2000" dirty="0" smtClean="0">
                  <a:latin typeface="Courier" charset="0"/>
                  <a:ea typeface="Courier" charset="0"/>
                  <a:cs typeface="Courier" charset="0"/>
                </a:rPr>
                <a:t> as tree {</a:t>
              </a:r>
            </a:p>
            <a:p>
              <a:r>
                <a:rPr lang="en-US" sz="2000" dirty="0" smtClean="0">
                  <a:latin typeface="Courier" charset="0"/>
                  <a:ea typeface="Courier" charset="0"/>
                  <a:cs typeface="Courier" charset="0"/>
                </a:rPr>
                <a:t>   </a:t>
              </a:r>
              <a:r>
                <a:rPr lang="mr-IN" sz="2000" dirty="0" smtClean="0">
                  <a:latin typeface="Courier" charset="0"/>
                  <a:ea typeface="Courier" charset="0"/>
                  <a:cs typeface="Courier" charset="0"/>
                </a:rPr>
                <a:t>…</a:t>
              </a:r>
              <a:endParaRPr lang="en-US" sz="2000" dirty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000" dirty="0" smtClean="0">
                  <a:latin typeface="Courier" charset="0"/>
                  <a:ea typeface="Courier" charset="0"/>
                  <a:cs typeface="Courier" charset="0"/>
                </a:rPr>
                <a:t>}</a:t>
              </a:r>
              <a:endParaRPr lang="en-US" sz="20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751519" y="2558328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✓</a:t>
              </a:r>
              <a:endParaRPr lang="en-US" sz="2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422249" y="2809471"/>
              <a:ext cx="10637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(allowed)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2661" y="4235253"/>
            <a:ext cx="4272252" cy="2246769"/>
            <a:chOff x="846361" y="4399152"/>
            <a:chExt cx="4272252" cy="2246769"/>
          </a:xfrm>
        </p:grpSpPr>
        <p:sp>
          <p:nvSpPr>
            <p:cNvPr id="26" name="TextBox 25"/>
            <p:cNvSpPr txBox="1"/>
            <p:nvPr/>
          </p:nvSpPr>
          <p:spPr>
            <a:xfrm>
              <a:off x="846361" y="4399152"/>
              <a:ext cx="383863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" charset="0"/>
                  <a:ea typeface="Courier" charset="0"/>
                  <a:cs typeface="Courier" charset="0"/>
                </a:rPr>
                <a:t>open </a:t>
              </a:r>
              <a:r>
                <a:rPr lang="en-US" sz="2000" dirty="0" err="1" smtClean="0">
                  <a:latin typeface="Courier" charset="0"/>
                  <a:ea typeface="Courier" charset="0"/>
                  <a:cs typeface="Courier" charset="0"/>
                </a:rPr>
                <a:t>treeRgn</a:t>
              </a:r>
              <a:r>
                <a:rPr lang="en-US" sz="2000" dirty="0" smtClean="0">
                  <a:latin typeface="Courier" charset="0"/>
                  <a:ea typeface="Courier" charset="0"/>
                  <a:cs typeface="Courier" charset="0"/>
                </a:rPr>
                <a:t> as tree {</a:t>
              </a:r>
            </a:p>
            <a:p>
              <a:endParaRPr lang="en-US" sz="20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000" dirty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000" dirty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0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0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000" dirty="0" smtClean="0">
                  <a:latin typeface="Courier" charset="0"/>
                  <a:ea typeface="Courier" charset="0"/>
                  <a:cs typeface="Courier" charset="0"/>
                </a:rPr>
                <a:t>}</a:t>
              </a:r>
              <a:endParaRPr lang="en-US" sz="2000" dirty="0">
                <a:latin typeface="Courier" charset="0"/>
                <a:ea typeface="Courier" charset="0"/>
                <a:cs typeface="Courier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200328" y="4902805"/>
                  <a:ext cx="3918285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err="1" smtClean="0">
                      <a:latin typeface="Courier" charset="0"/>
                      <a:ea typeface="Courier" charset="0"/>
                      <a:cs typeface="Courier" charset="0"/>
                    </a:rPr>
                    <a:t>letregion</a:t>
                  </a:r>
                  <a:r>
                    <a:rPr lang="en-US" sz="2000" dirty="0" smtClean="0">
                      <a:latin typeface="Courier" charset="0"/>
                      <a:ea typeface="Courier" charset="0"/>
                      <a:cs typeface="Courier" charset="0"/>
                    </a:rPr>
                    <a:t> R</a:t>
                  </a:r>
                  <a:r>
                    <a:rPr lang="en-US" sz="2000" baseline="-25000" dirty="0" smtClean="0">
                      <a:latin typeface="Courier" charset="0"/>
                      <a:ea typeface="Courier" charset="0"/>
                      <a:cs typeface="Courier" charset="0"/>
                    </a:rPr>
                    <a:t>1</a:t>
                  </a:r>
                  <a:r>
                    <a:rPr lang="en-US" sz="2000" dirty="0" smtClean="0">
                      <a:latin typeface="Courier" charset="0"/>
                      <a:ea typeface="Courier" charset="0"/>
                      <a:cs typeface="Courier" charset="0"/>
                    </a:rPr>
                    <a:t> {</a:t>
                  </a:r>
                </a:p>
                <a:p>
                  <a:endParaRPr lang="en-US" sz="800" dirty="0" smtClean="0"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r>
                    <a:rPr lang="en-US" sz="2000" dirty="0" smtClean="0">
                      <a:latin typeface="Courier" charset="0"/>
                      <a:ea typeface="Courier" charset="0"/>
                      <a:cs typeface="Courier" charset="0"/>
                    </a:rPr>
                    <a:t>  </a:t>
                  </a:r>
                  <a:r>
                    <a:rPr lang="en-US" sz="2000" dirty="0" smtClean="0">
                      <a:solidFill>
                        <a:srgbClr val="0432FF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/* treeRgn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432FF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≽</m:t>
                      </m:r>
                    </m:oMath>
                  </a14:m>
                  <a:r>
                    <a:rPr lang="en-US" sz="2000" dirty="0" smtClean="0">
                      <a:solidFill>
                        <a:srgbClr val="0432FF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R</a:t>
                  </a:r>
                  <a:r>
                    <a:rPr lang="en-US" sz="2000" baseline="-25000" dirty="0" smtClean="0">
                      <a:solidFill>
                        <a:srgbClr val="0432FF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1</a:t>
                  </a:r>
                  <a:r>
                    <a:rPr lang="en-US" sz="2000" dirty="0" smtClean="0">
                      <a:solidFill>
                        <a:srgbClr val="0432FF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*/</a:t>
                  </a:r>
                </a:p>
                <a:p>
                  <a:endParaRPr lang="en-US" sz="1100" dirty="0"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r>
                    <a:rPr lang="en-US" sz="2000" dirty="0">
                      <a:latin typeface="Courier" charset="0"/>
                      <a:ea typeface="Courier" charset="0"/>
                      <a:cs typeface="Courier" charset="0"/>
                    </a:rPr>
                    <a:t>}</a:t>
                  </a:r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328" y="4902805"/>
                  <a:ext cx="3918285" cy="132343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55" t="-2304" b="-59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7"/>
          <p:cNvSpPr/>
          <p:nvPr/>
        </p:nvSpPr>
        <p:spPr>
          <a:xfrm>
            <a:off x="91858" y="3465812"/>
            <a:ext cx="48668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2. Extending outlives relation to admit safe references into transferable regions.</a:t>
            </a:r>
            <a:endParaRPr lang="en-US" sz="22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1036579" y="207473"/>
            <a:ext cx="1899751" cy="1339674"/>
            <a:chOff x="1036579" y="207473"/>
            <a:chExt cx="1899751" cy="1339674"/>
          </a:xfrm>
        </p:grpSpPr>
        <p:sp>
          <p:nvSpPr>
            <p:cNvPr id="29" name="Rectangle 28"/>
            <p:cNvSpPr/>
            <p:nvPr/>
          </p:nvSpPr>
          <p:spPr>
            <a:xfrm>
              <a:off x="1347827" y="1241010"/>
              <a:ext cx="836573" cy="30613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36579" y="207473"/>
              <a:ext cx="18997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</a:rPr>
                <a:t>In three steps </a:t>
              </a:r>
              <a:r>
                <a:rPr lang="mr-IN" sz="2000" dirty="0" smtClean="0">
                  <a:solidFill>
                    <a:prstClr val="black"/>
                  </a:solidFill>
                </a:rPr>
                <a:t>…</a:t>
              </a:r>
              <a:r>
                <a:rPr lang="en-US" sz="2000" dirty="0" smtClean="0">
                  <a:solidFill>
                    <a:prstClr val="black"/>
                  </a:solidFill>
                </a:rPr>
                <a:t> </a:t>
              </a:r>
              <a:endParaRPr lang="en-US" sz="20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1766113" y="525595"/>
              <a:ext cx="220341" cy="715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295057" y="717335"/>
            <a:ext cx="1157437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FF2F92"/>
                </a:solidFill>
              </a:rPr>
              <a:t>Insight</a:t>
            </a:r>
            <a:r>
              <a:rPr lang="en-US" sz="2600" dirty="0" smtClean="0">
                <a:solidFill>
                  <a:prstClr val="black"/>
                </a:solidFill>
              </a:rPr>
              <a:t>: by imposing a certain </a:t>
            </a:r>
            <a:r>
              <a:rPr lang="en-US" sz="2600" dirty="0" err="1" smtClean="0">
                <a:solidFill>
                  <a:prstClr val="black"/>
                </a:solidFill>
              </a:rPr>
              <a:t>typestate</a:t>
            </a:r>
            <a:r>
              <a:rPr lang="en-US" sz="2600" dirty="0" smtClean="0">
                <a:solidFill>
                  <a:prstClr val="black"/>
                </a:solidFill>
              </a:rPr>
              <a:t> hygiene on the usage of transferable regions, we can reuse the region type machinery to enforce overall safety.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5153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947082" y="4213672"/>
            <a:ext cx="3860485" cy="2246769"/>
            <a:chOff x="4947082" y="4213672"/>
            <a:chExt cx="3860485" cy="2246769"/>
          </a:xfrm>
        </p:grpSpPr>
        <p:grpSp>
          <p:nvGrpSpPr>
            <p:cNvPr id="25" name="Group 24"/>
            <p:cNvGrpSpPr/>
            <p:nvPr/>
          </p:nvGrpSpPr>
          <p:grpSpPr>
            <a:xfrm>
              <a:off x="4947082" y="4213672"/>
              <a:ext cx="3860485" cy="2246769"/>
              <a:chOff x="846361" y="4399152"/>
              <a:chExt cx="4254246" cy="2246769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846361" y="4399152"/>
                <a:ext cx="383863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Courier" charset="0"/>
                    <a:ea typeface="Courier" charset="0"/>
                    <a:cs typeface="Courier" charset="0"/>
                  </a:rPr>
                  <a:t>letregion</a:t>
                </a:r>
                <a:r>
                  <a:rPr lang="en-US" sz="2000" dirty="0" smtClean="0">
                    <a:latin typeface="Courier" charset="0"/>
                    <a:ea typeface="Courier" charset="0"/>
                    <a:cs typeface="Courier" charset="0"/>
                  </a:rPr>
                  <a:t> R</a:t>
                </a:r>
                <a:r>
                  <a:rPr lang="en-US" sz="2000" baseline="-25000" dirty="0" smtClean="0">
                    <a:latin typeface="Courier" charset="0"/>
                    <a:ea typeface="Courier" charset="0"/>
                    <a:cs typeface="Courier" charset="0"/>
                  </a:rPr>
                  <a:t>1 </a:t>
                </a:r>
                <a:r>
                  <a:rPr lang="en-US" sz="2000" dirty="0" smtClean="0">
                    <a:latin typeface="Courier" charset="0"/>
                    <a:ea typeface="Courier" charset="0"/>
                    <a:cs typeface="Courier" charset="0"/>
                  </a:rPr>
                  <a:t>{</a:t>
                </a:r>
              </a:p>
              <a:p>
                <a:endParaRPr lang="en-US" sz="2000" dirty="0" smtClean="0">
                  <a:latin typeface="Courier" charset="0"/>
                  <a:ea typeface="Courier" charset="0"/>
                  <a:cs typeface="Courier" charset="0"/>
                </a:endParaRPr>
              </a:p>
              <a:p>
                <a:endParaRPr lang="en-US" sz="2000" dirty="0">
                  <a:latin typeface="Courier" charset="0"/>
                  <a:ea typeface="Courier" charset="0"/>
                  <a:cs typeface="Courier" charset="0"/>
                </a:endParaRPr>
              </a:p>
              <a:p>
                <a:endParaRPr lang="en-US" sz="2000" dirty="0">
                  <a:latin typeface="Courier" charset="0"/>
                  <a:ea typeface="Courier" charset="0"/>
                  <a:cs typeface="Courier" charset="0"/>
                </a:endParaRPr>
              </a:p>
              <a:p>
                <a:endParaRPr lang="en-US" sz="2000" dirty="0" smtClean="0">
                  <a:latin typeface="Courier" charset="0"/>
                  <a:ea typeface="Courier" charset="0"/>
                  <a:cs typeface="Courier" charset="0"/>
                </a:endParaRPr>
              </a:p>
              <a:p>
                <a:endParaRPr lang="en-US" sz="2000" dirty="0" smtClean="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2000" dirty="0" smtClean="0">
                    <a:latin typeface="Courier" charset="0"/>
                    <a:ea typeface="Courier" charset="0"/>
                    <a:cs typeface="Courier" charset="0"/>
                  </a:rPr>
                  <a:t>}</a:t>
                </a:r>
                <a:endParaRPr lang="en-US" sz="2000" dirty="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182322" y="4847109"/>
                    <a:ext cx="3918285" cy="13080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Courier" charset="0"/>
                        <a:ea typeface="Courier" charset="0"/>
                        <a:cs typeface="Courier" charset="0"/>
                      </a:rPr>
                      <a:t>open </a:t>
                    </a:r>
                    <a:r>
                      <a:rPr lang="en-US" sz="2000" dirty="0" err="1" smtClean="0">
                        <a:latin typeface="Courier" charset="0"/>
                        <a:ea typeface="Courier" charset="0"/>
                        <a:cs typeface="Courier" charset="0"/>
                      </a:rPr>
                      <a:t>treeRgn</a:t>
                    </a:r>
                    <a:r>
                      <a:rPr lang="en-US" sz="2000" dirty="0" smtClean="0">
                        <a:latin typeface="Courier" charset="0"/>
                        <a:ea typeface="Courier" charset="0"/>
                        <a:cs typeface="Courier" charset="0"/>
                      </a:rPr>
                      <a:t> as </a:t>
                    </a:r>
                    <a:r>
                      <a:rPr lang="mr-IN" sz="2000" dirty="0" smtClean="0">
                        <a:latin typeface="Courier" charset="0"/>
                        <a:ea typeface="Courier" charset="0"/>
                        <a:cs typeface="Courier" charset="0"/>
                      </a:rPr>
                      <a:t>…</a:t>
                    </a:r>
                    <a:r>
                      <a:rPr lang="en-US" sz="2000" dirty="0">
                        <a:latin typeface="Courier" charset="0"/>
                        <a:ea typeface="Courier" charset="0"/>
                        <a:cs typeface="Courier" charset="0"/>
                      </a:rPr>
                      <a:t> </a:t>
                    </a:r>
                    <a:r>
                      <a:rPr lang="en-US" sz="2000" dirty="0" smtClean="0">
                        <a:latin typeface="Courier" charset="0"/>
                        <a:ea typeface="Courier" charset="0"/>
                        <a:cs typeface="Courier" charset="0"/>
                      </a:rPr>
                      <a:t>{</a:t>
                    </a:r>
                  </a:p>
                  <a:p>
                    <a:endParaRPr lang="en-US" sz="800" dirty="0" smtClean="0">
                      <a:latin typeface="Courier" charset="0"/>
                      <a:ea typeface="Courier" charset="0"/>
                      <a:cs typeface="Courier" charset="0"/>
                    </a:endParaRPr>
                  </a:p>
                  <a:p>
                    <a:r>
                      <a:rPr lang="en-US" sz="2000" dirty="0" smtClean="0">
                        <a:latin typeface="Courier" charset="0"/>
                        <a:ea typeface="Courier" charset="0"/>
                        <a:cs typeface="Courier" charset="0"/>
                      </a:rPr>
                      <a:t>  </a:t>
                    </a:r>
                    <a:r>
                      <a:rPr lang="en-US" sz="2000" dirty="0" smtClean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rPr>
                      <a:t>/* </a:t>
                    </a:r>
                    <a:r>
                      <a:rPr lang="en-US" sz="2000" dirty="0" smtClean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rPr>
                      <a:t>R</a:t>
                    </a:r>
                    <a:r>
                      <a:rPr lang="en-US" sz="2000" baseline="-25000" dirty="0" smtClean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rPr>
                      <a:t>1 </a:t>
                    </a:r>
                    <a14:m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0432FF"/>
                            </a:solidFill>
                            <a:latin typeface="Cambria Math" charset="0"/>
                            <a:ea typeface="Courier" charset="0"/>
                            <a:cs typeface="Courier" charset="0"/>
                          </a:rPr>
                          <m:t>≼</m:t>
                        </m:r>
                        <m:r>
                          <a:rPr lang="en-US" sz="2000" b="0" i="1" smtClean="0">
                            <a:solidFill>
                              <a:srgbClr val="0432FF"/>
                            </a:solidFill>
                            <a:latin typeface="Cambria Math" charset="0"/>
                            <a:ea typeface="Courier" charset="0"/>
                            <a:cs typeface="Courier" charset="0"/>
                          </a:rPr>
                          <m:t>≽</m:t>
                        </m:r>
                        <m:r>
                          <a:rPr lang="en-US" sz="2000" b="0" i="1" smtClean="0">
                            <a:solidFill>
                              <a:srgbClr val="0432FF"/>
                            </a:solidFill>
                            <a:latin typeface="Cambria Math" charset="0"/>
                            <a:ea typeface="Courier" charset="0"/>
                            <a:cs typeface="Courier" charset="0"/>
                          </a:rPr>
                          <m:t> </m:t>
                        </m:r>
                      </m:oMath>
                    </a14:m>
                    <a:r>
                      <a:rPr lang="en-US" sz="2000" dirty="0" err="1" smtClean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rPr>
                      <a:t>treeRgn</a:t>
                    </a:r>
                    <a:r>
                      <a:rPr lang="en-US" sz="2000" dirty="0" smtClean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rPr>
                      <a:t> </a:t>
                    </a:r>
                    <a:r>
                      <a:rPr lang="en-US" sz="2000" dirty="0" smtClean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rPr>
                      <a:t>*/</a:t>
                    </a:r>
                  </a:p>
                  <a:p>
                    <a:endParaRPr lang="en-US" sz="1100" dirty="0">
                      <a:latin typeface="Courier" charset="0"/>
                      <a:ea typeface="Courier" charset="0"/>
                      <a:cs typeface="Courier" charset="0"/>
                    </a:endParaRPr>
                  </a:p>
                  <a:p>
                    <a:r>
                      <a:rPr lang="en-US" sz="2000" dirty="0">
                        <a:latin typeface="Courier" charset="0"/>
                        <a:ea typeface="Courier" charset="0"/>
                        <a:cs typeface="Courier" charset="0"/>
                      </a:rPr>
                      <a:t>}</a:t>
                    </a:r>
                  </a:p>
                </p:txBody>
              </p:sp>
            </mc:Choice>
            <mc:Fallback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2322" y="4847109"/>
                    <a:ext cx="3918285" cy="130805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887" t="-2804" b="-74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6" name="Rectangle 35"/>
            <p:cNvSpPr/>
            <p:nvPr/>
          </p:nvSpPr>
          <p:spPr>
            <a:xfrm>
              <a:off x="6382072" y="5072665"/>
              <a:ext cx="35458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/</a:t>
              </a:r>
              <a:endParaRPr lang="en-US" sz="22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559364" y="5047373"/>
              <a:ext cx="35458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/</a:t>
              </a:r>
              <a:endParaRPr lang="en-US" sz="22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3522556" y="81760"/>
            <a:ext cx="5039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FF2F92"/>
                </a:solidFill>
              </a:rPr>
              <a:t>Safety </a:t>
            </a:r>
            <a:r>
              <a:rPr lang="mr-IN" sz="3200" dirty="0" smtClean="0">
                <a:solidFill>
                  <a:srgbClr val="FF2F92"/>
                </a:solidFill>
              </a:rPr>
              <a:t>–</a:t>
            </a:r>
            <a:r>
              <a:rPr lang="en-US" sz="3200" dirty="0" smtClean="0">
                <a:solidFill>
                  <a:srgbClr val="FF2F92"/>
                </a:solidFill>
              </a:rPr>
              <a:t> Transferable Regions</a:t>
            </a:r>
            <a:endParaRPr lang="en-US" sz="3200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3168" y="1660687"/>
            <a:ext cx="117856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</a:rPr>
              <a:t>1. Preempting unsafe references via syntactic constraints that allow a transferable region’s contents to be accessed only when it is open.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96734" y="2286250"/>
            <a:ext cx="3918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open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treeRgn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as tree {</a:t>
            </a: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9235" y="2594027"/>
            <a:ext cx="39952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tree = </a:t>
            </a:r>
            <a:r>
              <a:rPr lang="en-US" sz="2000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treeRgn.getRoot</a:t>
            </a:r>
            <a:r>
              <a:rPr lang="en-US" sz="2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();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858" y="3465812"/>
            <a:ext cx="48668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2. Extending outlives relation to admit safe references into transferable regions.</a:t>
            </a:r>
            <a:endParaRPr lang="en-US" sz="2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52661" y="4235253"/>
            <a:ext cx="4272252" cy="2246769"/>
            <a:chOff x="846361" y="4399152"/>
            <a:chExt cx="4272252" cy="2246769"/>
          </a:xfrm>
        </p:grpSpPr>
        <p:sp>
          <p:nvSpPr>
            <p:cNvPr id="10" name="TextBox 9"/>
            <p:cNvSpPr txBox="1"/>
            <p:nvPr/>
          </p:nvSpPr>
          <p:spPr>
            <a:xfrm>
              <a:off x="846361" y="4399152"/>
              <a:ext cx="383863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" charset="0"/>
                  <a:ea typeface="Courier" charset="0"/>
                  <a:cs typeface="Courier" charset="0"/>
                </a:rPr>
                <a:t>open </a:t>
              </a:r>
              <a:r>
                <a:rPr lang="en-US" sz="2000" dirty="0" err="1" smtClean="0">
                  <a:latin typeface="Courier" charset="0"/>
                  <a:ea typeface="Courier" charset="0"/>
                  <a:cs typeface="Courier" charset="0"/>
                </a:rPr>
                <a:t>treeRgn</a:t>
              </a:r>
              <a:r>
                <a:rPr lang="en-US" sz="2000" dirty="0" smtClean="0">
                  <a:latin typeface="Courier" charset="0"/>
                  <a:ea typeface="Courier" charset="0"/>
                  <a:cs typeface="Courier" charset="0"/>
                </a:rPr>
                <a:t> as tree {</a:t>
              </a:r>
            </a:p>
            <a:p>
              <a:endParaRPr lang="en-US" sz="20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000" dirty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000" dirty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0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0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000" dirty="0" smtClean="0">
                  <a:latin typeface="Courier" charset="0"/>
                  <a:ea typeface="Courier" charset="0"/>
                  <a:cs typeface="Courier" charset="0"/>
                </a:rPr>
                <a:t>}</a:t>
              </a:r>
              <a:endParaRPr lang="en-US" sz="2000" dirty="0">
                <a:latin typeface="Courier" charset="0"/>
                <a:ea typeface="Courier" charset="0"/>
                <a:cs typeface="Courier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200328" y="4902805"/>
                  <a:ext cx="3918285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err="1" smtClean="0">
                      <a:latin typeface="Courier" charset="0"/>
                      <a:ea typeface="Courier" charset="0"/>
                      <a:cs typeface="Courier" charset="0"/>
                    </a:rPr>
                    <a:t>letregion</a:t>
                  </a:r>
                  <a:r>
                    <a:rPr lang="en-US" sz="2000" dirty="0" smtClean="0">
                      <a:latin typeface="Courier" charset="0"/>
                      <a:ea typeface="Courier" charset="0"/>
                      <a:cs typeface="Courier" charset="0"/>
                    </a:rPr>
                    <a:t> R</a:t>
                  </a:r>
                  <a:r>
                    <a:rPr lang="en-US" sz="2000" baseline="-25000" dirty="0" smtClean="0">
                      <a:latin typeface="Courier" charset="0"/>
                      <a:ea typeface="Courier" charset="0"/>
                      <a:cs typeface="Courier" charset="0"/>
                    </a:rPr>
                    <a:t>1</a:t>
                  </a:r>
                  <a:r>
                    <a:rPr lang="en-US" sz="2000" dirty="0" smtClean="0">
                      <a:latin typeface="Courier" charset="0"/>
                      <a:ea typeface="Courier" charset="0"/>
                      <a:cs typeface="Courier" charset="0"/>
                    </a:rPr>
                    <a:t> {</a:t>
                  </a:r>
                </a:p>
                <a:p>
                  <a:endParaRPr lang="en-US" sz="800" dirty="0" smtClean="0"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r>
                    <a:rPr lang="en-US" sz="2000" dirty="0" smtClean="0">
                      <a:latin typeface="Courier" charset="0"/>
                      <a:ea typeface="Courier" charset="0"/>
                      <a:cs typeface="Courier" charset="0"/>
                    </a:rPr>
                    <a:t>  </a:t>
                  </a:r>
                  <a:r>
                    <a:rPr lang="en-US" sz="2000" dirty="0" smtClean="0">
                      <a:solidFill>
                        <a:srgbClr val="0432FF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/* treeRgn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432FF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≽</m:t>
                      </m:r>
                    </m:oMath>
                  </a14:m>
                  <a:r>
                    <a:rPr lang="en-US" sz="2000" dirty="0" smtClean="0">
                      <a:solidFill>
                        <a:srgbClr val="0432FF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R</a:t>
                  </a:r>
                  <a:r>
                    <a:rPr lang="en-US" sz="2000" baseline="-25000" dirty="0" smtClean="0">
                      <a:solidFill>
                        <a:srgbClr val="0432FF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1</a:t>
                  </a:r>
                  <a:r>
                    <a:rPr lang="en-US" sz="2000" dirty="0" smtClean="0">
                      <a:solidFill>
                        <a:srgbClr val="0432FF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*/</a:t>
                  </a:r>
                </a:p>
                <a:p>
                  <a:endParaRPr lang="en-US" sz="1100" dirty="0"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r>
                    <a:rPr lang="en-US" sz="2000" dirty="0">
                      <a:latin typeface="Courier" charset="0"/>
                      <a:ea typeface="Courier" charset="0"/>
                      <a:cs typeface="Courier" charset="0"/>
                    </a:rPr>
                    <a:t>}</a:t>
                  </a: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328" y="4902805"/>
                  <a:ext cx="3918285" cy="132343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55" t="-2304" b="-59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Rectangle 16"/>
          <p:cNvSpPr/>
          <p:nvPr/>
        </p:nvSpPr>
        <p:spPr>
          <a:xfrm>
            <a:off x="3946243" y="2905237"/>
            <a:ext cx="130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(prohibited)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76285" y="2558328"/>
            <a:ext cx="484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✗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9751519" y="255832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✓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9422249" y="2809471"/>
            <a:ext cx="1063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(allowed)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890681" y="3478474"/>
            <a:ext cx="17" cy="30756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980249" y="3444231"/>
            <a:ext cx="67926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3. Constraining outlives relation to prevent unsafe references out of transferable regions.</a:t>
            </a:r>
            <a:endParaRPr lang="en-US" sz="22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8454640" y="4081364"/>
            <a:ext cx="4246010" cy="2400658"/>
            <a:chOff x="8353040" y="4081364"/>
            <a:chExt cx="4246010" cy="2400658"/>
          </a:xfrm>
        </p:grpSpPr>
        <p:grpSp>
          <p:nvGrpSpPr>
            <p:cNvPr id="28" name="Group 27"/>
            <p:cNvGrpSpPr/>
            <p:nvPr/>
          </p:nvGrpSpPr>
          <p:grpSpPr>
            <a:xfrm>
              <a:off x="8430422" y="4081364"/>
              <a:ext cx="4168628" cy="2246769"/>
              <a:chOff x="846361" y="4399152"/>
              <a:chExt cx="4593819" cy="224676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846361" y="4399152"/>
                <a:ext cx="459381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Courier" charset="0"/>
                    <a:ea typeface="Courier" charset="0"/>
                    <a:cs typeface="Courier" charset="0"/>
                  </a:rPr>
                  <a:t>open treeRgn1 as </a:t>
                </a:r>
                <a:r>
                  <a:rPr lang="mr-IN" sz="2000" dirty="0" smtClean="0">
                    <a:latin typeface="Courier" charset="0"/>
                    <a:ea typeface="Courier" charset="0"/>
                    <a:cs typeface="Courier" charset="0"/>
                  </a:rPr>
                  <a:t>…</a:t>
                </a:r>
                <a:r>
                  <a:rPr lang="en-US" sz="2000" dirty="0" smtClean="0">
                    <a:latin typeface="Courier" charset="0"/>
                    <a:ea typeface="Courier" charset="0"/>
                    <a:cs typeface="Courier" charset="0"/>
                  </a:rPr>
                  <a:t>{</a:t>
                </a:r>
              </a:p>
              <a:p>
                <a:endParaRPr lang="en-US" sz="2000" dirty="0" smtClean="0">
                  <a:latin typeface="Courier" charset="0"/>
                  <a:ea typeface="Courier" charset="0"/>
                  <a:cs typeface="Courier" charset="0"/>
                </a:endParaRPr>
              </a:p>
              <a:p>
                <a:endParaRPr lang="en-US" sz="2000" dirty="0">
                  <a:latin typeface="Courier" charset="0"/>
                  <a:ea typeface="Courier" charset="0"/>
                  <a:cs typeface="Courier" charset="0"/>
                </a:endParaRPr>
              </a:p>
              <a:p>
                <a:endParaRPr lang="en-US" sz="2000" dirty="0">
                  <a:latin typeface="Courier" charset="0"/>
                  <a:ea typeface="Courier" charset="0"/>
                  <a:cs typeface="Courier" charset="0"/>
                </a:endParaRPr>
              </a:p>
              <a:p>
                <a:endParaRPr lang="en-US" sz="2000" dirty="0" smtClean="0">
                  <a:latin typeface="Courier" charset="0"/>
                  <a:ea typeface="Courier" charset="0"/>
                  <a:cs typeface="Courier" charset="0"/>
                </a:endParaRPr>
              </a:p>
              <a:p>
                <a:endParaRPr lang="en-US" sz="2000" dirty="0" smtClean="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2000" dirty="0" smtClean="0">
                    <a:latin typeface="Courier" charset="0"/>
                    <a:ea typeface="Courier" charset="0"/>
                    <a:cs typeface="Courier" charset="0"/>
                  </a:rPr>
                  <a:t>}</a:t>
                </a:r>
                <a:endParaRPr lang="en-US" sz="2000" dirty="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244457" y="4837678"/>
                    <a:ext cx="3918286" cy="16158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Courier" charset="0"/>
                        <a:ea typeface="Courier" charset="0"/>
                        <a:cs typeface="Courier" charset="0"/>
                      </a:rPr>
                      <a:t>open treeRgn2 as </a:t>
                    </a:r>
                    <a:r>
                      <a:rPr lang="mr-IN" sz="2000" dirty="0" smtClean="0">
                        <a:latin typeface="Courier" charset="0"/>
                        <a:ea typeface="Courier" charset="0"/>
                        <a:cs typeface="Courier" charset="0"/>
                      </a:rPr>
                      <a:t>…</a:t>
                    </a:r>
                    <a:r>
                      <a:rPr lang="en-US" sz="2000" dirty="0" smtClean="0">
                        <a:latin typeface="Courier" charset="0"/>
                        <a:ea typeface="Courier" charset="0"/>
                        <a:cs typeface="Courier" charset="0"/>
                      </a:rPr>
                      <a:t> {</a:t>
                    </a:r>
                    <a:endParaRPr lang="en-US" sz="2000" dirty="0" smtClean="0">
                      <a:latin typeface="Courier" charset="0"/>
                      <a:ea typeface="Courier" charset="0"/>
                      <a:cs typeface="Courier" charset="0"/>
                    </a:endParaRPr>
                  </a:p>
                  <a:p>
                    <a:endParaRPr lang="en-US" sz="800" dirty="0" smtClean="0">
                      <a:latin typeface="Courier" charset="0"/>
                      <a:ea typeface="Courier" charset="0"/>
                      <a:cs typeface="Courier" charset="0"/>
                    </a:endParaRPr>
                  </a:p>
                  <a:p>
                    <a:r>
                      <a:rPr lang="en-US" sz="2000" dirty="0" smtClean="0">
                        <a:latin typeface="Courier" charset="0"/>
                        <a:ea typeface="Courier" charset="0"/>
                        <a:cs typeface="Courier" charset="0"/>
                      </a:rPr>
                      <a:t>  </a:t>
                    </a:r>
                    <a:r>
                      <a:rPr lang="en-US" sz="2000" dirty="0" smtClean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rPr>
                      <a:t>/* </a:t>
                    </a:r>
                    <a:r>
                      <a:rPr lang="en-US" sz="2000" dirty="0" smtClean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rPr>
                      <a:t>treeRgn1</a:t>
                    </a:r>
                    <a:r>
                      <a:rPr lang="en-US" sz="2000" baseline="-25000" dirty="0" smtClean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432FF"/>
                            </a:solidFill>
                            <a:latin typeface="Cambria Math" charset="0"/>
                            <a:ea typeface="Courier" charset="0"/>
                            <a:cs typeface="Courier" charset="0"/>
                          </a:rPr>
                          <m:t>≼</m:t>
                        </m:r>
                        <m:r>
                          <a:rPr lang="en-US" sz="2000" b="0" i="1" smtClean="0">
                            <a:solidFill>
                              <a:srgbClr val="0432FF"/>
                            </a:solidFill>
                            <a:latin typeface="Cambria Math" charset="0"/>
                            <a:ea typeface="Courier" charset="0"/>
                            <a:cs typeface="Courier" charset="0"/>
                          </a:rPr>
                          <m:t>≽</m:t>
                        </m:r>
                        <m:r>
                          <a:rPr lang="en-US" sz="2000" b="0" i="1" smtClean="0">
                            <a:solidFill>
                              <a:srgbClr val="0432FF"/>
                            </a:solidFill>
                            <a:latin typeface="Cambria Math" charset="0"/>
                            <a:ea typeface="Courier" charset="0"/>
                            <a:cs typeface="Courier" charset="0"/>
                          </a:rPr>
                          <m:t> </m:t>
                        </m:r>
                      </m:oMath>
                    </a14:m>
                    <a:r>
                      <a:rPr lang="en-US" sz="2000" dirty="0" err="1" smtClean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rPr>
                      <a:t>treeRgn</a:t>
                    </a:r>
                    <a:r>
                      <a:rPr lang="en-US" sz="2000" dirty="0" smtClean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rPr>
                      <a:t> </a:t>
                    </a:r>
                    <a:r>
                      <a:rPr lang="en-US" sz="2000" dirty="0" smtClean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rPr>
                      <a:t>*/</a:t>
                    </a:r>
                  </a:p>
                  <a:p>
                    <a:endParaRPr lang="en-US" sz="1100" dirty="0">
                      <a:latin typeface="Courier" charset="0"/>
                      <a:ea typeface="Courier" charset="0"/>
                      <a:cs typeface="Courier" charset="0"/>
                    </a:endParaRPr>
                  </a:p>
                  <a:p>
                    <a:r>
                      <a:rPr lang="en-US" sz="2000" dirty="0">
                        <a:latin typeface="Courier" charset="0"/>
                        <a:ea typeface="Courier" charset="0"/>
                        <a:cs typeface="Courier" charset="0"/>
                      </a:rPr>
                      <a:t>}</a:t>
                    </a:r>
                  </a:p>
                </p:txBody>
              </p:sp>
            </mc:Choice>
            <mc:Fallback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4457" y="4837678"/>
                    <a:ext cx="3918286" cy="161582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887" t="-1880"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Straight Connector 30"/>
            <p:cNvCxnSpPr/>
            <p:nvPr/>
          </p:nvCxnSpPr>
          <p:spPr>
            <a:xfrm>
              <a:off x="8353040" y="4182169"/>
              <a:ext cx="0" cy="2299853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10887474" y="4920266"/>
              <a:ext cx="35458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/</a:t>
              </a:r>
              <a:endParaRPr lang="en-US" sz="2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064766" y="4920266"/>
              <a:ext cx="41426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 smtClean="0">
                  <a:solidFill>
                    <a:srgbClr val="0432FF"/>
                  </a:solidFill>
                  <a:latin typeface="Courier" charset="0"/>
                  <a:ea typeface="Courier" charset="0"/>
                  <a:cs typeface="Courier" charset="0"/>
                </a:rPr>
                <a:t>/</a:t>
              </a:r>
              <a:endParaRPr lang="en-US" sz="2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36579" y="207473"/>
            <a:ext cx="1899751" cy="1339674"/>
            <a:chOff x="1036579" y="207473"/>
            <a:chExt cx="1899751" cy="1339674"/>
          </a:xfrm>
        </p:grpSpPr>
        <p:sp>
          <p:nvSpPr>
            <p:cNvPr id="39" name="Rectangle 38"/>
            <p:cNvSpPr/>
            <p:nvPr/>
          </p:nvSpPr>
          <p:spPr>
            <a:xfrm>
              <a:off x="1347827" y="1241010"/>
              <a:ext cx="836573" cy="30613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36579" y="207473"/>
              <a:ext cx="18997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</a:rPr>
                <a:t>In three steps </a:t>
              </a:r>
              <a:r>
                <a:rPr lang="mr-IN" sz="2000" dirty="0" smtClean="0">
                  <a:solidFill>
                    <a:prstClr val="black"/>
                  </a:solidFill>
                </a:rPr>
                <a:t>…</a:t>
              </a:r>
              <a:r>
                <a:rPr lang="en-US" sz="2000" dirty="0" smtClean="0">
                  <a:solidFill>
                    <a:prstClr val="black"/>
                  </a:solidFill>
                </a:rPr>
                <a:t> </a:t>
              </a:r>
              <a:endParaRPr lang="en-US" sz="2000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1766113" y="525595"/>
              <a:ext cx="220341" cy="715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295057" y="717335"/>
            <a:ext cx="1157437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FF2F92"/>
                </a:solidFill>
              </a:rPr>
              <a:t>Insight</a:t>
            </a:r>
            <a:r>
              <a:rPr lang="en-US" sz="2600" dirty="0" smtClean="0">
                <a:solidFill>
                  <a:prstClr val="black"/>
                </a:solidFill>
              </a:rPr>
              <a:t>: by imposing a certain </a:t>
            </a:r>
            <a:r>
              <a:rPr lang="en-US" sz="2600" dirty="0" err="1" smtClean="0">
                <a:solidFill>
                  <a:prstClr val="black"/>
                </a:solidFill>
              </a:rPr>
              <a:t>typestate</a:t>
            </a:r>
            <a:r>
              <a:rPr lang="en-US" sz="2600" dirty="0" smtClean="0">
                <a:solidFill>
                  <a:prstClr val="black"/>
                </a:solidFill>
              </a:rPr>
              <a:t> hygiene on the usage of transferable regions, we can reuse the region type machinery to enforce overall safety.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4281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24795" y="81760"/>
            <a:ext cx="3234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FF2F92"/>
                </a:solidFill>
              </a:rPr>
              <a:t>Typestate</a:t>
            </a:r>
            <a:r>
              <a:rPr lang="en-US" sz="3200" dirty="0" smtClean="0">
                <a:solidFill>
                  <a:srgbClr val="FF2F92"/>
                </a:solidFill>
              </a:rPr>
              <a:t> Hygiene</a:t>
            </a:r>
            <a:endParaRPr lang="en-US" sz="3200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806" y="984033"/>
            <a:ext cx="539939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prstClr val="black"/>
                </a:solidFill>
              </a:rPr>
              <a:t>Enforced dynamically.</a:t>
            </a: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6129691" y="792744"/>
            <a:ext cx="5267006" cy="2672756"/>
            <a:chOff x="2906395" y="1773162"/>
            <a:chExt cx="6034403" cy="31710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395" y="1773162"/>
              <a:ext cx="6034403" cy="258202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214594" y="4297916"/>
              <a:ext cx="49481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An FSM demonstrating </a:t>
              </a:r>
              <a:r>
                <a:rPr lang="en-US" dirty="0" err="1" smtClean="0">
                  <a:solidFill>
                    <a:prstClr val="black"/>
                  </a:solidFill>
                </a:rPr>
                <a:t>typestate</a:t>
              </a:r>
              <a:r>
                <a:rPr lang="en-US" dirty="0" smtClean="0">
                  <a:solidFill>
                    <a:prstClr val="black"/>
                  </a:solidFill>
                </a:rPr>
                <a:t> hygiene of a transferable region</a:t>
              </a:r>
              <a:endParaRPr lang="en-US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294806" y="1476476"/>
            <a:ext cx="52072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Involves checking whether a transferable region is an appropriate state before performing transfer, free or open.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err="1" smtClean="0"/>
              <a:t>E.g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712498" y="336642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0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sz="20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r.state</a:t>
            </a:r>
            <a:r>
              <a:rPr lang="en-US" sz="20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== CLOSED) </a:t>
            </a:r>
            <a:r>
              <a:rPr lang="en-US" sz="2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lvl="1"/>
            <a:r>
              <a:rPr lang="en-US" sz="20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r.transfer</a:t>
            </a:r>
            <a:r>
              <a:rPr lang="en-US" sz="20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sz="2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lvl="1"/>
            <a:r>
              <a:rPr lang="en-US" sz="2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0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else </a:t>
            </a:r>
            <a:r>
              <a:rPr lang="en-US" sz="2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raise </a:t>
            </a:r>
            <a:r>
              <a:rPr lang="en-US" sz="2000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InvalidRegionOperation</a:t>
            </a:r>
            <a:endParaRPr lang="en-US" sz="2000" dirty="0" smtClean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4806" y="4551548"/>
            <a:ext cx="11211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Checks automatically </a:t>
            </a:r>
            <a:r>
              <a:rPr lang="en-US" sz="2400" dirty="0" smtClean="0">
                <a:solidFill>
                  <a:prstClr val="black"/>
                </a:solidFill>
              </a:rPr>
              <a:t>around at </a:t>
            </a:r>
            <a:r>
              <a:rPr lang="en-US" sz="2400" dirty="0">
                <a:solidFill>
                  <a:prstClr val="black"/>
                </a:solidFill>
              </a:rPr>
              <a:t>region operations.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err="1" smtClean="0">
                <a:solidFill>
                  <a:prstClr val="black"/>
                </a:solidFill>
              </a:rPr>
              <a:t>Typestate</a:t>
            </a:r>
            <a:r>
              <a:rPr lang="en-US" sz="2400" dirty="0" smtClean="0">
                <a:solidFill>
                  <a:prstClr val="black"/>
                </a:solidFill>
              </a:rPr>
              <a:t> checking + type checking </a:t>
            </a:r>
            <a:r>
              <a:rPr lang="en-US" sz="2400" dirty="0" smtClean="0"/>
              <a:t>⇒ </a:t>
            </a:r>
            <a:r>
              <a:rPr lang="en-US" sz="2400" dirty="0" smtClean="0">
                <a:solidFill>
                  <a:prstClr val="black"/>
                </a:solidFill>
              </a:rPr>
              <a:t>No </a:t>
            </a:r>
            <a:r>
              <a:rPr lang="en-US" sz="2400" dirty="0">
                <a:solidFill>
                  <a:prstClr val="black"/>
                </a:solidFill>
              </a:rPr>
              <a:t>need to check each and every memory access for safety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Region operations are rare relative to memory accesses, so </a:t>
            </a:r>
            <a:r>
              <a:rPr lang="en-US" sz="2400" dirty="0" err="1" smtClean="0">
                <a:solidFill>
                  <a:prstClr val="black"/>
                </a:solidFill>
              </a:rPr>
              <a:t>typestate</a:t>
            </a:r>
            <a:r>
              <a:rPr lang="en-US" sz="2400" dirty="0" smtClean="0">
                <a:solidFill>
                  <a:prstClr val="black"/>
                </a:solidFill>
              </a:rPr>
              <a:t> checking is </a:t>
            </a:r>
            <a:r>
              <a:rPr lang="en-US" sz="2400" smtClean="0">
                <a:solidFill>
                  <a:prstClr val="black"/>
                </a:solidFill>
              </a:rPr>
              <a:t>low overhead.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27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7368" y="190049"/>
            <a:ext cx="1209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FF2F92"/>
                </a:solidFill>
              </a:rPr>
              <a:t>Safety</a:t>
            </a:r>
            <a:endParaRPr lang="en-US" sz="3200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831" y="642477"/>
            <a:ext cx="115945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Broom’s programmer-managed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regions may violate safety.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4831" y="1165697"/>
            <a:ext cx="3898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With transferable regions: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10" y="1227252"/>
            <a:ext cx="5539205" cy="21444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66112" y="3248629"/>
            <a:ext cx="1951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(a). Before transfer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58754" y="3248629"/>
            <a:ext cx="1818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(b). After transfer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51990" y="1676248"/>
            <a:ext cx="361412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solidFill>
                  <a:prstClr val="black"/>
                </a:solidFill>
              </a:rPr>
              <a:t>References in and out of a transferable region become invalid after the transfer.</a:t>
            </a:r>
            <a:endParaRPr lang="en-US" sz="2100" dirty="0"/>
          </a:p>
        </p:txBody>
      </p:sp>
      <p:sp>
        <p:nvSpPr>
          <p:cNvPr id="12" name="Rectangle 11"/>
          <p:cNvSpPr/>
          <p:nvPr/>
        </p:nvSpPr>
        <p:spPr>
          <a:xfrm>
            <a:off x="244831" y="3433295"/>
            <a:ext cx="3054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With static regions:</a:t>
            </a:r>
            <a:endParaRPr lang="en-US" sz="1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5103779" y="4044888"/>
            <a:ext cx="1876610" cy="1914935"/>
            <a:chOff x="4976135" y="4128513"/>
            <a:chExt cx="2041922" cy="2296350"/>
          </a:xfrm>
        </p:grpSpPr>
        <p:sp>
          <p:nvSpPr>
            <p:cNvPr id="13" name="Rectangle 12"/>
            <p:cNvSpPr/>
            <p:nvPr/>
          </p:nvSpPr>
          <p:spPr>
            <a:xfrm>
              <a:off x="4976135" y="4166289"/>
              <a:ext cx="2041922" cy="225857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66873" y="4627572"/>
              <a:ext cx="1094873" cy="153109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66809" y="4128513"/>
              <a:ext cx="13799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>
                  <a:solidFill>
                    <a:prstClr val="black"/>
                  </a:solidFill>
                </a:rPr>
                <a:t>Outer region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4375" y="4627572"/>
              <a:ext cx="1123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mtClean="0">
                  <a:solidFill>
                    <a:prstClr val="black"/>
                  </a:solidFill>
                </a:rPr>
                <a:t>Inner region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209699" y="5454672"/>
              <a:ext cx="1004610" cy="5611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5221510" y="5450086"/>
              <a:ext cx="1004610" cy="5611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5025632" y="6144921"/>
            <a:ext cx="1992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(a). When both 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       regions are live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8472344" y="3992877"/>
            <a:ext cx="1876610" cy="1914935"/>
            <a:chOff x="4976135" y="4128513"/>
            <a:chExt cx="2041922" cy="2296350"/>
          </a:xfrm>
        </p:grpSpPr>
        <p:sp>
          <p:nvSpPr>
            <p:cNvPr id="25" name="Rectangle 24"/>
            <p:cNvSpPr/>
            <p:nvPr/>
          </p:nvSpPr>
          <p:spPr>
            <a:xfrm>
              <a:off x="4976135" y="4166289"/>
              <a:ext cx="2041922" cy="225857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66809" y="4128513"/>
              <a:ext cx="13799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>
                  <a:solidFill>
                    <a:prstClr val="black"/>
                  </a:solidFill>
                </a:rPr>
                <a:t>Outer region</a:t>
              </a:r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5209699" y="5454672"/>
              <a:ext cx="1004610" cy="5611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5221510" y="5450086"/>
              <a:ext cx="1004610" cy="5611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9558690" y="48955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✕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01641" y="6012264"/>
            <a:ext cx="3660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(a). When inner region is deallocated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439390" y="4146870"/>
            <a:ext cx="36141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solidFill>
                  <a:prstClr val="black"/>
                </a:solidFill>
              </a:rPr>
              <a:t>References from outer static regions to an inner region become invalid after the lifetime of inner region ends.</a:t>
            </a:r>
            <a:endParaRPr lang="en-US" sz="2100" dirty="0"/>
          </a:p>
        </p:txBody>
      </p:sp>
      <p:grpSp>
        <p:nvGrpSpPr>
          <p:cNvPr id="5" name="Group 4"/>
          <p:cNvGrpSpPr/>
          <p:nvPr/>
        </p:nvGrpSpPr>
        <p:grpSpPr>
          <a:xfrm>
            <a:off x="244831" y="3560352"/>
            <a:ext cx="11594508" cy="3281732"/>
            <a:chOff x="244831" y="3560352"/>
            <a:chExt cx="11594508" cy="3281732"/>
          </a:xfrm>
        </p:grpSpPr>
        <p:sp>
          <p:nvSpPr>
            <p:cNvPr id="26" name="Rectangle 25"/>
            <p:cNvSpPr/>
            <p:nvPr/>
          </p:nvSpPr>
          <p:spPr>
            <a:xfrm>
              <a:off x="244831" y="3560352"/>
              <a:ext cx="11594508" cy="328173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172716" y="4602808"/>
              <a:ext cx="56581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chemeClr val="accent6">
                      <a:lumMod val="50000"/>
                    </a:schemeClr>
                  </a:solidFill>
                </a:rPr>
                <a:t>Prevented by the region type system 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2293" y="1086547"/>
            <a:ext cx="11594508" cy="5687051"/>
            <a:chOff x="244831" y="3560352"/>
            <a:chExt cx="11594508" cy="3281732"/>
          </a:xfrm>
        </p:grpSpPr>
        <p:sp>
          <p:nvSpPr>
            <p:cNvPr id="39" name="Rectangle 38"/>
            <p:cNvSpPr/>
            <p:nvPr/>
          </p:nvSpPr>
          <p:spPr>
            <a:xfrm>
              <a:off x="244831" y="3560352"/>
              <a:ext cx="11594508" cy="328173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172716" y="4602808"/>
              <a:ext cx="56581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chemeClr val="accent6">
                      <a:lumMod val="50000"/>
                    </a:schemeClr>
                  </a:solidFill>
                </a:rPr>
                <a:t>Prevented by the region type system 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89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82540" y="4789678"/>
                <a:ext cx="416299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B050"/>
                    </a:solidFill>
                    <a:ea typeface="Courier" charset="0"/>
                    <a:cs typeface="Courier" charset="0"/>
                  </a:rPr>
                  <a:t>Guarantees</a:t>
                </a:r>
                <a:r>
                  <a:rPr lang="en-US" sz="2400" dirty="0" smtClean="0">
                    <a:solidFill>
                      <a:prstClr val="black"/>
                    </a:solidFill>
                    <a:ea typeface="Courier" charset="0"/>
                    <a:cs typeface="Courier" charset="0"/>
                  </a:rPr>
                  <a:t> that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ourier" charset="0"/>
                    <a:ea typeface="Courier" charset="0"/>
                    <a:cs typeface="Courier" charset="0"/>
                  </a:rPr>
                  <a:t>R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Courier" charset="0"/>
                    <a:ea typeface="Courier" charset="0"/>
                    <a:cs typeface="Courier" charset="0"/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400" i="1" dirty="0" smtClean="0">
                    <a:solidFill>
                      <a:prstClr val="black"/>
                    </a:solidFill>
                  </a:rPr>
                  <a:t>outlives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ourier" charset="0"/>
                    <a:ea typeface="Courier" charset="0"/>
                    <a:cs typeface="Courier" charset="0"/>
                  </a:rPr>
                  <a:t>R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Courier" charset="0"/>
                    <a:ea typeface="Courier" charset="0"/>
                    <a:cs typeface="Courier" charset="0"/>
                  </a:rPr>
                  <a:t>1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ourier" charset="0"/>
                    <a:ea typeface="Courier" charset="0"/>
                    <a:cs typeface="Courier" charset="0"/>
                  </a:rPr>
                  <a:t>: </a:t>
                </a:r>
                <a:br>
                  <a:rPr lang="en-US" sz="2400" dirty="0" smtClean="0">
                    <a:solidFill>
                      <a:prstClr val="black"/>
                    </a:solidFill>
                    <a:latin typeface="Courier" charset="0"/>
                    <a:ea typeface="Courier" charset="0"/>
                    <a:cs typeface="Courier" charset="0"/>
                  </a:rPr>
                </a:br>
                <a:r>
                  <a:rPr lang="en-US" sz="2400" dirty="0" smtClean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R</a:t>
                </a:r>
                <a:r>
                  <a:rPr lang="en-US" sz="2400" baseline="-25000" dirty="0" smtClean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charset="0"/>
                        <a:ea typeface="Courier" charset="0"/>
                        <a:cs typeface="Courier" charset="0"/>
                      </a:rPr>
                      <m:t>≽</m:t>
                    </m:r>
                  </m:oMath>
                </a14:m>
                <a:r>
                  <a:rPr lang="en-US" sz="2400" dirty="0" smtClean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R</a:t>
                </a:r>
                <a:r>
                  <a:rPr lang="en-US" sz="2400" baseline="-25000" dirty="0" smtClean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1</a:t>
                </a:r>
                <a:endParaRPr lang="en-US" sz="1600" baseline="-25000" dirty="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40" y="4789678"/>
                <a:ext cx="4162999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757" t="-7353" r="-1757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005135" y="5904141"/>
            <a:ext cx="97149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FF2F92"/>
                </a:solidFill>
              </a:rPr>
              <a:t>Type system can enforce memory safety constraints imposed by static regions.</a:t>
            </a:r>
            <a:endParaRPr lang="en-US" dirty="0">
              <a:solidFill>
                <a:srgbClr val="FF2F9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7988" y="735711"/>
            <a:ext cx="115945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Let us assume, </a:t>
            </a:r>
            <a:r>
              <a:rPr lang="en-US" sz="2800" dirty="0">
                <a:solidFill>
                  <a:prstClr val="black"/>
                </a:solidFill>
              </a:rPr>
              <a:t>for time being,</a:t>
            </a:r>
            <a:r>
              <a:rPr lang="en-US" sz="2800" dirty="0" smtClean="0">
                <a:solidFill>
                  <a:prstClr val="black"/>
                </a:solidFill>
              </a:rPr>
              <a:t> that we have regions with statically scoped lifetimes.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7368" y="190049"/>
            <a:ext cx="1209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FF2F92"/>
                </a:solidFill>
              </a:rPr>
              <a:t>Safety</a:t>
            </a:r>
            <a:endParaRPr lang="en-US" sz="3200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566" y="774824"/>
            <a:ext cx="115945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Manually managing lifetimes of memory regions is good for performance, but bad for safety.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First-class and dynamic nature </a:t>
            </a:r>
            <a:r>
              <a:rPr lang="en-US" sz="2800" dirty="0">
                <a:solidFill>
                  <a:prstClr val="black"/>
                </a:solidFill>
              </a:rPr>
              <a:t>of transferable regions makes it hard to enforce safety.</a:t>
            </a:r>
            <a:endParaRPr lang="en-US" sz="2800" dirty="0" smtClean="0"/>
          </a:p>
          <a:p>
            <a:pPr marL="457200" lvl="0" indent="-457200"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Aliasing is the main culprit. </a:t>
            </a:r>
          </a:p>
          <a:p>
            <a:pPr marL="457200" lvl="0" indent="-457200"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Linear and ownership types control aliasing, but severely restrict programmers.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Familiar idioms, e.g., iterators, cannot be used.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Other extreme is dynamic enforcement.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Imposes unacceptable overhead.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98078" y="5333274"/>
            <a:ext cx="82874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</a:rPr>
              <a:t>Our approach to safety: </a:t>
            </a:r>
            <a:r>
              <a:rPr lang="en-US" sz="2800" dirty="0" smtClean="0">
                <a:solidFill>
                  <a:srgbClr val="FF2F92"/>
                </a:solidFill>
              </a:rPr>
              <a:t>a </a:t>
            </a:r>
            <a:r>
              <a:rPr lang="en-US" sz="2800" dirty="0">
                <a:solidFill>
                  <a:srgbClr val="FF2F92"/>
                </a:solidFill>
              </a:rPr>
              <a:t>h</a:t>
            </a:r>
            <a:r>
              <a:rPr lang="en-US" sz="2800" dirty="0" smtClean="0">
                <a:solidFill>
                  <a:srgbClr val="FF2F92"/>
                </a:solidFill>
              </a:rPr>
              <a:t>ybrid of static type checking and dynamic enforcement</a:t>
            </a:r>
            <a:r>
              <a:rPr lang="en-US" sz="2800" dirty="0" smtClean="0">
                <a:solidFill>
                  <a:prstClr val="black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1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6073" y="2596360"/>
            <a:ext cx="365952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 smtClean="0">
                <a:solidFill>
                  <a:srgbClr val="FF2F92"/>
                </a:solidFill>
              </a:rPr>
              <a:t>Thank you!</a:t>
            </a:r>
            <a:endParaRPr lang="en-US" sz="6000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2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738" y="802159"/>
            <a:ext cx="584512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</a:rPr>
              <a:t>Observe:</a:t>
            </a:r>
            <a:endParaRPr lang="en-US" sz="2400" dirty="0" smtClean="0"/>
          </a:p>
          <a:p>
            <a:pPr marL="514350" indent="-514350">
              <a:spcAft>
                <a:spcPts val="600"/>
              </a:spcAft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Incoming messages (</a:t>
            </a:r>
            <a:r>
              <a:rPr lang="en-US" sz="2000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inList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objects) are ”transferred” from an upstream actor.</a:t>
            </a:r>
          </a:p>
          <a:p>
            <a:pPr marL="514350" indent="-514350">
              <a:spcAft>
                <a:spcPts val="600"/>
              </a:spcAft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All </a:t>
            </a:r>
            <a:r>
              <a:rPr lang="en-US" sz="2000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inList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objects can be deallocated at the end of </a:t>
            </a:r>
            <a:r>
              <a:rPr lang="en-US" sz="2000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onReceive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spcAft>
                <a:spcPts val="600"/>
              </a:spcAft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All output messages of timestamp t (</a:t>
            </a:r>
            <a:r>
              <a:rPr lang="en-US" sz="2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map[t]</a:t>
            </a:r>
            <a:r>
              <a:rPr lang="en-US" sz="2400" dirty="0" smtClean="0">
                <a:solidFill>
                  <a:prstClr val="black"/>
                </a:solidFill>
              </a:rPr>
              <a:t> objects) remain live until </a:t>
            </a:r>
            <a:r>
              <a:rPr lang="en-US" sz="2000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onNotify</a:t>
            </a:r>
            <a:r>
              <a:rPr lang="en-US" sz="2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(t)</a:t>
            </a:r>
            <a:r>
              <a:rPr lang="en-US" sz="2400" dirty="0" smtClean="0">
                <a:solidFill>
                  <a:prstClr val="black"/>
                </a:solidFill>
              </a:rPr>
              <a:t> event occurs.</a:t>
            </a:r>
          </a:p>
          <a:p>
            <a:pPr marL="514350" indent="-514350">
              <a:spcAft>
                <a:spcPts val="600"/>
              </a:spcAft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All </a:t>
            </a:r>
            <a:r>
              <a:rPr lang="en-US" sz="2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map[t]</a:t>
            </a:r>
            <a:r>
              <a:rPr lang="en-US" sz="2400" dirty="0" smtClean="0">
                <a:solidFill>
                  <a:prstClr val="black"/>
                </a:solidFill>
              </a:rPr>
              <a:t> objects are transferred to a downstream actor </a:t>
            </a:r>
            <a:r>
              <a:rPr lang="en-US" sz="2400" dirty="0" err="1" smtClean="0">
                <a:solidFill>
                  <a:prstClr val="black"/>
                </a:solidFill>
              </a:rPr>
              <a:t>en</a:t>
            </a:r>
            <a:r>
              <a:rPr lang="en-US" sz="2400" dirty="0" smtClean="0">
                <a:solidFill>
                  <a:prstClr val="black"/>
                </a:solidFill>
              </a:rPr>
              <a:t> masse at the end of </a:t>
            </a:r>
            <a:r>
              <a:rPr lang="en-US" sz="2000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onNotify</a:t>
            </a:r>
            <a:r>
              <a:rPr lang="en-US" sz="2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(t)</a:t>
            </a:r>
            <a:r>
              <a:rPr lang="en-US" sz="2400" dirty="0" smtClean="0">
                <a:solidFill>
                  <a:prstClr val="black"/>
                </a:solidFill>
              </a:rPr>
              <a:t>, after which they can be deallocated.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9483301" y="1384300"/>
            <a:ext cx="2048299" cy="28938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969" y="3201095"/>
            <a:ext cx="7165431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prstClr val="black"/>
                </a:solidFill>
              </a:rPr>
              <a:t>We observe that 2 kinds of regions are useful:</a:t>
            </a:r>
            <a:endParaRPr lang="en-US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</a:rPr>
              <a:t>Lexically scoped static regions for actor-local “scratch” memory, &amp;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</a:rPr>
              <a:t>First-class dynamic “transferable” regions to store and transfer intermediary results between actors.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115301" y="3162300"/>
            <a:ext cx="1384299" cy="14859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115301" y="3151176"/>
            <a:ext cx="1384299" cy="4318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8356599" y="3646476"/>
            <a:ext cx="1308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Region {</a:t>
            </a:r>
          </a:p>
          <a:p>
            <a:r>
              <a:rPr lang="en-US" dirty="0" smtClean="0"/>
              <a:t>   </a:t>
            </a:r>
            <a:r>
              <a:rPr lang="mr-IN" dirty="0" smtClean="0"/>
              <a:t>…</a:t>
            </a:r>
            <a:r>
              <a:rPr lang="en-US" dirty="0" smtClean="0"/>
              <a:t>..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10002" y="5207000"/>
            <a:ext cx="1743496" cy="14859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10002" y="5195876"/>
            <a:ext cx="1743496" cy="4318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7248102" y="5638800"/>
            <a:ext cx="19720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 = new Region();</a:t>
            </a:r>
          </a:p>
          <a:p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err="1" smtClean="0"/>
              <a:t>r.transfer</a:t>
            </a:r>
            <a:r>
              <a:rPr lang="en-US" dirty="0" smtClean="0"/>
              <a:t>(B);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121899" y="5122228"/>
            <a:ext cx="1743496" cy="14859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121899" y="5111104"/>
            <a:ext cx="1743496" cy="4318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10109199" y="5525160"/>
            <a:ext cx="19720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onRcv</a:t>
            </a:r>
            <a:r>
              <a:rPr lang="en-US" dirty="0" smtClean="0"/>
              <a:t>(Region r)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mr-IN" dirty="0" smtClean="0"/>
              <a:t>…</a:t>
            </a:r>
            <a:r>
              <a:rPr lang="en-US" dirty="0" smtClean="0"/>
              <a:t>..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458201" y="5813374"/>
            <a:ext cx="1752599" cy="557015"/>
          </a:xfrm>
          <a:prstGeom prst="straightConnector1">
            <a:avLst/>
          </a:prstGeom>
          <a:ln w="19050"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20513150">
            <a:off x="8362639" y="5937063"/>
            <a:ext cx="343520" cy="327153"/>
          </a:xfrm>
          <a:prstGeom prst="rect">
            <a:avLst/>
          </a:prstGeom>
          <a:solidFill>
            <a:srgbClr val="FFC00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6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437 -0.07662 " pathEditMode="relative" ptsTypes="AA">
                                      <p:cBhvr>
                                        <p:cTn id="9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loud 18"/>
          <p:cNvSpPr/>
          <p:nvPr/>
        </p:nvSpPr>
        <p:spPr>
          <a:xfrm>
            <a:off x="6758825" y="1812946"/>
            <a:ext cx="5370681" cy="2289497"/>
          </a:xfrm>
          <a:prstGeom prst="cloud">
            <a:avLst/>
          </a:prstGeom>
          <a:solidFill>
            <a:srgbClr val="FFC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14"/>
          <p:cNvSpPr/>
          <p:nvPr/>
        </p:nvSpPr>
        <p:spPr>
          <a:xfrm>
            <a:off x="-114795" y="1567833"/>
            <a:ext cx="6873617" cy="3170077"/>
          </a:xfrm>
          <a:prstGeom prst="cloud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536" y="190049"/>
            <a:ext cx="2859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The background </a:t>
            </a:r>
            <a:r>
              <a:rPr lang="mr-IN" sz="2800" dirty="0" smtClean="0"/>
              <a:t>…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227700" y="797741"/>
            <a:ext cx="70104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2F92"/>
                </a:solidFill>
              </a:rPr>
              <a:t>The landscape of “big data” computation</a:t>
            </a:r>
            <a:endParaRPr lang="en-US" sz="3200" dirty="0">
              <a:solidFill>
                <a:srgbClr val="FF2F9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24" y="2063564"/>
            <a:ext cx="3525625" cy="913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85" y="2871795"/>
            <a:ext cx="2754329" cy="14336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49" y="2561794"/>
            <a:ext cx="1100239" cy="110023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767581" y="2551469"/>
            <a:ext cx="1983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Damascus" charset="-78"/>
                <a:ea typeface="Damascus" charset="-78"/>
                <a:cs typeface="Damascus" charset="-78"/>
              </a:rPr>
              <a:t>DryadLINQ</a:t>
            </a:r>
            <a:endParaRPr lang="en-US" sz="2800" dirty="0">
              <a:solidFill>
                <a:srgbClr val="002060"/>
              </a:solidFill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98650" y="3138813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Damascus" charset="-78"/>
                <a:ea typeface="Damascus" charset="-78"/>
                <a:cs typeface="Damascus" charset="-78"/>
              </a:rPr>
              <a:t>Naiad</a:t>
            </a:r>
            <a:endParaRPr lang="en-US" sz="2800" dirty="0">
              <a:solidFill>
                <a:srgbClr val="002060"/>
              </a:solidFill>
              <a:latin typeface="Damascus" charset="-78"/>
              <a:ea typeface="Damascus" charset="-78"/>
              <a:cs typeface="Damascus" charset="-78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808" y="2926385"/>
            <a:ext cx="2800320" cy="1022117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3630808" y="4347556"/>
            <a:ext cx="6746318" cy="1196249"/>
            <a:chOff x="3630808" y="4347556"/>
            <a:chExt cx="6746318" cy="1196249"/>
          </a:xfrm>
        </p:grpSpPr>
        <p:sp>
          <p:nvSpPr>
            <p:cNvPr id="14" name="Rectangle 13"/>
            <p:cNvSpPr/>
            <p:nvPr/>
          </p:nvSpPr>
          <p:spPr>
            <a:xfrm>
              <a:off x="3630808" y="5020585"/>
              <a:ext cx="64289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/>
                <a:t>Written in </a:t>
              </a:r>
              <a:r>
                <a:rPr lang="en-US" sz="2800" i="1" dirty="0" smtClean="0"/>
                <a:t>managed</a:t>
              </a:r>
              <a:r>
                <a:rPr lang="en-US" sz="2800" dirty="0" smtClean="0"/>
                <a:t> high-level languages</a:t>
              </a:r>
              <a:endParaRPr lang="en-US" sz="2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90299" y="4347765"/>
              <a:ext cx="107914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7030A0"/>
                  </a:solidFill>
                </a:rPr>
                <a:t>JVM</a:t>
              </a:r>
              <a:endParaRPr lang="en-US" sz="4000" dirty="0">
                <a:solidFill>
                  <a:srgbClr val="7030A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45801" y="4347556"/>
              <a:ext cx="20313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FF0000"/>
                  </a:solidFill>
                </a:rPr>
                <a:t>.NET CLR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998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3237" y="315457"/>
            <a:ext cx="10157542" cy="954107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 algn="ctr">
              <a:buSzPct val="100000"/>
            </a:pPr>
            <a:r>
              <a:rPr lang="en-US" sz="2800" dirty="0" smtClean="0">
                <a:solidFill>
                  <a:srgbClr val="FF2F92"/>
                </a:solidFill>
              </a:rPr>
              <a:t>Garbage Collection</a:t>
            </a:r>
            <a:r>
              <a:rPr lang="en-US" sz="2800" dirty="0" smtClean="0"/>
              <a:t> significantly impacts the running time of a distributed data computation.</a:t>
            </a:r>
            <a:endParaRPr lang="en-US" sz="2800" dirty="0">
              <a:solidFill>
                <a:srgbClr val="FF2F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091" y="1433381"/>
            <a:ext cx="111508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Arial" charset="0"/>
              <a:buChar char="•"/>
            </a:pPr>
            <a:r>
              <a:rPr lang="en-US" sz="2800" dirty="0" smtClean="0"/>
              <a:t>Dataflow operators store a lot of data in memory to facilitate fast access.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457200" indent="-457200">
              <a:buClr>
                <a:schemeClr val="tx1"/>
              </a:buClr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Downside</a:t>
            </a:r>
            <a:r>
              <a:rPr lang="en-US" sz="2800" dirty="0" smtClean="0"/>
              <a:t>: Huge heap size =&gt; Large GC pauses (“GC Storms”).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Moreover, GC pauses may cascade, letting latencies snowball!</a:t>
            </a:r>
            <a:endParaRPr lang="en-US" sz="2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076558" y="3517092"/>
          <a:ext cx="8142295" cy="19266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208280"/>
                <a:gridCol w="1318053"/>
                <a:gridCol w="2551961"/>
              </a:tblGrid>
              <a:tr h="9633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9633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2351837" y="3582365"/>
            <a:ext cx="580147" cy="1813011"/>
            <a:chOff x="2351837" y="3437981"/>
            <a:chExt cx="580147" cy="1813011"/>
          </a:xfrm>
        </p:grpSpPr>
        <p:sp>
          <p:nvSpPr>
            <p:cNvPr id="6" name="Oval 5"/>
            <p:cNvSpPr/>
            <p:nvPr/>
          </p:nvSpPr>
          <p:spPr>
            <a:xfrm>
              <a:off x="2351837" y="3437981"/>
              <a:ext cx="580147" cy="5807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4"/>
              <a:endCxn id="15" idx="0"/>
            </p:cNvCxnSpPr>
            <p:nvPr/>
          </p:nvCxnSpPr>
          <p:spPr>
            <a:xfrm>
              <a:off x="2641911" y="4018748"/>
              <a:ext cx="0" cy="65147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351837" y="4670225"/>
              <a:ext cx="580147" cy="5807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246460" y="2842611"/>
            <a:ext cx="7191600" cy="654025"/>
            <a:chOff x="3246460" y="2698227"/>
            <a:chExt cx="7191600" cy="654025"/>
          </a:xfrm>
        </p:grpSpPr>
        <p:sp>
          <p:nvSpPr>
            <p:cNvPr id="17" name="Rectangle 16"/>
            <p:cNvSpPr/>
            <p:nvPr/>
          </p:nvSpPr>
          <p:spPr>
            <a:xfrm>
              <a:off x="3246460" y="2698227"/>
              <a:ext cx="14093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/>
                <a:t>Time =t</a:t>
              </a:r>
              <a:r>
                <a:rPr lang="en-US" sz="2800" baseline="-25000" dirty="0" smtClean="0"/>
                <a:t>1</a:t>
              </a:r>
              <a:endParaRPr lang="en-US" sz="2800" baseline="-25000" dirty="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3457115" y="3090642"/>
              <a:ext cx="6980945" cy="261610"/>
            </a:xfrm>
            <a:prstGeom prst="rightArrow">
              <a:avLst>
                <a:gd name="adj1" fmla="val 19979"/>
                <a:gd name="adj2" fmla="val 714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40310" y="2698227"/>
              <a:ext cx="4267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/>
                <a:t>t</a:t>
              </a:r>
              <a:r>
                <a:rPr lang="en-US" sz="2800" baseline="-25000" dirty="0" smtClean="0"/>
                <a:t>2</a:t>
              </a:r>
              <a:endParaRPr lang="en-US" sz="2800" baseline="-250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51520" y="2698227"/>
              <a:ext cx="4267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/>
                <a:t>t</a:t>
              </a:r>
              <a:r>
                <a:rPr lang="en-US" sz="2800" baseline="-25000" dirty="0" smtClean="0"/>
                <a:t>3</a:t>
              </a:r>
              <a:endParaRPr lang="en-US" sz="2800" baseline="-25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60288" y="2698227"/>
              <a:ext cx="4267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/>
                <a:t>t</a:t>
              </a:r>
              <a:r>
                <a:rPr lang="en-US" sz="2800" baseline="-25000" dirty="0" smtClean="0"/>
                <a:t>4</a:t>
              </a:r>
              <a:endParaRPr lang="en-US" sz="2800" baseline="-250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71920" y="2698227"/>
              <a:ext cx="4267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/>
                <a:t>t</a:t>
              </a:r>
              <a:r>
                <a:rPr lang="en-US" sz="2800" baseline="-25000" dirty="0" smtClean="0"/>
                <a:t>5</a:t>
              </a:r>
              <a:endParaRPr lang="en-US" sz="2800" baseline="-25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53237" y="5719972"/>
            <a:ext cx="10603690" cy="461665"/>
            <a:chOff x="853237" y="5719972"/>
            <a:chExt cx="10603690" cy="461665"/>
          </a:xfrm>
        </p:grpSpPr>
        <p:sp>
          <p:nvSpPr>
            <p:cNvPr id="27" name="Rectangle 26"/>
            <p:cNvSpPr/>
            <p:nvPr/>
          </p:nvSpPr>
          <p:spPr>
            <a:xfrm>
              <a:off x="853237" y="5765793"/>
              <a:ext cx="340563" cy="3175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68400" y="5719972"/>
              <a:ext cx="17812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= Computing</a:t>
              </a:r>
              <a:endParaRPr lang="en-US" sz="2400" baseline="-25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67160" y="5765793"/>
              <a:ext cx="340563" cy="3175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82323" y="5719972"/>
              <a:ext cx="451029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= Waiting for an actor to respond</a:t>
              </a:r>
              <a:endParaRPr lang="en-US" sz="2400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914359" y="5765793"/>
              <a:ext cx="340563" cy="3175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229522" y="5719972"/>
              <a:ext cx="22274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= Performing GC</a:t>
              </a:r>
              <a:endParaRPr lang="en-US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01049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1079500"/>
            <a:ext cx="5792342" cy="5321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9100" y="1346200"/>
            <a:ext cx="4572000" cy="73025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9100" y="2076450"/>
            <a:ext cx="5422900" cy="252095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" y="4445000"/>
            <a:ext cx="5143500" cy="16637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26714" y="190049"/>
            <a:ext cx="6630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rgbClr val="FF2F92"/>
                </a:solidFill>
              </a:rPr>
              <a:t>Example </a:t>
            </a:r>
            <a:r>
              <a:rPr lang="mr-IN" sz="3600" dirty="0" smtClean="0">
                <a:solidFill>
                  <a:srgbClr val="FF2F92"/>
                </a:solidFill>
              </a:rPr>
              <a:t>–</a:t>
            </a:r>
            <a:r>
              <a:rPr lang="en-US" sz="3600" dirty="0" smtClean="0">
                <a:solidFill>
                  <a:srgbClr val="FF2F92"/>
                </a:solidFill>
              </a:rPr>
              <a:t> Naiad’s </a:t>
            </a:r>
            <a:r>
              <a:rPr lang="en-US" sz="3200" dirty="0" err="1" smtClean="0">
                <a:solidFill>
                  <a:srgbClr val="FF2F92"/>
                </a:solidFill>
                <a:latin typeface="Courier" charset="0"/>
                <a:ea typeface="Courier" charset="0"/>
                <a:cs typeface="Courier" charset="0"/>
              </a:rPr>
              <a:t>SelectVertex</a:t>
            </a:r>
            <a:endParaRPr lang="en-US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357440" y="2076450"/>
            <a:ext cx="1337958" cy="338554"/>
            <a:chOff x="9357440" y="1224304"/>
            <a:chExt cx="1337958" cy="338554"/>
          </a:xfrm>
        </p:grpSpPr>
        <p:sp>
          <p:nvSpPr>
            <p:cNvPr id="16" name="Rectangle 15"/>
            <p:cNvSpPr/>
            <p:nvPr/>
          </p:nvSpPr>
          <p:spPr>
            <a:xfrm>
              <a:off x="9689123" y="1283677"/>
              <a:ext cx="1006275" cy="219808"/>
            </a:xfrm>
            <a:prstGeom prst="rect">
              <a:avLst/>
            </a:prstGeom>
            <a:solidFill>
              <a:srgbClr val="00B0F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X=1; Y=2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357440" y="1283677"/>
              <a:ext cx="331683" cy="21980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75391" y="1224304"/>
              <a:ext cx="322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509840" y="2228850"/>
            <a:ext cx="1346890" cy="338554"/>
            <a:chOff x="9357440" y="1224304"/>
            <a:chExt cx="1346890" cy="338554"/>
          </a:xfrm>
        </p:grpSpPr>
        <p:sp>
          <p:nvSpPr>
            <p:cNvPr id="26" name="Rectangle 25"/>
            <p:cNvSpPr/>
            <p:nvPr/>
          </p:nvSpPr>
          <p:spPr>
            <a:xfrm>
              <a:off x="9689123" y="1283677"/>
              <a:ext cx="1015207" cy="219808"/>
            </a:xfrm>
            <a:prstGeom prst="rect">
              <a:avLst/>
            </a:prstGeom>
            <a:solidFill>
              <a:srgbClr val="00B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X=2; Y=5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357440" y="1283677"/>
              <a:ext cx="331683" cy="21980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75391" y="1224304"/>
              <a:ext cx="322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509840" y="2549575"/>
            <a:ext cx="1346890" cy="338554"/>
            <a:chOff x="9357440" y="1224304"/>
            <a:chExt cx="1346890" cy="338554"/>
          </a:xfrm>
        </p:grpSpPr>
        <p:sp>
          <p:nvSpPr>
            <p:cNvPr id="30" name="Rectangle 29"/>
            <p:cNvSpPr/>
            <p:nvPr/>
          </p:nvSpPr>
          <p:spPr>
            <a:xfrm>
              <a:off x="9689123" y="1283677"/>
              <a:ext cx="1015207" cy="219808"/>
            </a:xfrm>
            <a:prstGeom prst="rect">
              <a:avLst/>
            </a:prstGeom>
            <a:solidFill>
              <a:srgbClr val="00B0F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X=3; Y=7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357440" y="1283677"/>
              <a:ext cx="331683" cy="21980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375391" y="1224304"/>
              <a:ext cx="322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</a:t>
              </a:r>
              <a:r>
                <a:rPr lang="en-US" sz="1600" baseline="-25000" dirty="0"/>
                <a:t>1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553801" y="2731981"/>
            <a:ext cx="1350377" cy="338554"/>
            <a:chOff x="9357440" y="1224304"/>
            <a:chExt cx="1350377" cy="338554"/>
          </a:xfrm>
        </p:grpSpPr>
        <p:sp>
          <p:nvSpPr>
            <p:cNvPr id="38" name="Rectangle 37"/>
            <p:cNvSpPr/>
            <p:nvPr/>
          </p:nvSpPr>
          <p:spPr>
            <a:xfrm>
              <a:off x="9689123" y="1283677"/>
              <a:ext cx="1018694" cy="219808"/>
            </a:xfrm>
            <a:prstGeom prst="rect">
              <a:avLst/>
            </a:prstGeom>
            <a:solidFill>
              <a:srgbClr val="00B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X=4; Y=9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357440" y="1283677"/>
              <a:ext cx="331683" cy="21980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75391" y="1224304"/>
              <a:ext cx="322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051325" y="3347321"/>
            <a:ext cx="1121098" cy="338554"/>
            <a:chOff x="9689123" y="1217767"/>
            <a:chExt cx="1121098" cy="338554"/>
          </a:xfrm>
        </p:grpSpPr>
        <p:sp>
          <p:nvSpPr>
            <p:cNvPr id="43" name="Rectangle 42"/>
            <p:cNvSpPr/>
            <p:nvPr/>
          </p:nvSpPr>
          <p:spPr>
            <a:xfrm>
              <a:off x="9689123" y="1264360"/>
              <a:ext cx="1121098" cy="272644"/>
            </a:xfrm>
            <a:prstGeom prst="rect">
              <a:avLst/>
            </a:prstGeom>
            <a:solidFill>
              <a:srgbClr val="FF93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766465" y="1217767"/>
              <a:ext cx="9922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DONE(</a:t>
              </a:r>
              <a:r>
                <a:rPr lang="en-US" sz="1600" dirty="0" smtClean="0"/>
                <a:t>t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)</a:t>
              </a:r>
              <a:endParaRPr lang="en-US" sz="1600" baseline="-250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675681" y="5761954"/>
            <a:ext cx="1228498" cy="507831"/>
            <a:chOff x="9675681" y="5058275"/>
            <a:chExt cx="1228498" cy="507831"/>
          </a:xfrm>
        </p:grpSpPr>
        <p:sp>
          <p:nvSpPr>
            <p:cNvPr id="47" name="Rectangle 46"/>
            <p:cNvSpPr/>
            <p:nvPr/>
          </p:nvSpPr>
          <p:spPr>
            <a:xfrm>
              <a:off x="10007364" y="5117648"/>
              <a:ext cx="896815" cy="219808"/>
            </a:xfrm>
            <a:prstGeom prst="rect">
              <a:avLst/>
            </a:prstGeom>
            <a:solidFill>
              <a:srgbClr val="00B0F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Y=2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675681" y="5117648"/>
              <a:ext cx="331683" cy="21980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693632" y="5058275"/>
              <a:ext cx="322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007363" y="5346298"/>
              <a:ext cx="896815" cy="219808"/>
            </a:xfrm>
            <a:prstGeom prst="rect">
              <a:avLst/>
            </a:prstGeom>
            <a:solidFill>
              <a:srgbClr val="00B0F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Y=7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254400" y="3490841"/>
            <a:ext cx="914400" cy="1872761"/>
            <a:chOff x="9254400" y="2787162"/>
            <a:chExt cx="914400" cy="1872761"/>
          </a:xfrm>
        </p:grpSpPr>
        <p:sp>
          <p:nvSpPr>
            <p:cNvPr id="7" name="Oval 6"/>
            <p:cNvSpPr/>
            <p:nvPr/>
          </p:nvSpPr>
          <p:spPr>
            <a:xfrm>
              <a:off x="9254400" y="3308350"/>
              <a:ext cx="914400" cy="86360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endCxn id="7" idx="0"/>
            </p:cNvCxnSpPr>
            <p:nvPr/>
          </p:nvCxnSpPr>
          <p:spPr>
            <a:xfrm>
              <a:off x="9711600" y="2787162"/>
              <a:ext cx="0" cy="521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4"/>
            </p:cNvCxnSpPr>
            <p:nvPr/>
          </p:nvCxnSpPr>
          <p:spPr>
            <a:xfrm>
              <a:off x="9711600" y="4171950"/>
              <a:ext cx="0" cy="4879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458459" y="3411449"/>
                  <a:ext cx="478911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8459" y="3411449"/>
                  <a:ext cx="478911" cy="5539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/>
          <p:cNvSpPr/>
          <p:nvPr/>
        </p:nvSpPr>
        <p:spPr>
          <a:xfrm>
            <a:off x="6117213" y="970781"/>
            <a:ext cx="60747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Selects/projects required fields from incoming messages; sends them downstream.</a:t>
            </a:r>
            <a:endParaRPr lang="en-US" sz="16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6152387" y="2355631"/>
            <a:ext cx="2621829" cy="2570596"/>
            <a:chOff x="6041312" y="1682582"/>
            <a:chExt cx="2702475" cy="2681256"/>
          </a:xfrm>
        </p:grpSpPr>
        <p:sp>
          <p:nvSpPr>
            <p:cNvPr id="84" name="Rectangle 83"/>
            <p:cNvSpPr/>
            <p:nvPr/>
          </p:nvSpPr>
          <p:spPr>
            <a:xfrm>
              <a:off x="6078679" y="1682582"/>
              <a:ext cx="2665108" cy="2681256"/>
            </a:xfrm>
            <a:prstGeom prst="rect">
              <a:avLst/>
            </a:prstGeom>
            <a:solidFill>
              <a:schemeClr val="bg1"/>
            </a:solidFill>
            <a:ln w="19050"/>
            <a:effectLst>
              <a:outerShdw blurRad="241300" dist="50800" dir="5820000" algn="ctr" rotWithShape="0">
                <a:srgbClr val="000000">
                  <a:alpha val="7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735382" y="2350782"/>
              <a:ext cx="1447666" cy="385232"/>
              <a:chOff x="9082100" y="1208230"/>
              <a:chExt cx="1447666" cy="38523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9410300" y="1283677"/>
                <a:ext cx="1119466" cy="257468"/>
              </a:xfrm>
              <a:prstGeom prst="rect">
                <a:avLst/>
              </a:prstGeom>
              <a:solidFill>
                <a:srgbClr val="00B0F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X=1; Y=2</a:t>
                </a:r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9082100" y="1283677"/>
                <a:ext cx="331683" cy="257468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9100051" y="1208230"/>
                <a:ext cx="269657" cy="385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baseline="-25000" dirty="0"/>
              </a:p>
            </p:txBody>
          </p:sp>
        </p:grpSp>
        <p:cxnSp>
          <p:nvCxnSpPr>
            <p:cNvPr id="62" name="Straight Arrow Connector 61"/>
            <p:cNvCxnSpPr/>
            <p:nvPr/>
          </p:nvCxnSpPr>
          <p:spPr>
            <a:xfrm flipH="1">
              <a:off x="6709258" y="2638689"/>
              <a:ext cx="154523" cy="62270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6041312" y="3120436"/>
              <a:ext cx="1309390" cy="67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Logical Timestamp</a:t>
              </a:r>
              <a:endParaRPr lang="en-US" dirty="0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7780597" y="2655851"/>
              <a:ext cx="231630" cy="6289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7537799" y="3225619"/>
              <a:ext cx="936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Content</a:t>
              </a:r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537590" y="1736670"/>
              <a:ext cx="19366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u="sng" dirty="0" smtClean="0">
                  <a:solidFill>
                    <a:prstClr val="black"/>
                  </a:solidFill>
                </a:rPr>
                <a:t>Message Structure</a:t>
              </a:r>
              <a:endParaRPr lang="en-US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562274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35 0.0801 L -0.02175 0.3009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1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73 0.04421 L -0.02813 0.2650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1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94 0.03078 L -0.0375 0.2317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54 -0.01204 L -0.03294 0.2087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1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99 -0.11018 L -0.07539 0.1106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1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74 -0.16852 L -0.04948 0.005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1079500"/>
            <a:ext cx="5792342" cy="5321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9100" y="2076450"/>
            <a:ext cx="5422900" cy="252095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" y="4445000"/>
            <a:ext cx="5143500" cy="16637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26714" y="190049"/>
            <a:ext cx="6630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rgbClr val="FF2F92"/>
                </a:solidFill>
              </a:rPr>
              <a:t>Example </a:t>
            </a:r>
            <a:r>
              <a:rPr lang="mr-IN" sz="3600" dirty="0" smtClean="0">
                <a:solidFill>
                  <a:srgbClr val="FF2F92"/>
                </a:solidFill>
              </a:rPr>
              <a:t>–</a:t>
            </a:r>
            <a:r>
              <a:rPr lang="en-US" sz="3600" dirty="0" smtClean="0">
                <a:solidFill>
                  <a:srgbClr val="FF2F92"/>
                </a:solidFill>
              </a:rPr>
              <a:t> Naiad’s </a:t>
            </a:r>
            <a:r>
              <a:rPr lang="en-US" sz="3200" dirty="0" err="1" smtClean="0">
                <a:solidFill>
                  <a:srgbClr val="FF2F92"/>
                </a:solidFill>
                <a:latin typeface="Courier" charset="0"/>
                <a:ea typeface="Courier" charset="0"/>
                <a:cs typeface="Courier" charset="0"/>
              </a:rPr>
              <a:t>SelectVertex</a:t>
            </a:r>
            <a:endParaRPr lang="en-US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10264" y="1092699"/>
            <a:ext cx="8109283" cy="1200329"/>
            <a:chOff x="3910264" y="1092699"/>
            <a:chExt cx="8109283" cy="12003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3910264" y="1323532"/>
              <a:ext cx="2574757" cy="160105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472989" y="1092699"/>
              <a:ext cx="554655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</a:rPr>
                <a:t>Function that projects the required fields of an incoming message (of type </a:t>
              </a:r>
              <a:r>
                <a:rPr lang="en-US" sz="2000" dirty="0" err="1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TIn</a:t>
              </a:r>
              <a:r>
                <a:rPr lang="en-US" sz="2400" dirty="0" smtClean="0">
                  <a:solidFill>
                    <a:prstClr val="black"/>
                  </a:solidFill>
                </a:rPr>
                <a:t>) onto a new output message (of type </a:t>
              </a:r>
              <a:r>
                <a:rPr lang="en-US" sz="2000" dirty="0" err="1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TOut</a:t>
              </a:r>
              <a:r>
                <a:rPr lang="en-US" sz="2400" dirty="0" smtClean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99811" y="1833330"/>
            <a:ext cx="7630908" cy="3473700"/>
            <a:chOff x="4499811" y="1833330"/>
            <a:chExt cx="7630908" cy="347370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4499811" y="1833330"/>
              <a:ext cx="2084350" cy="1456648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584161" y="3091039"/>
              <a:ext cx="5546558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buFont typeface="Arial" charset="0"/>
                <a:buChar char="•"/>
              </a:pPr>
              <a:r>
                <a:rPr lang="en-US" sz="2400" dirty="0" smtClean="0">
                  <a:solidFill>
                    <a:prstClr val="black"/>
                  </a:solidFill>
                </a:rPr>
                <a:t>Dictionary of output messages (</a:t>
              </a:r>
              <a:r>
                <a:rPr lang="en-US" sz="2000" dirty="0" err="1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TOut</a:t>
              </a:r>
              <a:r>
                <a:rPr lang="en-US" sz="2400" dirty="0" smtClean="0">
                  <a:solidFill>
                    <a:prstClr val="black"/>
                  </a:solidFill>
                </a:rPr>
                <a:t>) indexed by their timestamp.</a:t>
              </a:r>
            </a:p>
            <a:p>
              <a:pPr marL="342900" lvl="0" indent="-342900">
                <a:buFont typeface="Arial" charset="0"/>
                <a:buChar char="•"/>
              </a:pPr>
              <a:r>
                <a:rPr lang="en-US" sz="2400" dirty="0" smtClean="0">
                  <a:solidFill>
                    <a:prstClr val="black"/>
                  </a:solidFill>
                </a:rPr>
                <a:t>Intermediate results of a big data computation.</a:t>
              </a:r>
            </a:p>
            <a:p>
              <a:pPr marL="342900" lvl="0" indent="-342900">
                <a:buFont typeface="Arial" charset="0"/>
                <a:buChar char="•"/>
              </a:pPr>
              <a:r>
                <a:rPr lang="en-US" sz="2400" dirty="0" smtClean="0">
                  <a:solidFill>
                    <a:prstClr val="black"/>
                  </a:solidFill>
                </a:rPr>
                <a:t>Potentially very large.</a:t>
              </a:r>
              <a:endParaRPr lang="en-US" dirty="0">
                <a:solidFill>
                  <a:prstClr val="black"/>
                </a:solidFill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70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1079500"/>
            <a:ext cx="5792342" cy="5321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9100" y="4406900"/>
            <a:ext cx="5143500" cy="16637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26714" y="190049"/>
            <a:ext cx="6630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rgbClr val="FF2F92"/>
                </a:solidFill>
              </a:rPr>
              <a:t>Example </a:t>
            </a:r>
            <a:r>
              <a:rPr lang="mr-IN" sz="3600" dirty="0" smtClean="0">
                <a:solidFill>
                  <a:srgbClr val="FF2F92"/>
                </a:solidFill>
              </a:rPr>
              <a:t>–</a:t>
            </a:r>
            <a:r>
              <a:rPr lang="en-US" sz="3600" dirty="0" smtClean="0">
                <a:solidFill>
                  <a:srgbClr val="FF2F92"/>
                </a:solidFill>
              </a:rPr>
              <a:t> Naiad’s </a:t>
            </a:r>
            <a:r>
              <a:rPr lang="en-US" sz="3200" dirty="0" err="1" smtClean="0">
                <a:solidFill>
                  <a:srgbClr val="FF2F92"/>
                </a:solidFill>
                <a:latin typeface="Courier" charset="0"/>
                <a:ea typeface="Courier" charset="0"/>
                <a:cs typeface="Courier" charset="0"/>
              </a:rPr>
              <a:t>SelectVertex</a:t>
            </a:r>
            <a:endParaRPr lang="en-US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394284" y="1186661"/>
            <a:ext cx="9637295" cy="1027151"/>
            <a:chOff x="2394284" y="1186661"/>
            <a:chExt cx="9637295" cy="1027151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2394284" y="1600200"/>
              <a:ext cx="3915156" cy="613612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6309440" y="1186661"/>
              <a:ext cx="57221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200" dirty="0" smtClean="0">
                  <a:solidFill>
                    <a:prstClr val="black"/>
                  </a:solidFill>
                </a:rPr>
                <a:t>On receiving a list of messages bearing timestamp </a:t>
              </a:r>
              <a:r>
                <a:rPr lang="en-US" sz="2200" dirty="0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t</a:t>
              </a:r>
              <a:r>
                <a:rPr lang="en-US" sz="2200" dirty="0" smtClean="0">
                  <a:solidFill>
                    <a:prstClr val="black"/>
                  </a:solidFill>
                </a:rPr>
                <a:t> </a:t>
              </a:r>
              <a:r>
                <a:rPr lang="mr-IN" sz="2200" dirty="0" smtClean="0">
                  <a:solidFill>
                    <a:prstClr val="black"/>
                  </a:solidFill>
                </a:rPr>
                <a:t>…</a:t>
              </a:r>
              <a:endParaRPr lang="en-US" sz="2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43400" y="2121113"/>
            <a:ext cx="7483643" cy="769441"/>
            <a:chOff x="4343400" y="2121113"/>
            <a:chExt cx="7483643" cy="769441"/>
          </a:xfrm>
        </p:grpSpPr>
        <p:cxnSp>
          <p:nvCxnSpPr>
            <p:cNvPr id="12" name="Straight Arrow Connector 11"/>
            <p:cNvCxnSpPr>
              <a:endCxn id="14" idx="1"/>
            </p:cNvCxnSpPr>
            <p:nvPr/>
          </p:nvCxnSpPr>
          <p:spPr>
            <a:xfrm flipV="1">
              <a:off x="4343400" y="2505834"/>
              <a:ext cx="2537981" cy="384720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881381" y="2121113"/>
              <a:ext cx="494566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 smtClean="0">
                  <a:solidFill>
                    <a:prstClr val="black"/>
                  </a:solidFill>
                </a:rPr>
                <a:t>Create an entry for </a:t>
              </a:r>
              <a:r>
                <a:rPr lang="en-US" sz="2200" dirty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t</a:t>
              </a:r>
              <a:r>
                <a:rPr lang="en-US" sz="2200" dirty="0" smtClean="0">
                  <a:solidFill>
                    <a:prstClr val="black"/>
                  </a:solidFill>
                </a:rPr>
                <a:t> in the dictionary, if it doesn’t already exist.</a:t>
              </a:r>
              <a:endParaRPr lang="en-US" sz="2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654263" y="3071152"/>
            <a:ext cx="7698158" cy="430887"/>
            <a:chOff x="4654263" y="3071152"/>
            <a:chExt cx="7698158" cy="430887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4654263" y="3275274"/>
              <a:ext cx="1976019" cy="53588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630282" y="3071152"/>
              <a:ext cx="572213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200" dirty="0" smtClean="0">
                  <a:solidFill>
                    <a:prstClr val="black"/>
                  </a:solidFill>
                </a:rPr>
                <a:t>For each message received </a:t>
              </a:r>
              <a:r>
                <a:rPr lang="mr-IN" sz="2200" dirty="0" smtClean="0">
                  <a:solidFill>
                    <a:prstClr val="black"/>
                  </a:solidFill>
                </a:rPr>
                <a:t>…</a:t>
              </a:r>
              <a:endParaRPr lang="en-US" sz="2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07533" y="3787499"/>
            <a:ext cx="6819510" cy="771192"/>
            <a:chOff x="5007533" y="3787499"/>
            <a:chExt cx="6819510" cy="77119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007533" y="3787499"/>
              <a:ext cx="2440014" cy="99260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7348166" y="3789250"/>
              <a:ext cx="447887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200" dirty="0" smtClean="0">
                  <a:solidFill>
                    <a:prstClr val="black"/>
                  </a:solidFill>
                </a:rPr>
                <a:t>Project required fields of the message to a new output message.</a:t>
              </a:r>
              <a:endParaRPr lang="en-US" sz="2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02063" y="4122589"/>
            <a:ext cx="7758195" cy="1839436"/>
            <a:chOff x="3602063" y="4122589"/>
            <a:chExt cx="7758195" cy="1839436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3602063" y="4122589"/>
              <a:ext cx="3171716" cy="842208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6881381" y="4854029"/>
              <a:ext cx="447887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 smtClean="0">
                  <a:solidFill>
                    <a:prstClr val="black"/>
                  </a:solidFill>
                </a:rPr>
                <a:t>Store output message against </a:t>
              </a:r>
              <a:r>
                <a:rPr lang="en-US" sz="2200" dirty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t</a:t>
              </a:r>
              <a:r>
                <a:rPr lang="en-US" sz="2200" dirty="0" smtClean="0">
                  <a:solidFill>
                    <a:prstClr val="black"/>
                  </a:solidFill>
                </a:rPr>
                <a:t> in the dictionary, together with rest of the messages bearing timestamp </a:t>
              </a:r>
              <a:r>
                <a:rPr lang="en-US" sz="2200" dirty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t</a:t>
              </a:r>
              <a:r>
                <a:rPr lang="en-US" sz="2200" dirty="0" smtClean="0">
                  <a:solidFill>
                    <a:prstClr val="black"/>
                  </a:solidFill>
                </a:rPr>
                <a:t>.</a:t>
              </a:r>
              <a:endParaRPr lang="en-US" sz="22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6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1079500"/>
            <a:ext cx="5792342" cy="5321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26714" y="190049"/>
            <a:ext cx="6630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rgbClr val="FF2F92"/>
                </a:solidFill>
              </a:rPr>
              <a:t>Example </a:t>
            </a:r>
            <a:r>
              <a:rPr lang="mr-IN" sz="3600" dirty="0" smtClean="0">
                <a:solidFill>
                  <a:srgbClr val="FF2F92"/>
                </a:solidFill>
              </a:rPr>
              <a:t>–</a:t>
            </a:r>
            <a:r>
              <a:rPr lang="en-US" sz="3600" dirty="0" smtClean="0">
                <a:solidFill>
                  <a:srgbClr val="FF2F92"/>
                </a:solidFill>
              </a:rPr>
              <a:t> Naiad’s </a:t>
            </a:r>
            <a:r>
              <a:rPr lang="en-US" sz="3200" dirty="0" err="1" smtClean="0">
                <a:solidFill>
                  <a:srgbClr val="FF2F92"/>
                </a:solidFill>
                <a:latin typeface="Courier" charset="0"/>
                <a:ea typeface="Courier" charset="0"/>
                <a:cs typeface="Courier" charset="0"/>
              </a:rPr>
              <a:t>SelectVertex</a:t>
            </a:r>
            <a:endParaRPr lang="en-US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49116" y="2970709"/>
            <a:ext cx="10082463" cy="1673481"/>
            <a:chOff x="1949116" y="2970709"/>
            <a:chExt cx="10082463" cy="1673481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949116" y="3585411"/>
              <a:ext cx="4360324" cy="1058779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6309440" y="2970709"/>
              <a:ext cx="57221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200" dirty="0" smtClean="0">
                  <a:solidFill>
                    <a:prstClr val="black"/>
                  </a:solidFill>
                </a:rPr>
                <a:t>On being notified that no more messages with timestamp </a:t>
              </a:r>
              <a:r>
                <a:rPr lang="en-US" sz="2200" dirty="0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t</a:t>
              </a:r>
              <a:r>
                <a:rPr lang="en-US" sz="2200" dirty="0" smtClean="0">
                  <a:solidFill>
                    <a:prstClr val="black"/>
                  </a:solidFill>
                </a:rPr>
                <a:t> will arrive </a:t>
              </a:r>
              <a:r>
                <a:rPr lang="mr-IN" sz="2200" dirty="0" smtClean="0">
                  <a:solidFill>
                    <a:prstClr val="black"/>
                  </a:solidFill>
                </a:rPr>
                <a:t>…</a:t>
              </a:r>
              <a:endParaRPr lang="en-US" sz="2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68253" y="4259469"/>
            <a:ext cx="7708232" cy="938173"/>
            <a:chOff x="3721769" y="3874749"/>
            <a:chExt cx="7708232" cy="938173"/>
          </a:xfrm>
        </p:grpSpPr>
        <p:cxnSp>
          <p:nvCxnSpPr>
            <p:cNvPr id="11" name="Straight Arrow Connector 10"/>
            <p:cNvCxnSpPr>
              <a:endCxn id="12" idx="1"/>
            </p:cNvCxnSpPr>
            <p:nvPr/>
          </p:nvCxnSpPr>
          <p:spPr>
            <a:xfrm flipV="1">
              <a:off x="3721769" y="4259470"/>
              <a:ext cx="1986093" cy="553452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5707862" y="3874749"/>
              <a:ext cx="57221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200" dirty="0" smtClean="0">
                  <a:solidFill>
                    <a:prstClr val="black"/>
                  </a:solidFill>
                </a:rPr>
                <a:t>Read and remove all output messages indexed by </a:t>
              </a:r>
              <a:r>
                <a:rPr lang="en-US" sz="2200" dirty="0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t</a:t>
              </a:r>
              <a:r>
                <a:rPr lang="en-US" sz="2200" dirty="0" smtClean="0">
                  <a:solidFill>
                    <a:prstClr val="black"/>
                  </a:solidFill>
                </a:rPr>
                <a:t> in the dictionary.</a:t>
              </a:r>
              <a:endParaRPr lang="en-US" sz="2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86528" y="5631359"/>
            <a:ext cx="6967822" cy="769441"/>
            <a:chOff x="3769895" y="4861919"/>
            <a:chExt cx="6967822" cy="769441"/>
          </a:xfrm>
        </p:grpSpPr>
        <p:cxnSp>
          <p:nvCxnSpPr>
            <p:cNvPr id="17" name="Straight Arrow Connector 16"/>
            <p:cNvCxnSpPr>
              <a:endCxn id="18" idx="1"/>
            </p:cNvCxnSpPr>
            <p:nvPr/>
          </p:nvCxnSpPr>
          <p:spPr>
            <a:xfrm>
              <a:off x="3769895" y="4993400"/>
              <a:ext cx="1245683" cy="253240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015578" y="4861919"/>
              <a:ext cx="57221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200" dirty="0" smtClean="0">
                  <a:solidFill>
                    <a:prstClr val="black"/>
                  </a:solidFill>
                </a:rPr>
                <a:t>Send the output messages to the downstream actor.</a:t>
              </a:r>
              <a:endParaRPr lang="en-US" sz="22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225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1079500"/>
            <a:ext cx="5792342" cy="5321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26714" y="190049"/>
            <a:ext cx="6630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rgbClr val="FF2F92"/>
                </a:solidFill>
              </a:rPr>
              <a:t>Example </a:t>
            </a:r>
            <a:r>
              <a:rPr lang="mr-IN" sz="3600" dirty="0" smtClean="0">
                <a:solidFill>
                  <a:srgbClr val="FF2F92"/>
                </a:solidFill>
              </a:rPr>
              <a:t>–</a:t>
            </a:r>
            <a:r>
              <a:rPr lang="en-US" sz="3600" dirty="0" smtClean="0">
                <a:solidFill>
                  <a:srgbClr val="FF2F92"/>
                </a:solidFill>
              </a:rPr>
              <a:t> Naiad’s </a:t>
            </a:r>
            <a:r>
              <a:rPr lang="en-US" sz="3200" dirty="0" err="1" smtClean="0">
                <a:solidFill>
                  <a:srgbClr val="FF2F92"/>
                </a:solidFill>
                <a:latin typeface="Courier" charset="0"/>
                <a:ea typeface="Courier" charset="0"/>
                <a:cs typeface="Courier" charset="0"/>
              </a:rPr>
              <a:t>SelectVertex</a:t>
            </a:r>
            <a:endParaRPr lang="en-US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85903" y="5609073"/>
            <a:ext cx="490416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</a:rPr>
              <a:t>= </a:t>
            </a:r>
            <a:r>
              <a:rPr lang="en-US" sz="2200" i="1" dirty="0" smtClean="0">
                <a:solidFill>
                  <a:prstClr val="black"/>
                </a:solidFill>
              </a:rPr>
              <a:t>Transferable Memory Regions</a:t>
            </a:r>
            <a:r>
              <a:rPr lang="en-US" sz="2200" dirty="0" smtClean="0">
                <a:solidFill>
                  <a:prstClr val="black"/>
                </a:solidFill>
              </a:rPr>
              <a:t> in Broom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6538424" y="5081201"/>
                <a:ext cx="24620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</a:rPr>
                      <m:t>⇐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sz="2200" dirty="0" smtClean="0">
                    <a:solidFill>
                      <a:prstClr val="black"/>
                    </a:solidFill>
                  </a:rPr>
                  <a:t>Memory Regions</a:t>
                </a:r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424" y="5081201"/>
                <a:ext cx="2462084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4000" r="-2978" b="-2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6280485" y="1942601"/>
            <a:ext cx="5715000" cy="3089166"/>
            <a:chOff x="6280485" y="1942601"/>
            <a:chExt cx="5715000" cy="3089166"/>
          </a:xfrm>
        </p:grpSpPr>
        <p:sp>
          <p:nvSpPr>
            <p:cNvPr id="20" name="Rectangle 19"/>
            <p:cNvSpPr/>
            <p:nvPr/>
          </p:nvSpPr>
          <p:spPr>
            <a:xfrm>
              <a:off x="6531319" y="2292141"/>
              <a:ext cx="1820779" cy="313443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03510" y="2978196"/>
              <a:ext cx="5127280" cy="28938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03510" y="3940719"/>
              <a:ext cx="3803806" cy="28938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28034" y="1942601"/>
              <a:ext cx="3330565" cy="28938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50294" y="4698018"/>
              <a:ext cx="5512843" cy="28938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280485" y="4600880"/>
              <a:ext cx="571500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smtClean="0">
                  <a:solidFill>
                    <a:prstClr val="black"/>
                  </a:solidFill>
                </a:rPr>
                <a:t>Fate-sharing objects with well-defined lifetimes.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603510" y="1600667"/>
            <a:ext cx="4765939" cy="3927669"/>
            <a:chOff x="6603510" y="1600667"/>
            <a:chExt cx="4765939" cy="3927669"/>
          </a:xfrm>
        </p:grpSpPr>
        <p:sp>
          <p:nvSpPr>
            <p:cNvPr id="25" name="Rectangle 24"/>
            <p:cNvSpPr/>
            <p:nvPr/>
          </p:nvSpPr>
          <p:spPr>
            <a:xfrm>
              <a:off x="6603510" y="1600667"/>
              <a:ext cx="1541869" cy="289380"/>
            </a:xfrm>
            <a:prstGeom prst="rect">
              <a:avLst/>
            </a:prstGeom>
            <a:solidFill>
              <a:srgbClr val="FF00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18780" y="3350808"/>
              <a:ext cx="2206683" cy="289380"/>
            </a:xfrm>
            <a:prstGeom prst="rect">
              <a:avLst/>
            </a:prstGeom>
            <a:solidFill>
              <a:srgbClr val="FF00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8874792" y="5097449"/>
              <a:ext cx="2494657" cy="430887"/>
              <a:chOff x="8874792" y="5097449"/>
              <a:chExt cx="2494657" cy="43088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874792" y="5097449"/>
                <a:ext cx="249465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</a:rPr>
                  <a:t>+ transfer semantics</a:t>
                </a:r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9106714" y="5128905"/>
                <a:ext cx="2230161" cy="387112"/>
              </a:xfrm>
              <a:prstGeom prst="rect">
                <a:avLst/>
              </a:prstGeom>
              <a:solidFill>
                <a:srgbClr val="FF0000">
                  <a:alpha val="3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Rectangle 38"/>
          <p:cNvSpPr/>
          <p:nvPr/>
        </p:nvSpPr>
        <p:spPr>
          <a:xfrm>
            <a:off x="6042077" y="836380"/>
            <a:ext cx="595340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prstClr val="black"/>
                </a:solidFill>
              </a:rPr>
              <a:t>Observe:</a:t>
            </a:r>
            <a:endParaRPr lang="en-US" sz="2000" dirty="0" smtClean="0"/>
          </a:p>
          <a:p>
            <a:pPr marL="514350" indent="-514350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Incoming messages (objects of </a:t>
            </a:r>
            <a:r>
              <a:rPr lang="en-US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inList</a:t>
            </a:r>
            <a:r>
              <a:rPr lang="en-US" sz="2000" dirty="0" smtClean="0">
                <a:solidFill>
                  <a:prstClr val="black"/>
                </a:solidFill>
              </a:rPr>
              <a:t>) are          all transferred from an upstream actor.</a:t>
            </a:r>
          </a:p>
          <a:p>
            <a:pPr marL="514350" indent="-514350">
              <a:spcAft>
                <a:spcPts val="600"/>
              </a:spcAft>
              <a:buFont typeface="Arial" charset="0"/>
              <a:buChar char="•"/>
            </a:pPr>
            <a:r>
              <a:rPr lang="en-US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inList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objects can all be deallocated at the end of </a:t>
            </a:r>
            <a:r>
              <a:rPr lang="en-US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onReceive</a:t>
            </a:r>
            <a:r>
              <a:rPr lang="en-US" sz="2000" dirty="0" smtClean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Output messages of timestamp t (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map[t]</a:t>
            </a:r>
            <a:r>
              <a:rPr lang="en-US" sz="2000" dirty="0" smtClean="0">
                <a:solidFill>
                  <a:prstClr val="black"/>
                </a:solidFill>
              </a:rPr>
              <a:t> objects) should all remain live until </a:t>
            </a:r>
            <a:r>
              <a:rPr lang="en-US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onNotify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(t)</a:t>
            </a:r>
            <a:r>
              <a:rPr lang="en-US" sz="2000" dirty="0" smtClean="0">
                <a:solidFill>
                  <a:prstClr val="black"/>
                </a:solidFill>
              </a:rPr>
              <a:t> event.</a:t>
            </a:r>
          </a:p>
          <a:p>
            <a:pPr marL="514350" indent="-514350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All 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map[t]</a:t>
            </a:r>
            <a:r>
              <a:rPr lang="en-US" sz="2000" dirty="0" smtClean="0">
                <a:solidFill>
                  <a:prstClr val="black"/>
                </a:solidFill>
              </a:rPr>
              <a:t> objects are transferred </a:t>
            </a:r>
            <a:r>
              <a:rPr lang="en-US" sz="2000" dirty="0" err="1">
                <a:solidFill>
                  <a:prstClr val="black"/>
                </a:solidFill>
              </a:rPr>
              <a:t>en</a:t>
            </a:r>
            <a:r>
              <a:rPr lang="en-US" sz="2000" dirty="0">
                <a:solidFill>
                  <a:prstClr val="black"/>
                </a:solidFill>
              </a:rPr>
              <a:t> masse </a:t>
            </a:r>
            <a:r>
              <a:rPr lang="en-US" sz="2000" dirty="0" smtClean="0">
                <a:solidFill>
                  <a:prstClr val="black"/>
                </a:solidFill>
              </a:rPr>
              <a:t>to a downstream actor at the end of </a:t>
            </a:r>
            <a:r>
              <a:rPr lang="en-US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onNotify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(t)</a:t>
            </a:r>
            <a:r>
              <a:rPr lang="en-US" sz="2000" dirty="0" smtClean="0">
                <a:solidFill>
                  <a:prstClr val="black"/>
                </a:solidFill>
              </a:rPr>
              <a:t>, after which they can be deallocated.</a:t>
            </a:r>
          </a:p>
        </p:txBody>
      </p:sp>
    </p:spTree>
    <p:extLst>
      <p:ext uri="{BB962C8B-B14F-4D97-AF65-F5344CB8AC3E}">
        <p14:creationId xmlns:p14="http://schemas.microsoft.com/office/powerpoint/2010/main" val="136498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15" y="678487"/>
            <a:ext cx="5801956" cy="60615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28939" y="0"/>
            <a:ext cx="67903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rgbClr val="FF2F92"/>
                </a:solidFill>
              </a:rPr>
              <a:t>Naiad’s </a:t>
            </a:r>
            <a:r>
              <a:rPr lang="en-US" sz="3600" dirty="0" err="1" smtClean="0">
                <a:solidFill>
                  <a:srgbClr val="FF2F92"/>
                </a:solidFill>
                <a:latin typeface="Courier" charset="0"/>
                <a:ea typeface="Courier" charset="0"/>
                <a:cs typeface="Courier" charset="0"/>
              </a:rPr>
              <a:t>SelectVertex</a:t>
            </a:r>
            <a:r>
              <a:rPr lang="en-US" sz="3600" dirty="0" smtClean="0">
                <a:solidFill>
                  <a:srgbClr val="FF2F92"/>
                </a:solidFill>
              </a:rPr>
              <a:t> in Broom</a:t>
            </a:r>
            <a:endParaRPr lang="en-US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4889" y="1619384"/>
            <a:ext cx="5710719" cy="481751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113421" y="1419726"/>
            <a:ext cx="7078579" cy="2007065"/>
            <a:chOff x="5113421" y="1419726"/>
            <a:chExt cx="7078579" cy="2007065"/>
          </a:xfrm>
        </p:grpSpPr>
        <p:cxnSp>
          <p:nvCxnSpPr>
            <p:cNvPr id="6" name="Straight Arrow Connector 5"/>
            <p:cNvCxnSpPr>
              <a:endCxn id="7" idx="1"/>
            </p:cNvCxnSpPr>
            <p:nvPr/>
          </p:nvCxnSpPr>
          <p:spPr>
            <a:xfrm>
              <a:off x="5113421" y="1419726"/>
              <a:ext cx="1532021" cy="1345346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645442" y="2103352"/>
              <a:ext cx="554655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charset="0"/>
                <a:buChar char="•"/>
              </a:pPr>
              <a:r>
                <a:rPr lang="en-US" sz="2000" dirty="0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map[t]</a:t>
              </a:r>
              <a:r>
                <a:rPr lang="en-US" sz="2000" dirty="0" smtClean="0">
                  <a:solidFill>
                    <a:prstClr val="black"/>
                  </a:solidFill>
                </a:rPr>
                <a:t> is a memory region containing a list of output messages bearing (logical) timestamp </a:t>
              </a:r>
              <a:r>
                <a:rPr lang="en-US" sz="2000" dirty="0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t</a:t>
              </a:r>
              <a:r>
                <a:rPr lang="en-US" sz="2000" dirty="0" smtClean="0">
                  <a:solidFill>
                    <a:prstClr val="black"/>
                  </a:solidFill>
                </a:rPr>
                <a:t>.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sz="2000" dirty="0" smtClean="0">
                  <a:solidFill>
                    <a:prstClr val="black"/>
                  </a:solidFill>
                </a:rPr>
                <a:t>Objects that are transferred together live together in a transferable region.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50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15" y="678487"/>
            <a:ext cx="5801956" cy="60615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28939" y="0"/>
            <a:ext cx="67903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rgbClr val="FF2F92"/>
                </a:solidFill>
              </a:rPr>
              <a:t>Naiad’s </a:t>
            </a:r>
            <a:r>
              <a:rPr lang="en-US" sz="3600" dirty="0" err="1" smtClean="0">
                <a:solidFill>
                  <a:srgbClr val="FF2F92"/>
                </a:solidFill>
                <a:latin typeface="Courier" charset="0"/>
                <a:ea typeface="Courier" charset="0"/>
                <a:cs typeface="Courier" charset="0"/>
              </a:rPr>
              <a:t>SelectVertex</a:t>
            </a:r>
            <a:r>
              <a:rPr lang="en-US" sz="3600" dirty="0" smtClean="0">
                <a:solidFill>
                  <a:srgbClr val="FF2F92"/>
                </a:solidFill>
              </a:rPr>
              <a:t> in Broom</a:t>
            </a:r>
            <a:endParaRPr lang="en-US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451" y="5369506"/>
            <a:ext cx="5389473" cy="110318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97242" y="729990"/>
            <a:ext cx="10419347" cy="916503"/>
            <a:chOff x="2141621" y="1137565"/>
            <a:chExt cx="10419347" cy="916503"/>
          </a:xfrm>
        </p:grpSpPr>
        <p:cxnSp>
          <p:nvCxnSpPr>
            <p:cNvPr id="6" name="Straight Arrow Connector 5"/>
            <p:cNvCxnSpPr>
              <a:endCxn id="7" idx="1"/>
            </p:cNvCxnSpPr>
            <p:nvPr/>
          </p:nvCxnSpPr>
          <p:spPr>
            <a:xfrm flipV="1">
              <a:off x="2141621" y="1522286"/>
              <a:ext cx="4697208" cy="531782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838829" y="1137565"/>
              <a:ext cx="57221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200" dirty="0" smtClean="0">
                  <a:solidFill>
                    <a:prstClr val="black"/>
                  </a:solidFill>
                </a:rPr>
                <a:t>On receiving a region containing a list of messages bearing timestamp </a:t>
              </a:r>
              <a:r>
                <a:rPr lang="en-US" sz="2200" dirty="0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t</a:t>
              </a:r>
              <a:r>
                <a:rPr lang="en-US" sz="2200" dirty="0" smtClean="0">
                  <a:solidFill>
                    <a:prstClr val="black"/>
                  </a:solidFill>
                </a:rPr>
                <a:t> </a:t>
              </a:r>
              <a:r>
                <a:rPr lang="mr-IN" sz="2200" dirty="0" smtClean="0">
                  <a:solidFill>
                    <a:prstClr val="black"/>
                  </a:solidFill>
                </a:rPr>
                <a:t>…</a:t>
              </a:r>
              <a:endParaRPr lang="en-US" sz="2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29200" y="1602671"/>
            <a:ext cx="7296832" cy="872681"/>
            <a:chOff x="4530211" y="2121113"/>
            <a:chExt cx="7296832" cy="8726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4530211" y="2505834"/>
              <a:ext cx="2351170" cy="487960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881381" y="2121113"/>
              <a:ext cx="494566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 smtClean="0">
                  <a:solidFill>
                    <a:prstClr val="black"/>
                  </a:solidFill>
                </a:rPr>
                <a:t>Allocate a region for output messages of timestamp </a:t>
              </a:r>
              <a:r>
                <a:rPr lang="en-US" sz="2200" dirty="0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t</a:t>
              </a:r>
              <a:r>
                <a:rPr lang="en-US" sz="2200" dirty="0" smtClean="0">
                  <a:solidFill>
                    <a:prstClr val="black"/>
                  </a:solidFill>
                </a:rPr>
                <a:t>, if it doesn’t already exist.</a:t>
              </a:r>
              <a:endParaRPr lang="en-US" sz="2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24663" y="2475352"/>
            <a:ext cx="7107253" cy="769441"/>
            <a:chOff x="4681560" y="2085912"/>
            <a:chExt cx="7145484" cy="769441"/>
          </a:xfrm>
        </p:grpSpPr>
        <p:cxnSp>
          <p:nvCxnSpPr>
            <p:cNvPr id="15" name="Straight Arrow Connector 14"/>
            <p:cNvCxnSpPr>
              <a:endCxn id="16" idx="1"/>
            </p:cNvCxnSpPr>
            <p:nvPr/>
          </p:nvCxnSpPr>
          <p:spPr>
            <a:xfrm>
              <a:off x="4681560" y="2470632"/>
              <a:ext cx="1971698" cy="1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653258" y="2085912"/>
              <a:ext cx="517378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 smtClean="0">
                  <a:solidFill>
                    <a:prstClr val="black"/>
                  </a:solidFill>
                </a:rPr>
                <a:t>Read the list of incoming messages from the input region.</a:t>
              </a:r>
              <a:endParaRPr lang="en-US" sz="2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24663" y="3042979"/>
            <a:ext cx="7107253" cy="984884"/>
            <a:chOff x="4824663" y="3042979"/>
            <a:chExt cx="7107253" cy="984884"/>
          </a:xfrm>
        </p:grpSpPr>
        <p:grpSp>
          <p:nvGrpSpPr>
            <p:cNvPr id="22" name="Group 21"/>
            <p:cNvGrpSpPr/>
            <p:nvPr/>
          </p:nvGrpSpPr>
          <p:grpSpPr>
            <a:xfrm>
              <a:off x="4824663" y="3042979"/>
              <a:ext cx="7107253" cy="984884"/>
              <a:chOff x="4540436" y="1764098"/>
              <a:chExt cx="7145484" cy="984884"/>
            </a:xfrm>
          </p:grpSpPr>
          <p:cxnSp>
            <p:nvCxnSpPr>
              <p:cNvPr id="23" name="Straight Arrow Connector 22"/>
              <p:cNvCxnSpPr>
                <a:endCxn id="24" idx="1"/>
              </p:cNvCxnSpPr>
              <p:nvPr/>
            </p:nvCxnSpPr>
            <p:spPr>
              <a:xfrm>
                <a:off x="4540436" y="1764098"/>
                <a:ext cx="2199822" cy="600164"/>
              </a:xfrm>
              <a:prstGeom prst="straightConnector1">
                <a:avLst/>
              </a:prstGeom>
              <a:ln w="19050">
                <a:prstDash val="solid"/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6740258" y="1979541"/>
                <a:ext cx="4945662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</a:rPr>
                  <a:t>Access the output region that contains existing output messages for time </a:t>
                </a:r>
                <a:r>
                  <a:rPr lang="en-US" sz="2200" dirty="0" smtClean="0">
                    <a:solidFill>
                      <a:prstClr val="black"/>
                    </a:solidFill>
                    <a:latin typeface="Courier" charset="0"/>
                    <a:ea typeface="Courier" charset="0"/>
                    <a:cs typeface="Courier" charset="0"/>
                  </a:rPr>
                  <a:t>t</a:t>
                </a:r>
                <a:r>
                  <a:rPr lang="en-US" sz="2200" dirty="0" smtClean="0">
                    <a:solidFill>
                      <a:prstClr val="black"/>
                    </a:solidFill>
                  </a:rPr>
                  <a:t>.</a:t>
                </a:r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6" name="Straight Arrow Connector 25"/>
            <p:cNvCxnSpPr>
              <a:endCxn id="24" idx="1"/>
            </p:cNvCxnSpPr>
            <p:nvPr/>
          </p:nvCxnSpPr>
          <p:spPr>
            <a:xfrm>
              <a:off x="5269832" y="3348033"/>
              <a:ext cx="1742883" cy="295110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029200" y="3749514"/>
            <a:ext cx="6708275" cy="1228939"/>
            <a:chOff x="5029200" y="3749514"/>
            <a:chExt cx="6708275" cy="1228939"/>
          </a:xfrm>
        </p:grpSpPr>
        <p:sp>
          <p:nvSpPr>
            <p:cNvPr id="32" name="Right Brace 31"/>
            <p:cNvSpPr/>
            <p:nvPr/>
          </p:nvSpPr>
          <p:spPr>
            <a:xfrm>
              <a:off x="5029200" y="3749514"/>
              <a:ext cx="132347" cy="93077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161547" y="4209012"/>
              <a:ext cx="6575928" cy="769441"/>
              <a:chOff x="5086475" y="2218155"/>
              <a:chExt cx="6611300" cy="769441"/>
            </a:xfrm>
          </p:grpSpPr>
          <p:cxnSp>
            <p:nvCxnSpPr>
              <p:cNvPr id="34" name="Straight Arrow Connector 33"/>
              <p:cNvCxnSpPr>
                <a:stCxn id="32" idx="1"/>
                <a:endCxn id="35" idx="1"/>
              </p:cNvCxnSpPr>
              <p:nvPr/>
            </p:nvCxnSpPr>
            <p:spPr>
              <a:xfrm>
                <a:off x="5086475" y="2224042"/>
                <a:ext cx="1437514" cy="378834"/>
              </a:xfrm>
              <a:prstGeom prst="straightConnector1">
                <a:avLst/>
              </a:prstGeom>
              <a:ln w="19050">
                <a:prstDash val="solid"/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6523989" y="2218155"/>
                <a:ext cx="517378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</a:rPr>
                  <a:t>Create new output messages and add to the output region.</a:t>
                </a:r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2201779" y="5102154"/>
            <a:ext cx="9730137" cy="574886"/>
            <a:chOff x="1557287" y="1828640"/>
            <a:chExt cx="9782477" cy="574886"/>
          </a:xfrm>
        </p:grpSpPr>
        <p:cxnSp>
          <p:nvCxnSpPr>
            <p:cNvPr id="41" name="Straight Arrow Connector 40"/>
            <p:cNvCxnSpPr>
              <a:endCxn id="42" idx="1"/>
            </p:cNvCxnSpPr>
            <p:nvPr/>
          </p:nvCxnSpPr>
          <p:spPr>
            <a:xfrm>
              <a:off x="1557287" y="1828640"/>
              <a:ext cx="4608691" cy="359443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6165978" y="1972639"/>
              <a:ext cx="517378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 smtClean="0">
                  <a:solidFill>
                    <a:prstClr val="black"/>
                  </a:solidFill>
                </a:rPr>
                <a:t>Deallocate the input Region.</a:t>
              </a:r>
              <a:endParaRPr lang="en-US" sz="22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08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15" y="678487"/>
            <a:ext cx="5801956" cy="60615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28939" y="0"/>
            <a:ext cx="67903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rgbClr val="FF2F92"/>
                </a:solidFill>
              </a:rPr>
              <a:t>Naiad’s </a:t>
            </a:r>
            <a:r>
              <a:rPr lang="en-US" sz="3600" dirty="0" err="1" smtClean="0">
                <a:solidFill>
                  <a:srgbClr val="FF2F92"/>
                </a:solidFill>
                <a:latin typeface="Courier" charset="0"/>
                <a:ea typeface="Courier" charset="0"/>
                <a:cs typeface="Courier" charset="0"/>
              </a:rPr>
              <a:t>SelectVertex</a:t>
            </a:r>
            <a:r>
              <a:rPr lang="en-US" sz="3600" dirty="0" smtClean="0">
                <a:solidFill>
                  <a:srgbClr val="FF2F92"/>
                </a:solidFill>
              </a:rPr>
              <a:t> in Broom</a:t>
            </a:r>
            <a:endParaRPr lang="en-US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211053" y="4475133"/>
            <a:ext cx="7586580" cy="1937702"/>
            <a:chOff x="4211053" y="4475133"/>
            <a:chExt cx="7586580" cy="1937702"/>
          </a:xfrm>
        </p:grpSpPr>
        <p:sp>
          <p:nvSpPr>
            <p:cNvPr id="5" name="Right Brace 4"/>
            <p:cNvSpPr/>
            <p:nvPr/>
          </p:nvSpPr>
          <p:spPr>
            <a:xfrm>
              <a:off x="4211053" y="5367685"/>
              <a:ext cx="132884" cy="10451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343936" y="4475133"/>
              <a:ext cx="7453697" cy="1785104"/>
              <a:chOff x="4264466" y="2484276"/>
              <a:chExt cx="7493791" cy="1785104"/>
            </a:xfrm>
          </p:grpSpPr>
          <p:cxnSp>
            <p:nvCxnSpPr>
              <p:cNvPr id="7" name="Straight Arrow Connector 6"/>
              <p:cNvCxnSpPr>
                <a:stCxn id="5" idx="1"/>
                <a:endCxn id="8" idx="1"/>
              </p:cNvCxnSpPr>
              <p:nvPr/>
            </p:nvCxnSpPr>
            <p:spPr>
              <a:xfrm flipV="1">
                <a:off x="4264466" y="3376828"/>
                <a:ext cx="2320005" cy="522575"/>
              </a:xfrm>
              <a:prstGeom prst="straightConnector1">
                <a:avLst/>
              </a:prstGeom>
              <a:ln w="19050">
                <a:prstDash val="solid"/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6584471" y="2484276"/>
                <a:ext cx="5173786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 smtClean="0">
                    <a:solidFill>
                      <a:prstClr val="black"/>
                    </a:solidFill>
                  </a:rPr>
                  <a:t>When there aren’t going to be any more messages with timestamp t, transfer the corresponding output region.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 smtClean="0">
                    <a:solidFill>
                      <a:prstClr val="black"/>
                    </a:solidFill>
                  </a:rPr>
                  <a:t>The region is no longer needed, hence deallocated.</a:t>
                </a:r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932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4121" y="365252"/>
            <a:ext cx="994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2F92"/>
                </a:solidFill>
              </a:rPr>
              <a:t>A distributed data computation is usually highly structured</a:t>
            </a:r>
            <a:endParaRPr lang="en-US" sz="3200" dirty="0">
              <a:solidFill>
                <a:srgbClr val="FF2F92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444610" y="1028298"/>
            <a:ext cx="6525900" cy="441525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Represented implicitly or explicitly as a graph of </a:t>
            </a:r>
            <a:r>
              <a:rPr lang="en-US" dirty="0" err="1" smtClean="0"/>
              <a:t>stateful</a:t>
            </a:r>
            <a:r>
              <a:rPr lang="en-US" dirty="0" smtClean="0"/>
              <a:t> dataflow operators executed by worker processes (nodes).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Reduce</a:t>
            </a:r>
            <a:r>
              <a:rPr lang="en-US" dirty="0" smtClean="0"/>
              <a:t> nodes in MapReduce,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SelectVertex</a:t>
            </a:r>
            <a:r>
              <a:rPr lang="en-US" dirty="0" smtClean="0"/>
              <a:t> or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JoinVertex</a:t>
            </a:r>
            <a:r>
              <a:rPr lang="en-US" dirty="0" smtClean="0"/>
              <a:t> in Naiad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Computation proceeds in stages.</a:t>
            </a:r>
          </a:p>
        </p:txBody>
      </p:sp>
      <p:sp>
        <p:nvSpPr>
          <p:cNvPr id="6" name="Oval 5"/>
          <p:cNvSpPr/>
          <p:nvPr/>
        </p:nvSpPr>
        <p:spPr>
          <a:xfrm>
            <a:off x="9530460" y="1467275"/>
            <a:ext cx="370702" cy="373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968226" y="2677596"/>
            <a:ext cx="370702" cy="373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530460" y="2677596"/>
            <a:ext cx="370702" cy="373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249343" y="3783474"/>
            <a:ext cx="370702" cy="373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811577" y="3728721"/>
            <a:ext cx="370702" cy="373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530460" y="4894215"/>
            <a:ext cx="370702" cy="373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6" idx="3"/>
            <a:endCxn id="7" idx="7"/>
          </p:cNvCxnSpPr>
          <p:nvPr/>
        </p:nvCxnSpPr>
        <p:spPr>
          <a:xfrm flipH="1">
            <a:off x="8409108" y="1786400"/>
            <a:ext cx="1175640" cy="9408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4"/>
            <a:endCxn id="10" idx="0"/>
          </p:cNvCxnSpPr>
          <p:nvPr/>
        </p:nvCxnSpPr>
        <p:spPr>
          <a:xfrm>
            <a:off x="9715811" y="1841153"/>
            <a:ext cx="0" cy="836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9" idx="1"/>
          </p:cNvCxnSpPr>
          <p:nvPr/>
        </p:nvCxnSpPr>
        <p:spPr>
          <a:xfrm>
            <a:off x="9846874" y="1786400"/>
            <a:ext cx="1175640" cy="945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5"/>
            <a:endCxn id="13" idx="1"/>
          </p:cNvCxnSpPr>
          <p:nvPr/>
        </p:nvCxnSpPr>
        <p:spPr>
          <a:xfrm>
            <a:off x="8409108" y="2991657"/>
            <a:ext cx="456757" cy="791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4"/>
            <a:endCxn id="13" idx="7"/>
          </p:cNvCxnSpPr>
          <p:nvPr/>
        </p:nvCxnSpPr>
        <p:spPr>
          <a:xfrm flipH="1">
            <a:off x="9127991" y="3051474"/>
            <a:ext cx="587820" cy="73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5"/>
            <a:endCxn id="12" idx="1"/>
          </p:cNvCxnSpPr>
          <p:nvPr/>
        </p:nvCxnSpPr>
        <p:spPr>
          <a:xfrm>
            <a:off x="8409108" y="2991657"/>
            <a:ext cx="1894523" cy="8465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4"/>
            <a:endCxn id="12" idx="0"/>
          </p:cNvCxnSpPr>
          <p:nvPr/>
        </p:nvCxnSpPr>
        <p:spPr>
          <a:xfrm>
            <a:off x="9715811" y="3051474"/>
            <a:ext cx="718883" cy="73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13" idx="6"/>
          </p:cNvCxnSpPr>
          <p:nvPr/>
        </p:nvCxnSpPr>
        <p:spPr>
          <a:xfrm flipH="1">
            <a:off x="9182279" y="2996721"/>
            <a:ext cx="1840235" cy="918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3"/>
            <a:endCxn id="12" idx="7"/>
          </p:cNvCxnSpPr>
          <p:nvPr/>
        </p:nvCxnSpPr>
        <p:spPr>
          <a:xfrm flipH="1">
            <a:off x="10565757" y="2996721"/>
            <a:ext cx="456757" cy="8415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4"/>
            <a:endCxn id="14" idx="7"/>
          </p:cNvCxnSpPr>
          <p:nvPr/>
        </p:nvCxnSpPr>
        <p:spPr>
          <a:xfrm flipH="1">
            <a:off x="9846874" y="4157352"/>
            <a:ext cx="587820" cy="7916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" idx="4"/>
            <a:endCxn id="14" idx="1"/>
          </p:cNvCxnSpPr>
          <p:nvPr/>
        </p:nvCxnSpPr>
        <p:spPr>
          <a:xfrm>
            <a:off x="8996928" y="4102599"/>
            <a:ext cx="587820" cy="846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9580805">
            <a:off x="7346879" y="1453162"/>
            <a:ext cx="220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halkboard" charset="0"/>
                <a:ea typeface="Chalkboard" charset="0"/>
                <a:cs typeface="Chalkboard" charset="0"/>
              </a:rPr>
              <a:t>Dataflow Operators</a:t>
            </a:r>
            <a:endParaRPr lang="en-US" dirty="0">
              <a:solidFill>
                <a:srgbClr val="C00000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92694" y="2672532"/>
            <a:ext cx="370702" cy="373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8007178" y="2594915"/>
            <a:ext cx="617838" cy="556054"/>
          </a:xfrm>
          <a:custGeom>
            <a:avLst/>
            <a:gdLst>
              <a:gd name="connsiteX0" fmla="*/ 148281 w 617838"/>
              <a:gd name="connsiteY0" fmla="*/ 37070 h 556054"/>
              <a:gd name="connsiteX1" fmla="*/ 98854 w 617838"/>
              <a:gd name="connsiteY1" fmla="*/ 86497 h 556054"/>
              <a:gd name="connsiteX2" fmla="*/ 49427 w 617838"/>
              <a:gd name="connsiteY2" fmla="*/ 160638 h 556054"/>
              <a:gd name="connsiteX3" fmla="*/ 12357 w 617838"/>
              <a:gd name="connsiteY3" fmla="*/ 271849 h 556054"/>
              <a:gd name="connsiteX4" fmla="*/ 0 w 617838"/>
              <a:gd name="connsiteY4" fmla="*/ 308919 h 556054"/>
              <a:gd name="connsiteX5" fmla="*/ 37071 w 617838"/>
              <a:gd name="connsiteY5" fmla="*/ 444843 h 556054"/>
              <a:gd name="connsiteX6" fmla="*/ 74141 w 617838"/>
              <a:gd name="connsiteY6" fmla="*/ 469557 h 556054"/>
              <a:gd name="connsiteX7" fmla="*/ 135925 w 617838"/>
              <a:gd name="connsiteY7" fmla="*/ 531341 h 556054"/>
              <a:gd name="connsiteX8" fmla="*/ 210065 w 617838"/>
              <a:gd name="connsiteY8" fmla="*/ 556054 h 556054"/>
              <a:gd name="connsiteX9" fmla="*/ 457200 w 617838"/>
              <a:gd name="connsiteY9" fmla="*/ 518984 h 556054"/>
              <a:gd name="connsiteX10" fmla="*/ 531341 w 617838"/>
              <a:gd name="connsiteY10" fmla="*/ 469557 h 556054"/>
              <a:gd name="connsiteX11" fmla="*/ 580768 w 617838"/>
              <a:gd name="connsiteY11" fmla="*/ 395416 h 556054"/>
              <a:gd name="connsiteX12" fmla="*/ 605481 w 617838"/>
              <a:gd name="connsiteY12" fmla="*/ 358346 h 556054"/>
              <a:gd name="connsiteX13" fmla="*/ 617838 w 617838"/>
              <a:gd name="connsiteY13" fmla="*/ 296562 h 556054"/>
              <a:gd name="connsiteX14" fmla="*/ 593125 w 617838"/>
              <a:gd name="connsiteY14" fmla="*/ 172995 h 556054"/>
              <a:gd name="connsiteX15" fmla="*/ 543698 w 617838"/>
              <a:gd name="connsiteY15" fmla="*/ 98854 h 556054"/>
              <a:gd name="connsiteX16" fmla="*/ 518984 w 617838"/>
              <a:gd name="connsiteY16" fmla="*/ 61784 h 556054"/>
              <a:gd name="connsiteX17" fmla="*/ 481914 w 617838"/>
              <a:gd name="connsiteY17" fmla="*/ 24714 h 556054"/>
              <a:gd name="connsiteX18" fmla="*/ 407773 w 617838"/>
              <a:gd name="connsiteY18" fmla="*/ 0 h 556054"/>
              <a:gd name="connsiteX19" fmla="*/ 185352 w 617838"/>
              <a:gd name="connsiteY19" fmla="*/ 12357 h 556054"/>
              <a:gd name="connsiteX20" fmla="*/ 148281 w 617838"/>
              <a:gd name="connsiteY20" fmla="*/ 24714 h 556054"/>
              <a:gd name="connsiteX21" fmla="*/ 148281 w 617838"/>
              <a:gd name="connsiteY21" fmla="*/ 37070 h 55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7838" h="556054">
                <a:moveTo>
                  <a:pt x="148281" y="37070"/>
                </a:moveTo>
                <a:cubicBezTo>
                  <a:pt x="140043" y="47367"/>
                  <a:pt x="113409" y="68303"/>
                  <a:pt x="98854" y="86497"/>
                </a:cubicBezTo>
                <a:cubicBezTo>
                  <a:pt x="80299" y="109690"/>
                  <a:pt x="49427" y="160638"/>
                  <a:pt x="49427" y="160638"/>
                </a:cubicBezTo>
                <a:lnTo>
                  <a:pt x="12357" y="271849"/>
                </a:lnTo>
                <a:lnTo>
                  <a:pt x="0" y="308919"/>
                </a:lnTo>
                <a:cubicBezTo>
                  <a:pt x="3854" y="328188"/>
                  <a:pt x="22599" y="435195"/>
                  <a:pt x="37071" y="444843"/>
                </a:cubicBezTo>
                <a:lnTo>
                  <a:pt x="74141" y="469557"/>
                </a:lnTo>
                <a:cubicBezTo>
                  <a:pt x="96687" y="503376"/>
                  <a:pt x="96903" y="513998"/>
                  <a:pt x="135925" y="531341"/>
                </a:cubicBezTo>
                <a:cubicBezTo>
                  <a:pt x="159730" y="541921"/>
                  <a:pt x="210065" y="556054"/>
                  <a:pt x="210065" y="556054"/>
                </a:cubicBezTo>
                <a:cubicBezTo>
                  <a:pt x="248741" y="553291"/>
                  <a:pt x="400447" y="556819"/>
                  <a:pt x="457200" y="518984"/>
                </a:cubicBezTo>
                <a:lnTo>
                  <a:pt x="531341" y="469557"/>
                </a:lnTo>
                <a:lnTo>
                  <a:pt x="580768" y="395416"/>
                </a:lnTo>
                <a:lnTo>
                  <a:pt x="605481" y="358346"/>
                </a:lnTo>
                <a:cubicBezTo>
                  <a:pt x="609600" y="337751"/>
                  <a:pt x="617838" y="317565"/>
                  <a:pt x="617838" y="296562"/>
                </a:cubicBezTo>
                <a:cubicBezTo>
                  <a:pt x="617838" y="280604"/>
                  <a:pt x="608341" y="200384"/>
                  <a:pt x="593125" y="172995"/>
                </a:cubicBezTo>
                <a:cubicBezTo>
                  <a:pt x="578701" y="147031"/>
                  <a:pt x="560174" y="123568"/>
                  <a:pt x="543698" y="98854"/>
                </a:cubicBezTo>
                <a:cubicBezTo>
                  <a:pt x="535460" y="86497"/>
                  <a:pt x="529485" y="72285"/>
                  <a:pt x="518984" y="61784"/>
                </a:cubicBezTo>
                <a:cubicBezTo>
                  <a:pt x="506627" y="49427"/>
                  <a:pt x="497190" y="33201"/>
                  <a:pt x="481914" y="24714"/>
                </a:cubicBezTo>
                <a:cubicBezTo>
                  <a:pt x="459142" y="12063"/>
                  <a:pt x="407773" y="0"/>
                  <a:pt x="407773" y="0"/>
                </a:cubicBezTo>
                <a:cubicBezTo>
                  <a:pt x="333633" y="4119"/>
                  <a:pt x="259272" y="5317"/>
                  <a:pt x="185352" y="12357"/>
                </a:cubicBezTo>
                <a:cubicBezTo>
                  <a:pt x="172385" y="13592"/>
                  <a:pt x="159931" y="18889"/>
                  <a:pt x="148281" y="24714"/>
                </a:cubicBezTo>
                <a:cubicBezTo>
                  <a:pt x="134998" y="31355"/>
                  <a:pt x="156519" y="26773"/>
                  <a:pt x="148281" y="37070"/>
                </a:cubicBez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>
            <a:off x="9368840" y="1400049"/>
            <a:ext cx="617838" cy="556054"/>
          </a:xfrm>
          <a:custGeom>
            <a:avLst/>
            <a:gdLst>
              <a:gd name="connsiteX0" fmla="*/ 148281 w 617838"/>
              <a:gd name="connsiteY0" fmla="*/ 37070 h 556054"/>
              <a:gd name="connsiteX1" fmla="*/ 98854 w 617838"/>
              <a:gd name="connsiteY1" fmla="*/ 86497 h 556054"/>
              <a:gd name="connsiteX2" fmla="*/ 49427 w 617838"/>
              <a:gd name="connsiteY2" fmla="*/ 160638 h 556054"/>
              <a:gd name="connsiteX3" fmla="*/ 12357 w 617838"/>
              <a:gd name="connsiteY3" fmla="*/ 271849 h 556054"/>
              <a:gd name="connsiteX4" fmla="*/ 0 w 617838"/>
              <a:gd name="connsiteY4" fmla="*/ 308919 h 556054"/>
              <a:gd name="connsiteX5" fmla="*/ 37071 w 617838"/>
              <a:gd name="connsiteY5" fmla="*/ 444843 h 556054"/>
              <a:gd name="connsiteX6" fmla="*/ 74141 w 617838"/>
              <a:gd name="connsiteY6" fmla="*/ 469557 h 556054"/>
              <a:gd name="connsiteX7" fmla="*/ 135925 w 617838"/>
              <a:gd name="connsiteY7" fmla="*/ 531341 h 556054"/>
              <a:gd name="connsiteX8" fmla="*/ 210065 w 617838"/>
              <a:gd name="connsiteY8" fmla="*/ 556054 h 556054"/>
              <a:gd name="connsiteX9" fmla="*/ 457200 w 617838"/>
              <a:gd name="connsiteY9" fmla="*/ 518984 h 556054"/>
              <a:gd name="connsiteX10" fmla="*/ 531341 w 617838"/>
              <a:gd name="connsiteY10" fmla="*/ 469557 h 556054"/>
              <a:gd name="connsiteX11" fmla="*/ 580768 w 617838"/>
              <a:gd name="connsiteY11" fmla="*/ 395416 h 556054"/>
              <a:gd name="connsiteX12" fmla="*/ 605481 w 617838"/>
              <a:gd name="connsiteY12" fmla="*/ 358346 h 556054"/>
              <a:gd name="connsiteX13" fmla="*/ 617838 w 617838"/>
              <a:gd name="connsiteY13" fmla="*/ 296562 h 556054"/>
              <a:gd name="connsiteX14" fmla="*/ 593125 w 617838"/>
              <a:gd name="connsiteY14" fmla="*/ 172995 h 556054"/>
              <a:gd name="connsiteX15" fmla="*/ 543698 w 617838"/>
              <a:gd name="connsiteY15" fmla="*/ 98854 h 556054"/>
              <a:gd name="connsiteX16" fmla="*/ 518984 w 617838"/>
              <a:gd name="connsiteY16" fmla="*/ 61784 h 556054"/>
              <a:gd name="connsiteX17" fmla="*/ 481914 w 617838"/>
              <a:gd name="connsiteY17" fmla="*/ 24714 h 556054"/>
              <a:gd name="connsiteX18" fmla="*/ 407773 w 617838"/>
              <a:gd name="connsiteY18" fmla="*/ 0 h 556054"/>
              <a:gd name="connsiteX19" fmla="*/ 185352 w 617838"/>
              <a:gd name="connsiteY19" fmla="*/ 12357 h 556054"/>
              <a:gd name="connsiteX20" fmla="*/ 148281 w 617838"/>
              <a:gd name="connsiteY20" fmla="*/ 24714 h 556054"/>
              <a:gd name="connsiteX21" fmla="*/ 148281 w 617838"/>
              <a:gd name="connsiteY21" fmla="*/ 37070 h 55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7838" h="556054">
                <a:moveTo>
                  <a:pt x="148281" y="37070"/>
                </a:moveTo>
                <a:cubicBezTo>
                  <a:pt x="140043" y="47367"/>
                  <a:pt x="113409" y="68303"/>
                  <a:pt x="98854" y="86497"/>
                </a:cubicBezTo>
                <a:cubicBezTo>
                  <a:pt x="80299" y="109690"/>
                  <a:pt x="49427" y="160638"/>
                  <a:pt x="49427" y="160638"/>
                </a:cubicBezTo>
                <a:lnTo>
                  <a:pt x="12357" y="271849"/>
                </a:lnTo>
                <a:lnTo>
                  <a:pt x="0" y="308919"/>
                </a:lnTo>
                <a:cubicBezTo>
                  <a:pt x="3854" y="328188"/>
                  <a:pt x="22599" y="435195"/>
                  <a:pt x="37071" y="444843"/>
                </a:cubicBezTo>
                <a:lnTo>
                  <a:pt x="74141" y="469557"/>
                </a:lnTo>
                <a:cubicBezTo>
                  <a:pt x="96687" y="503376"/>
                  <a:pt x="96903" y="513998"/>
                  <a:pt x="135925" y="531341"/>
                </a:cubicBezTo>
                <a:cubicBezTo>
                  <a:pt x="159730" y="541921"/>
                  <a:pt x="210065" y="556054"/>
                  <a:pt x="210065" y="556054"/>
                </a:cubicBezTo>
                <a:cubicBezTo>
                  <a:pt x="248741" y="553291"/>
                  <a:pt x="400447" y="556819"/>
                  <a:pt x="457200" y="518984"/>
                </a:cubicBezTo>
                <a:lnTo>
                  <a:pt x="531341" y="469557"/>
                </a:lnTo>
                <a:lnTo>
                  <a:pt x="580768" y="395416"/>
                </a:lnTo>
                <a:lnTo>
                  <a:pt x="605481" y="358346"/>
                </a:lnTo>
                <a:cubicBezTo>
                  <a:pt x="609600" y="337751"/>
                  <a:pt x="617838" y="317565"/>
                  <a:pt x="617838" y="296562"/>
                </a:cubicBezTo>
                <a:cubicBezTo>
                  <a:pt x="617838" y="280604"/>
                  <a:pt x="608341" y="200384"/>
                  <a:pt x="593125" y="172995"/>
                </a:cubicBezTo>
                <a:cubicBezTo>
                  <a:pt x="578701" y="147031"/>
                  <a:pt x="560174" y="123568"/>
                  <a:pt x="543698" y="98854"/>
                </a:cubicBezTo>
                <a:cubicBezTo>
                  <a:pt x="535460" y="86497"/>
                  <a:pt x="529485" y="72285"/>
                  <a:pt x="518984" y="61784"/>
                </a:cubicBezTo>
                <a:cubicBezTo>
                  <a:pt x="506627" y="49427"/>
                  <a:pt x="497190" y="33201"/>
                  <a:pt x="481914" y="24714"/>
                </a:cubicBezTo>
                <a:cubicBezTo>
                  <a:pt x="459142" y="12063"/>
                  <a:pt x="407773" y="0"/>
                  <a:pt x="407773" y="0"/>
                </a:cubicBezTo>
                <a:cubicBezTo>
                  <a:pt x="333633" y="4119"/>
                  <a:pt x="259272" y="5317"/>
                  <a:pt x="185352" y="12357"/>
                </a:cubicBezTo>
                <a:cubicBezTo>
                  <a:pt x="172385" y="13592"/>
                  <a:pt x="159931" y="18889"/>
                  <a:pt x="148281" y="24714"/>
                </a:cubicBezTo>
                <a:cubicBezTo>
                  <a:pt x="134998" y="31355"/>
                  <a:pt x="156519" y="26773"/>
                  <a:pt x="148281" y="37070"/>
                </a:cubicBez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8018889" y="2023477"/>
            <a:ext cx="198354" cy="670292"/>
          </a:xfrm>
          <a:custGeom>
            <a:avLst/>
            <a:gdLst>
              <a:gd name="connsiteX0" fmla="*/ 87143 w 198354"/>
              <a:gd name="connsiteY0" fmla="*/ 670292 h 670292"/>
              <a:gd name="connsiteX1" fmla="*/ 74787 w 198354"/>
              <a:gd name="connsiteY1" fmla="*/ 472584 h 670292"/>
              <a:gd name="connsiteX2" fmla="*/ 62430 w 198354"/>
              <a:gd name="connsiteY2" fmla="*/ 423157 h 670292"/>
              <a:gd name="connsiteX3" fmla="*/ 74787 w 198354"/>
              <a:gd name="connsiteY3" fmla="*/ 163665 h 670292"/>
              <a:gd name="connsiteX4" fmla="*/ 62430 w 198354"/>
              <a:gd name="connsiteY4" fmla="*/ 3027 h 670292"/>
              <a:gd name="connsiteX5" fmla="*/ 37716 w 198354"/>
              <a:gd name="connsiteY5" fmla="*/ 40097 h 670292"/>
              <a:gd name="connsiteX6" fmla="*/ 646 w 198354"/>
              <a:gd name="connsiteY6" fmla="*/ 77168 h 670292"/>
              <a:gd name="connsiteX7" fmla="*/ 50073 w 198354"/>
              <a:gd name="connsiteY7" fmla="*/ 3027 h 670292"/>
              <a:gd name="connsiteX8" fmla="*/ 87143 w 198354"/>
              <a:gd name="connsiteY8" fmla="*/ 15384 h 670292"/>
              <a:gd name="connsiteX9" fmla="*/ 161284 w 198354"/>
              <a:gd name="connsiteY9" fmla="*/ 64811 h 670292"/>
              <a:gd name="connsiteX10" fmla="*/ 198354 w 198354"/>
              <a:gd name="connsiteY10" fmla="*/ 77168 h 67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354" h="670292">
                <a:moveTo>
                  <a:pt x="87143" y="670292"/>
                </a:moveTo>
                <a:cubicBezTo>
                  <a:pt x="83024" y="604389"/>
                  <a:pt x="81357" y="538288"/>
                  <a:pt x="74787" y="472584"/>
                </a:cubicBezTo>
                <a:cubicBezTo>
                  <a:pt x="73097" y="455686"/>
                  <a:pt x="62430" y="440140"/>
                  <a:pt x="62430" y="423157"/>
                </a:cubicBezTo>
                <a:cubicBezTo>
                  <a:pt x="62430" y="336562"/>
                  <a:pt x="70668" y="250162"/>
                  <a:pt x="74787" y="163665"/>
                </a:cubicBezTo>
                <a:cubicBezTo>
                  <a:pt x="70668" y="110119"/>
                  <a:pt x="77862" y="54466"/>
                  <a:pt x="62430" y="3027"/>
                </a:cubicBezTo>
                <a:cubicBezTo>
                  <a:pt x="58163" y="-11198"/>
                  <a:pt x="47223" y="28688"/>
                  <a:pt x="37716" y="40097"/>
                </a:cubicBezTo>
                <a:cubicBezTo>
                  <a:pt x="26529" y="53522"/>
                  <a:pt x="-4880" y="93746"/>
                  <a:pt x="646" y="77168"/>
                </a:cubicBezTo>
                <a:cubicBezTo>
                  <a:pt x="10039" y="48990"/>
                  <a:pt x="50073" y="3027"/>
                  <a:pt x="50073" y="3027"/>
                </a:cubicBezTo>
                <a:cubicBezTo>
                  <a:pt x="62430" y="7146"/>
                  <a:pt x="75757" y="9058"/>
                  <a:pt x="87143" y="15384"/>
                </a:cubicBezTo>
                <a:cubicBezTo>
                  <a:pt x="113107" y="29809"/>
                  <a:pt x="133106" y="55418"/>
                  <a:pt x="161284" y="64811"/>
                </a:cubicBezTo>
                <a:lnTo>
                  <a:pt x="198354" y="77168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8971005" y="1371596"/>
            <a:ext cx="457200" cy="185351"/>
          </a:xfrm>
          <a:custGeom>
            <a:avLst/>
            <a:gdLst>
              <a:gd name="connsiteX0" fmla="*/ 457200 w 457200"/>
              <a:gd name="connsiteY0" fmla="*/ 172995 h 185351"/>
              <a:gd name="connsiteX1" fmla="*/ 407773 w 457200"/>
              <a:gd name="connsiteY1" fmla="*/ 185351 h 185351"/>
              <a:gd name="connsiteX2" fmla="*/ 234779 w 457200"/>
              <a:gd name="connsiteY2" fmla="*/ 160638 h 185351"/>
              <a:gd name="connsiteX3" fmla="*/ 160638 w 457200"/>
              <a:gd name="connsiteY3" fmla="*/ 135924 h 185351"/>
              <a:gd name="connsiteX4" fmla="*/ 123568 w 457200"/>
              <a:gd name="connsiteY4" fmla="*/ 123568 h 185351"/>
              <a:gd name="connsiteX5" fmla="*/ 86498 w 457200"/>
              <a:gd name="connsiteY5" fmla="*/ 98854 h 185351"/>
              <a:gd name="connsiteX6" fmla="*/ 12357 w 457200"/>
              <a:gd name="connsiteY6" fmla="*/ 74141 h 185351"/>
              <a:gd name="connsiteX7" fmla="*/ 0 w 457200"/>
              <a:gd name="connsiteY7" fmla="*/ 111211 h 185351"/>
              <a:gd name="connsiteX8" fmla="*/ 12357 w 457200"/>
              <a:gd name="connsiteY8" fmla="*/ 172995 h 185351"/>
              <a:gd name="connsiteX9" fmla="*/ 24714 w 457200"/>
              <a:gd name="connsiteY9" fmla="*/ 49427 h 185351"/>
              <a:gd name="connsiteX10" fmla="*/ 98854 w 457200"/>
              <a:gd name="connsiteY10" fmla="*/ 24714 h 185351"/>
              <a:gd name="connsiteX11" fmla="*/ 135925 w 457200"/>
              <a:gd name="connsiteY11" fmla="*/ 12357 h 185351"/>
              <a:gd name="connsiteX12" fmla="*/ 172995 w 457200"/>
              <a:gd name="connsiteY12" fmla="*/ 0 h 18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" h="185351">
                <a:moveTo>
                  <a:pt x="457200" y="172995"/>
                </a:moveTo>
                <a:cubicBezTo>
                  <a:pt x="440724" y="177114"/>
                  <a:pt x="424756" y="185351"/>
                  <a:pt x="407773" y="185351"/>
                </a:cubicBezTo>
                <a:cubicBezTo>
                  <a:pt x="350518" y="185351"/>
                  <a:pt x="290226" y="177272"/>
                  <a:pt x="234779" y="160638"/>
                </a:cubicBezTo>
                <a:cubicBezTo>
                  <a:pt x="209827" y="153152"/>
                  <a:pt x="185352" y="144162"/>
                  <a:pt x="160638" y="135924"/>
                </a:cubicBezTo>
                <a:lnTo>
                  <a:pt x="123568" y="123568"/>
                </a:lnTo>
                <a:cubicBezTo>
                  <a:pt x="111211" y="115330"/>
                  <a:pt x="100069" y="104886"/>
                  <a:pt x="86498" y="98854"/>
                </a:cubicBezTo>
                <a:cubicBezTo>
                  <a:pt x="62693" y="88274"/>
                  <a:pt x="12357" y="74141"/>
                  <a:pt x="12357" y="74141"/>
                </a:cubicBezTo>
                <a:cubicBezTo>
                  <a:pt x="8238" y="86498"/>
                  <a:pt x="0" y="98186"/>
                  <a:pt x="0" y="111211"/>
                </a:cubicBezTo>
                <a:cubicBezTo>
                  <a:pt x="0" y="132214"/>
                  <a:pt x="4557" y="192495"/>
                  <a:pt x="12357" y="172995"/>
                </a:cubicBezTo>
                <a:cubicBezTo>
                  <a:pt x="27731" y="134561"/>
                  <a:pt x="3856" y="85183"/>
                  <a:pt x="24714" y="49427"/>
                </a:cubicBezTo>
                <a:cubicBezTo>
                  <a:pt x="37840" y="26925"/>
                  <a:pt x="74141" y="32952"/>
                  <a:pt x="98854" y="24714"/>
                </a:cubicBezTo>
                <a:lnTo>
                  <a:pt x="135925" y="12357"/>
                </a:lnTo>
                <a:lnTo>
                  <a:pt x="172995" y="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08215" y="5775831"/>
            <a:ext cx="10157542" cy="954107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 algn="ctr">
              <a:buSzPct val="100000"/>
            </a:pPr>
            <a:r>
              <a:rPr lang="en-US" sz="2800" dirty="0" smtClean="0"/>
              <a:t>A distributed data processing system is a network of</a:t>
            </a:r>
            <a:r>
              <a:rPr lang="en-US" sz="2800" dirty="0" smtClean="0">
                <a:solidFill>
                  <a:srgbClr val="FF2F92"/>
                </a:solidFill>
              </a:rPr>
              <a:t> independent communicating actors</a:t>
            </a:r>
            <a:endParaRPr lang="en-US" sz="2800" dirty="0">
              <a:solidFill>
                <a:srgbClr val="FF2F92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36108" y="4116065"/>
            <a:ext cx="6096000" cy="14337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spcBef>
                <a:spcPts val="1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Operators are </a:t>
            </a:r>
            <a:r>
              <a:rPr lang="en-US" sz="2800" b="1" dirty="0">
                <a:solidFill>
                  <a:prstClr val="black"/>
                </a:solidFill>
              </a:rPr>
              <a:t>not</a:t>
            </a:r>
            <a:r>
              <a:rPr lang="en-US" sz="2800" dirty="0">
                <a:solidFill>
                  <a:prstClr val="black"/>
                </a:solidFill>
              </a:rPr>
              <a:t> tightly coupled; they are event-based.</a:t>
            </a:r>
          </a:p>
          <a:p>
            <a:pPr marL="685800" lvl="1" indent="-228600">
              <a:spcBef>
                <a:spcPts val="500"/>
              </a:spcBef>
              <a:spcAft>
                <a:spcPts val="600"/>
              </a:spcAft>
              <a:buFont typeface="Arial"/>
              <a:buChar char="•"/>
            </a:pPr>
            <a:r>
              <a:rPr lang="en-US" sz="2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onArrival</a:t>
            </a:r>
            <a:r>
              <a:rPr lang="en-US" sz="2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(data) do {something;}</a:t>
            </a:r>
          </a:p>
        </p:txBody>
      </p:sp>
    </p:spTree>
    <p:extLst>
      <p:ext uri="{BB962C8B-B14F-4D97-AF65-F5344CB8AC3E}">
        <p14:creationId xmlns:p14="http://schemas.microsoft.com/office/powerpoint/2010/main" val="67906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5" y="5775831"/>
            <a:ext cx="10157542" cy="954107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 algn="ctr">
              <a:buSzPct val="100000"/>
            </a:pPr>
            <a:r>
              <a:rPr lang="en-US" sz="2800" dirty="0" smtClean="0"/>
              <a:t>A distributed data processing system is a network of</a:t>
            </a:r>
            <a:r>
              <a:rPr lang="en-US" sz="2800" dirty="0" smtClean="0">
                <a:solidFill>
                  <a:srgbClr val="FF2F92"/>
                </a:solidFill>
              </a:rPr>
              <a:t> independent communicating actors</a:t>
            </a:r>
            <a:endParaRPr lang="en-US" sz="2800" dirty="0">
              <a:solidFill>
                <a:srgbClr val="FF2F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9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03854 -0.7870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-3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219218" y="1671624"/>
            <a:ext cx="7717853" cy="2503007"/>
            <a:chOff x="1219218" y="1671624"/>
            <a:chExt cx="7717853" cy="2503007"/>
          </a:xfrm>
        </p:grpSpPr>
        <p:sp>
          <p:nvSpPr>
            <p:cNvPr id="7" name="Oval 6"/>
            <p:cNvSpPr/>
            <p:nvPr/>
          </p:nvSpPr>
          <p:spPr>
            <a:xfrm>
              <a:off x="3175686" y="1696340"/>
              <a:ext cx="1518899" cy="149169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7418172" y="1671624"/>
              <a:ext cx="1518899" cy="149169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19218" y="3651411"/>
              <a:ext cx="39145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lvl="0" indent="-457200">
                <a:buSzPct val="100000"/>
                <a:buFont typeface="Arial" charset="0"/>
                <a:buChar char="•"/>
              </a:pPr>
              <a:r>
                <a:rPr lang="en-US" sz="2800" dirty="0">
                  <a:solidFill>
                    <a:prstClr val="black"/>
                  </a:solidFill>
                </a:rPr>
                <a:t>Each actor is a process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853237" y="414313"/>
            <a:ext cx="10157542" cy="954107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 algn="ctr">
              <a:buSzPct val="100000"/>
            </a:pPr>
            <a:r>
              <a:rPr lang="en-US" sz="2800" dirty="0" smtClean="0"/>
              <a:t>A distributed data processing system is a network of</a:t>
            </a:r>
            <a:r>
              <a:rPr lang="en-US" sz="2800" dirty="0" smtClean="0">
                <a:solidFill>
                  <a:srgbClr val="FF2F92"/>
                </a:solidFill>
              </a:rPr>
              <a:t> independent communicating actors</a:t>
            </a:r>
            <a:endParaRPr lang="en-US" sz="2800" dirty="0">
              <a:solidFill>
                <a:srgbClr val="FF2F92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19218" y="1724123"/>
            <a:ext cx="10157542" cy="4729049"/>
            <a:chOff x="1219218" y="1724123"/>
            <a:chExt cx="10157542" cy="472904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2249" y="1904668"/>
              <a:ext cx="1025610" cy="102561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5697" y="1724123"/>
              <a:ext cx="1436130" cy="143613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1219218" y="5068177"/>
              <a:ext cx="10157542" cy="1384995"/>
            </a:xfrm>
            <a:prstGeom prst="rect">
              <a:avLst/>
            </a:prstGeom>
          </p:spPr>
          <p:txBody>
            <a:bodyPr wrap="square" lIns="91440">
              <a:spAutoFit/>
            </a:bodyPr>
            <a:lstStyle/>
            <a:p>
              <a:pPr marL="457200" indent="-457200">
                <a:buSzPct val="100000"/>
                <a:buFont typeface="Arial" charset="0"/>
                <a:buChar char="•"/>
              </a:pPr>
              <a:r>
                <a:rPr lang="en-US" sz="2800" dirty="0" smtClean="0"/>
                <a:t>Runs its own language runtime (e.g., JVM or .NET CLR) that makes independent decisions, including when to perform Garbage Collection (GC).</a:t>
              </a:r>
              <a:endParaRPr lang="en-US" sz="2800" dirty="0">
                <a:solidFill>
                  <a:srgbClr val="FF2F92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19218" y="1955917"/>
            <a:ext cx="9694430" cy="2889632"/>
            <a:chOff x="1219218" y="1955917"/>
            <a:chExt cx="9694430" cy="2889632"/>
          </a:xfrm>
        </p:grpSpPr>
        <p:cxnSp>
          <p:nvCxnSpPr>
            <p:cNvPr id="6" name="Straight Arrow Connector 5"/>
            <p:cNvCxnSpPr>
              <a:stCxn id="22" idx="2"/>
              <a:endCxn id="7" idx="6"/>
            </p:cNvCxnSpPr>
            <p:nvPr/>
          </p:nvCxnSpPr>
          <p:spPr>
            <a:xfrm flipH="1">
              <a:off x="4694585" y="2417473"/>
              <a:ext cx="2723587" cy="24716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70281" y="1955917"/>
              <a:ext cx="1282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mtClean="0"/>
                <a:t>Network</a:t>
              </a:r>
              <a:endParaRPr lang="en-US" dirty="0" smtClean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70281" y="2538114"/>
              <a:ext cx="245541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Inter-process </a:t>
              </a:r>
              <a:br>
                <a:rPr lang="en-US" dirty="0" smtClean="0"/>
              </a:br>
              <a:r>
                <a:rPr lang="en-US" dirty="0" smtClean="0"/>
                <a:t>Communication (IPC)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19218" y="4322329"/>
              <a:ext cx="969443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lvl="0" indent="-457200">
                <a:buSzPct val="100000"/>
                <a:buFont typeface="Arial" charset="0"/>
                <a:buChar char="•"/>
              </a:pPr>
              <a:r>
                <a:rPr lang="en-US" sz="2800" dirty="0">
                  <a:solidFill>
                    <a:prstClr val="black"/>
                  </a:solidFill>
                </a:rPr>
                <a:t>Communicates with other actors through IPC and network.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612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3237" y="315457"/>
            <a:ext cx="10157542" cy="954107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 algn="ctr">
              <a:buSzPct val="100000"/>
            </a:pPr>
            <a:r>
              <a:rPr lang="en-US" sz="2800" dirty="0" smtClean="0">
                <a:solidFill>
                  <a:srgbClr val="FF2F92"/>
                </a:solidFill>
              </a:rPr>
              <a:t>Garbage Collection</a:t>
            </a:r>
            <a:r>
              <a:rPr lang="en-US" sz="2800" dirty="0" smtClean="0"/>
              <a:t> significantly impacts the running time of a distributed data computation.</a:t>
            </a:r>
            <a:endParaRPr lang="en-US" sz="2800" dirty="0">
              <a:solidFill>
                <a:srgbClr val="FF2F9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7791" y="2802523"/>
            <a:ext cx="11175612" cy="3856283"/>
            <a:chOff x="637791" y="2802523"/>
            <a:chExt cx="11175612" cy="3856283"/>
          </a:xfrm>
        </p:grpSpPr>
        <p:sp>
          <p:nvSpPr>
            <p:cNvPr id="3" name="TextBox 2"/>
            <p:cNvSpPr txBox="1"/>
            <p:nvPr/>
          </p:nvSpPr>
          <p:spPr>
            <a:xfrm>
              <a:off x="637791" y="2802523"/>
              <a:ext cx="111756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2800" dirty="0" smtClean="0"/>
                <a:t>Case in the point: Apache Spark: 10-100X faster than Hadoop for iterative computations.</a:t>
              </a:r>
              <a:endParaRPr lang="en-US" sz="280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4714" y="3279576"/>
              <a:ext cx="4699686" cy="3379230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637791" y="1166343"/>
            <a:ext cx="109700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prstClr val="black"/>
              </a:buClr>
              <a:buFont typeface="Arial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Dataflow operators store a lot of data in memory to facilitate fast access.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7792" y="1984433"/>
            <a:ext cx="103729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prstClr val="black"/>
              </a:buClr>
              <a:buFont typeface="Arial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Upside</a:t>
            </a:r>
            <a:r>
              <a:rPr lang="en-US" sz="2800" dirty="0">
                <a:solidFill>
                  <a:prstClr val="black"/>
                </a:solidFill>
              </a:rPr>
              <a:t>: Performance, esp. in iterative algorithms that repeatedly access the same data.</a:t>
            </a:r>
          </a:p>
        </p:txBody>
      </p:sp>
    </p:spTree>
    <p:extLst>
      <p:ext uri="{BB962C8B-B14F-4D97-AF65-F5344CB8AC3E}">
        <p14:creationId xmlns:p14="http://schemas.microsoft.com/office/powerpoint/2010/main" val="170381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3237" y="315457"/>
            <a:ext cx="10157542" cy="954107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 algn="ctr">
              <a:buSzPct val="100000"/>
            </a:pPr>
            <a:r>
              <a:rPr lang="en-US" sz="2800" dirty="0" smtClean="0">
                <a:solidFill>
                  <a:srgbClr val="FF2F92"/>
                </a:solidFill>
              </a:rPr>
              <a:t>Garbage Collection</a:t>
            </a:r>
            <a:r>
              <a:rPr lang="en-US" sz="2800" dirty="0" smtClean="0"/>
              <a:t> significantly impacts the running time of a distributed data computation.</a:t>
            </a:r>
            <a:endParaRPr lang="en-US" sz="2800" dirty="0">
              <a:solidFill>
                <a:srgbClr val="FF2F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091" y="1433381"/>
            <a:ext cx="111508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Dataflow operators store a lot of data in memory to facilitate fast access.</a:t>
            </a:r>
          </a:p>
          <a:p>
            <a:pPr marL="457200" indent="-457200">
              <a:buClr>
                <a:schemeClr val="tx1"/>
              </a:buClr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Downside</a:t>
            </a:r>
            <a:r>
              <a:rPr lang="en-US" sz="2800" dirty="0" smtClean="0"/>
              <a:t>: Huge heap size =&gt; Large GC pauses.</a:t>
            </a:r>
          </a:p>
          <a:p>
            <a:pPr marL="457200" indent="-457200">
              <a:buClr>
                <a:schemeClr val="tx1"/>
              </a:buClr>
              <a:buFont typeface="Arial" charset="0"/>
              <a:buChar char="•"/>
            </a:pPr>
            <a:r>
              <a:rPr lang="en-US" sz="2800" dirty="0" smtClean="0"/>
              <a:t>Previous work measures the impact of GC pauses </a:t>
            </a:r>
            <a:r>
              <a:rPr lang="en-US" sz="2800" dirty="0" smtClean="0"/>
              <a:t>on overall latency of a dataflow computation.</a:t>
            </a:r>
            <a:endParaRPr lang="en-US" sz="2800" dirty="0" smtClean="0"/>
          </a:p>
          <a:p>
            <a:pPr marL="914400" lvl="1" indent="-457200">
              <a:buClr>
                <a:schemeClr val="tx1"/>
              </a:buClr>
              <a:buFont typeface="Arial" charset="0"/>
              <a:buChar char="•"/>
            </a:pPr>
            <a:r>
              <a:rPr lang="en-US" sz="2800" dirty="0" smtClean="0">
                <a:solidFill>
                  <a:srgbClr val="0432FF"/>
                </a:solidFill>
              </a:rPr>
              <a:t>[Gog et. al., HotOS’15]</a:t>
            </a:r>
            <a:r>
              <a:rPr lang="en-US" sz="2800" dirty="0" smtClean="0"/>
              <a:t>:  20 </a:t>
            </a:r>
            <a:r>
              <a:rPr lang="mr-IN" sz="2800" dirty="0" smtClean="0"/>
              <a:t>–</a:t>
            </a:r>
            <a:r>
              <a:rPr lang="en-US" sz="2800" dirty="0" smtClean="0"/>
              <a:t> 40% </a:t>
            </a:r>
            <a:r>
              <a:rPr lang="en-US" sz="2800" i="1" dirty="0" smtClean="0"/>
              <a:t>for a single actor</a:t>
            </a:r>
            <a:r>
              <a:rPr lang="en-US" sz="2800" dirty="0" smtClean="0"/>
              <a:t>.</a:t>
            </a:r>
          </a:p>
          <a:p>
            <a:pPr marL="914400" lvl="1" indent="-457200">
              <a:buClr>
                <a:schemeClr val="tx1"/>
              </a:buClr>
              <a:buFont typeface="Arial" charset="0"/>
              <a:buChar char="•"/>
            </a:pPr>
            <a:r>
              <a:rPr lang="en-US" sz="2800" dirty="0" smtClean="0">
                <a:solidFill>
                  <a:srgbClr val="0432FF"/>
                </a:solidFill>
              </a:rPr>
              <a:t>[Maas et. al., HotOS’15]</a:t>
            </a:r>
            <a:r>
              <a:rPr lang="en-US" sz="2800" dirty="0" smtClean="0"/>
              <a:t>: Additional 15% due to cascading GC pauses involving multiple (8) actors.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2502528" y="5416352"/>
            <a:ext cx="764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2F92"/>
                </a:solidFill>
              </a:rPr>
              <a:t>Off-heap memory</a:t>
            </a:r>
            <a:r>
              <a:rPr lang="en-US" sz="2800" dirty="0" smtClean="0">
                <a:solidFill>
                  <a:prstClr val="black"/>
                </a:solidFill>
              </a:rPr>
              <a:t> has been proposed as a solution.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666069" y="3124200"/>
            <a:ext cx="2826930" cy="2116548"/>
            <a:chOff x="4678769" y="3543300"/>
            <a:chExt cx="2826930" cy="2116548"/>
          </a:xfrm>
        </p:grpSpPr>
        <p:sp>
          <p:nvSpPr>
            <p:cNvPr id="4" name="Rectangle 3"/>
            <p:cNvSpPr/>
            <p:nvPr/>
          </p:nvSpPr>
          <p:spPr>
            <a:xfrm>
              <a:off x="4678769" y="5136628"/>
              <a:ext cx="18245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This is bad!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5016500" y="3543300"/>
              <a:ext cx="1479299" cy="520700"/>
            </a:xfrm>
            <a:custGeom>
              <a:avLst/>
              <a:gdLst>
                <a:gd name="connsiteX0" fmla="*/ 139700 w 1479299"/>
                <a:gd name="connsiteY0" fmla="*/ 0 h 520700"/>
                <a:gd name="connsiteX1" fmla="*/ 25400 w 1479299"/>
                <a:gd name="connsiteY1" fmla="*/ 127000 h 520700"/>
                <a:gd name="connsiteX2" fmla="*/ 0 w 1479299"/>
                <a:gd name="connsiteY2" fmla="*/ 203200 h 520700"/>
                <a:gd name="connsiteX3" fmla="*/ 12700 w 1479299"/>
                <a:gd name="connsiteY3" fmla="*/ 330200 h 520700"/>
                <a:gd name="connsiteX4" fmla="*/ 63500 w 1479299"/>
                <a:gd name="connsiteY4" fmla="*/ 444500 h 520700"/>
                <a:gd name="connsiteX5" fmla="*/ 101600 w 1479299"/>
                <a:gd name="connsiteY5" fmla="*/ 469900 h 520700"/>
                <a:gd name="connsiteX6" fmla="*/ 317500 w 1479299"/>
                <a:gd name="connsiteY6" fmla="*/ 508000 h 520700"/>
                <a:gd name="connsiteX7" fmla="*/ 1016000 w 1479299"/>
                <a:gd name="connsiteY7" fmla="*/ 508000 h 520700"/>
                <a:gd name="connsiteX8" fmla="*/ 1092200 w 1479299"/>
                <a:gd name="connsiteY8" fmla="*/ 520700 h 520700"/>
                <a:gd name="connsiteX9" fmla="*/ 1295400 w 1479299"/>
                <a:gd name="connsiteY9" fmla="*/ 508000 h 520700"/>
                <a:gd name="connsiteX10" fmla="*/ 1346200 w 1479299"/>
                <a:gd name="connsiteY10" fmla="*/ 495300 h 520700"/>
                <a:gd name="connsiteX11" fmla="*/ 1460500 w 1479299"/>
                <a:gd name="connsiteY11" fmla="*/ 406400 h 520700"/>
                <a:gd name="connsiteX12" fmla="*/ 1460500 w 1479299"/>
                <a:gd name="connsiteY12" fmla="*/ 190500 h 520700"/>
                <a:gd name="connsiteX13" fmla="*/ 1422400 w 1479299"/>
                <a:gd name="connsiteY13" fmla="*/ 101600 h 520700"/>
                <a:gd name="connsiteX14" fmla="*/ 1346200 w 1479299"/>
                <a:gd name="connsiteY14" fmla="*/ 76200 h 520700"/>
                <a:gd name="connsiteX15" fmla="*/ 1181100 w 1479299"/>
                <a:gd name="connsiteY15" fmla="*/ 50800 h 520700"/>
                <a:gd name="connsiteX16" fmla="*/ 787400 w 1479299"/>
                <a:gd name="connsiteY16" fmla="*/ 12700 h 520700"/>
                <a:gd name="connsiteX17" fmla="*/ 139700 w 1479299"/>
                <a:gd name="connsiteY17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9299" h="520700">
                  <a:moveTo>
                    <a:pt x="139700" y="0"/>
                  </a:moveTo>
                  <a:cubicBezTo>
                    <a:pt x="120146" y="19554"/>
                    <a:pt x="44859" y="83218"/>
                    <a:pt x="25400" y="127000"/>
                  </a:cubicBezTo>
                  <a:cubicBezTo>
                    <a:pt x="14526" y="151466"/>
                    <a:pt x="0" y="203200"/>
                    <a:pt x="0" y="203200"/>
                  </a:cubicBezTo>
                  <a:cubicBezTo>
                    <a:pt x="4233" y="245533"/>
                    <a:pt x="4860" y="288384"/>
                    <a:pt x="12700" y="330200"/>
                  </a:cubicBezTo>
                  <a:cubicBezTo>
                    <a:pt x="18504" y="361155"/>
                    <a:pt x="37172" y="418172"/>
                    <a:pt x="63500" y="444500"/>
                  </a:cubicBezTo>
                  <a:cubicBezTo>
                    <a:pt x="74293" y="455293"/>
                    <a:pt x="87652" y="463701"/>
                    <a:pt x="101600" y="469900"/>
                  </a:cubicBezTo>
                  <a:cubicBezTo>
                    <a:pt x="184269" y="506642"/>
                    <a:pt x="217308" y="498892"/>
                    <a:pt x="317500" y="508000"/>
                  </a:cubicBezTo>
                  <a:cubicBezTo>
                    <a:pt x="664408" y="492917"/>
                    <a:pt x="624272" y="487383"/>
                    <a:pt x="1016000" y="508000"/>
                  </a:cubicBezTo>
                  <a:cubicBezTo>
                    <a:pt x="1041715" y="509353"/>
                    <a:pt x="1066800" y="516467"/>
                    <a:pt x="1092200" y="520700"/>
                  </a:cubicBezTo>
                  <a:cubicBezTo>
                    <a:pt x="1159933" y="516467"/>
                    <a:pt x="1227871" y="514753"/>
                    <a:pt x="1295400" y="508000"/>
                  </a:cubicBezTo>
                  <a:cubicBezTo>
                    <a:pt x="1312768" y="506263"/>
                    <a:pt x="1330588" y="503106"/>
                    <a:pt x="1346200" y="495300"/>
                  </a:cubicBezTo>
                  <a:cubicBezTo>
                    <a:pt x="1406963" y="464919"/>
                    <a:pt x="1418689" y="448211"/>
                    <a:pt x="1460500" y="406400"/>
                  </a:cubicBezTo>
                  <a:cubicBezTo>
                    <a:pt x="1490708" y="315777"/>
                    <a:pt x="1479843" y="364586"/>
                    <a:pt x="1460500" y="190500"/>
                  </a:cubicBezTo>
                  <a:cubicBezTo>
                    <a:pt x="1458082" y="168735"/>
                    <a:pt x="1445254" y="115884"/>
                    <a:pt x="1422400" y="101600"/>
                  </a:cubicBezTo>
                  <a:cubicBezTo>
                    <a:pt x="1399696" y="87410"/>
                    <a:pt x="1371600" y="84667"/>
                    <a:pt x="1346200" y="76200"/>
                  </a:cubicBezTo>
                  <a:cubicBezTo>
                    <a:pt x="1267739" y="50046"/>
                    <a:pt x="1321421" y="64832"/>
                    <a:pt x="1181100" y="50800"/>
                  </a:cubicBezTo>
                  <a:cubicBezTo>
                    <a:pt x="1004417" y="-8094"/>
                    <a:pt x="1131653" y="26470"/>
                    <a:pt x="787400" y="12700"/>
                  </a:cubicBezTo>
                  <a:lnTo>
                    <a:pt x="1397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6819900" y="4064000"/>
              <a:ext cx="685799" cy="520700"/>
            </a:xfrm>
            <a:custGeom>
              <a:avLst/>
              <a:gdLst>
                <a:gd name="connsiteX0" fmla="*/ 139700 w 1479299"/>
                <a:gd name="connsiteY0" fmla="*/ 0 h 520700"/>
                <a:gd name="connsiteX1" fmla="*/ 25400 w 1479299"/>
                <a:gd name="connsiteY1" fmla="*/ 127000 h 520700"/>
                <a:gd name="connsiteX2" fmla="*/ 0 w 1479299"/>
                <a:gd name="connsiteY2" fmla="*/ 203200 h 520700"/>
                <a:gd name="connsiteX3" fmla="*/ 12700 w 1479299"/>
                <a:gd name="connsiteY3" fmla="*/ 330200 h 520700"/>
                <a:gd name="connsiteX4" fmla="*/ 63500 w 1479299"/>
                <a:gd name="connsiteY4" fmla="*/ 444500 h 520700"/>
                <a:gd name="connsiteX5" fmla="*/ 101600 w 1479299"/>
                <a:gd name="connsiteY5" fmla="*/ 469900 h 520700"/>
                <a:gd name="connsiteX6" fmla="*/ 317500 w 1479299"/>
                <a:gd name="connsiteY6" fmla="*/ 508000 h 520700"/>
                <a:gd name="connsiteX7" fmla="*/ 1016000 w 1479299"/>
                <a:gd name="connsiteY7" fmla="*/ 508000 h 520700"/>
                <a:gd name="connsiteX8" fmla="*/ 1092200 w 1479299"/>
                <a:gd name="connsiteY8" fmla="*/ 520700 h 520700"/>
                <a:gd name="connsiteX9" fmla="*/ 1295400 w 1479299"/>
                <a:gd name="connsiteY9" fmla="*/ 508000 h 520700"/>
                <a:gd name="connsiteX10" fmla="*/ 1346200 w 1479299"/>
                <a:gd name="connsiteY10" fmla="*/ 495300 h 520700"/>
                <a:gd name="connsiteX11" fmla="*/ 1460500 w 1479299"/>
                <a:gd name="connsiteY11" fmla="*/ 406400 h 520700"/>
                <a:gd name="connsiteX12" fmla="*/ 1460500 w 1479299"/>
                <a:gd name="connsiteY12" fmla="*/ 190500 h 520700"/>
                <a:gd name="connsiteX13" fmla="*/ 1422400 w 1479299"/>
                <a:gd name="connsiteY13" fmla="*/ 101600 h 520700"/>
                <a:gd name="connsiteX14" fmla="*/ 1346200 w 1479299"/>
                <a:gd name="connsiteY14" fmla="*/ 76200 h 520700"/>
                <a:gd name="connsiteX15" fmla="*/ 1181100 w 1479299"/>
                <a:gd name="connsiteY15" fmla="*/ 50800 h 520700"/>
                <a:gd name="connsiteX16" fmla="*/ 787400 w 1479299"/>
                <a:gd name="connsiteY16" fmla="*/ 12700 h 520700"/>
                <a:gd name="connsiteX17" fmla="*/ 139700 w 1479299"/>
                <a:gd name="connsiteY17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9299" h="520700">
                  <a:moveTo>
                    <a:pt x="139700" y="0"/>
                  </a:moveTo>
                  <a:cubicBezTo>
                    <a:pt x="120146" y="19554"/>
                    <a:pt x="44859" y="83218"/>
                    <a:pt x="25400" y="127000"/>
                  </a:cubicBezTo>
                  <a:cubicBezTo>
                    <a:pt x="14526" y="151466"/>
                    <a:pt x="0" y="203200"/>
                    <a:pt x="0" y="203200"/>
                  </a:cubicBezTo>
                  <a:cubicBezTo>
                    <a:pt x="4233" y="245533"/>
                    <a:pt x="4860" y="288384"/>
                    <a:pt x="12700" y="330200"/>
                  </a:cubicBezTo>
                  <a:cubicBezTo>
                    <a:pt x="18504" y="361155"/>
                    <a:pt x="37172" y="418172"/>
                    <a:pt x="63500" y="444500"/>
                  </a:cubicBezTo>
                  <a:cubicBezTo>
                    <a:pt x="74293" y="455293"/>
                    <a:pt x="87652" y="463701"/>
                    <a:pt x="101600" y="469900"/>
                  </a:cubicBezTo>
                  <a:cubicBezTo>
                    <a:pt x="184269" y="506642"/>
                    <a:pt x="217308" y="498892"/>
                    <a:pt x="317500" y="508000"/>
                  </a:cubicBezTo>
                  <a:cubicBezTo>
                    <a:pt x="664408" y="492917"/>
                    <a:pt x="624272" y="487383"/>
                    <a:pt x="1016000" y="508000"/>
                  </a:cubicBezTo>
                  <a:cubicBezTo>
                    <a:pt x="1041715" y="509353"/>
                    <a:pt x="1066800" y="516467"/>
                    <a:pt x="1092200" y="520700"/>
                  </a:cubicBezTo>
                  <a:cubicBezTo>
                    <a:pt x="1159933" y="516467"/>
                    <a:pt x="1227871" y="514753"/>
                    <a:pt x="1295400" y="508000"/>
                  </a:cubicBezTo>
                  <a:cubicBezTo>
                    <a:pt x="1312768" y="506263"/>
                    <a:pt x="1330588" y="503106"/>
                    <a:pt x="1346200" y="495300"/>
                  </a:cubicBezTo>
                  <a:cubicBezTo>
                    <a:pt x="1406963" y="464919"/>
                    <a:pt x="1418689" y="448211"/>
                    <a:pt x="1460500" y="406400"/>
                  </a:cubicBezTo>
                  <a:cubicBezTo>
                    <a:pt x="1490708" y="315777"/>
                    <a:pt x="1479843" y="364586"/>
                    <a:pt x="1460500" y="190500"/>
                  </a:cubicBezTo>
                  <a:cubicBezTo>
                    <a:pt x="1458082" y="168735"/>
                    <a:pt x="1445254" y="115884"/>
                    <a:pt x="1422400" y="101600"/>
                  </a:cubicBezTo>
                  <a:cubicBezTo>
                    <a:pt x="1399696" y="87410"/>
                    <a:pt x="1371600" y="84667"/>
                    <a:pt x="1346200" y="76200"/>
                  </a:cubicBezTo>
                  <a:cubicBezTo>
                    <a:pt x="1267739" y="50046"/>
                    <a:pt x="1321421" y="64832"/>
                    <a:pt x="1181100" y="50800"/>
                  </a:cubicBezTo>
                  <a:cubicBezTo>
                    <a:pt x="1004417" y="-8094"/>
                    <a:pt x="1131653" y="26470"/>
                    <a:pt x="787400" y="12700"/>
                  </a:cubicBezTo>
                  <a:lnTo>
                    <a:pt x="1397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994400" y="4076700"/>
              <a:ext cx="228600" cy="1234038"/>
            </a:xfrm>
            <a:custGeom>
              <a:avLst/>
              <a:gdLst>
                <a:gd name="connsiteX0" fmla="*/ 114300 w 228600"/>
                <a:gd name="connsiteY0" fmla="*/ 0 h 1234038"/>
                <a:gd name="connsiteX1" fmla="*/ 88900 w 228600"/>
                <a:gd name="connsiteY1" fmla="*/ 114300 h 1234038"/>
                <a:gd name="connsiteX2" fmla="*/ 76200 w 228600"/>
                <a:gd name="connsiteY2" fmla="*/ 254000 h 1234038"/>
                <a:gd name="connsiteX3" fmla="*/ 63500 w 228600"/>
                <a:gd name="connsiteY3" fmla="*/ 1219200 h 1234038"/>
                <a:gd name="connsiteX4" fmla="*/ 38100 w 228600"/>
                <a:gd name="connsiteY4" fmla="*/ 1181100 h 1234038"/>
                <a:gd name="connsiteX5" fmla="*/ 0 w 228600"/>
                <a:gd name="connsiteY5" fmla="*/ 1155700 h 1234038"/>
                <a:gd name="connsiteX6" fmla="*/ 38100 w 228600"/>
                <a:gd name="connsiteY6" fmla="*/ 1181100 h 1234038"/>
                <a:gd name="connsiteX7" fmla="*/ 101600 w 228600"/>
                <a:gd name="connsiteY7" fmla="*/ 1231900 h 1234038"/>
                <a:gd name="connsiteX8" fmla="*/ 127000 w 228600"/>
                <a:gd name="connsiteY8" fmla="*/ 1193800 h 1234038"/>
                <a:gd name="connsiteX9" fmla="*/ 203200 w 228600"/>
                <a:gd name="connsiteY9" fmla="*/ 1130300 h 1234038"/>
                <a:gd name="connsiteX10" fmla="*/ 228600 w 228600"/>
                <a:gd name="connsiteY10" fmla="*/ 1092200 h 1234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600" h="1234038">
                  <a:moveTo>
                    <a:pt x="114300" y="0"/>
                  </a:moveTo>
                  <a:cubicBezTo>
                    <a:pt x="106143" y="32630"/>
                    <a:pt x="92931" y="82054"/>
                    <a:pt x="88900" y="114300"/>
                  </a:cubicBezTo>
                  <a:cubicBezTo>
                    <a:pt x="83100" y="160698"/>
                    <a:pt x="80433" y="207433"/>
                    <a:pt x="76200" y="254000"/>
                  </a:cubicBezTo>
                  <a:cubicBezTo>
                    <a:pt x="71967" y="575733"/>
                    <a:pt x="76712" y="897710"/>
                    <a:pt x="63500" y="1219200"/>
                  </a:cubicBezTo>
                  <a:cubicBezTo>
                    <a:pt x="62873" y="1234451"/>
                    <a:pt x="48893" y="1191893"/>
                    <a:pt x="38100" y="1181100"/>
                  </a:cubicBezTo>
                  <a:cubicBezTo>
                    <a:pt x="27307" y="1170307"/>
                    <a:pt x="12700" y="1164167"/>
                    <a:pt x="0" y="1155700"/>
                  </a:cubicBezTo>
                  <a:lnTo>
                    <a:pt x="38100" y="1181100"/>
                  </a:lnTo>
                  <a:cubicBezTo>
                    <a:pt x="47787" y="1195630"/>
                    <a:pt x="69314" y="1244814"/>
                    <a:pt x="101600" y="1231900"/>
                  </a:cubicBezTo>
                  <a:cubicBezTo>
                    <a:pt x="115772" y="1226231"/>
                    <a:pt x="117229" y="1205526"/>
                    <a:pt x="127000" y="1193800"/>
                  </a:cubicBezTo>
                  <a:cubicBezTo>
                    <a:pt x="157558" y="1157130"/>
                    <a:pt x="165738" y="1155275"/>
                    <a:pt x="203200" y="1130300"/>
                  </a:cubicBezTo>
                  <a:lnTo>
                    <a:pt x="228600" y="1092200"/>
                  </a:lnTo>
                </a:path>
              </a:pathLst>
            </a:custGeom>
            <a:noFill/>
            <a:ln w="19050">
              <a:solidFill>
                <a:srgbClr val="FF2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337300" y="4546600"/>
              <a:ext cx="546100" cy="660400"/>
            </a:xfrm>
            <a:custGeom>
              <a:avLst/>
              <a:gdLst>
                <a:gd name="connsiteX0" fmla="*/ 546100 w 546100"/>
                <a:gd name="connsiteY0" fmla="*/ 0 h 660400"/>
                <a:gd name="connsiteX1" fmla="*/ 520700 w 546100"/>
                <a:gd name="connsiteY1" fmla="*/ 50800 h 660400"/>
                <a:gd name="connsiteX2" fmla="*/ 469900 w 546100"/>
                <a:gd name="connsiteY2" fmla="*/ 127000 h 660400"/>
                <a:gd name="connsiteX3" fmla="*/ 419100 w 546100"/>
                <a:gd name="connsiteY3" fmla="*/ 203200 h 660400"/>
                <a:gd name="connsiteX4" fmla="*/ 393700 w 546100"/>
                <a:gd name="connsiteY4" fmla="*/ 241300 h 660400"/>
                <a:gd name="connsiteX5" fmla="*/ 355600 w 546100"/>
                <a:gd name="connsiteY5" fmla="*/ 266700 h 660400"/>
                <a:gd name="connsiteX6" fmla="*/ 317500 w 546100"/>
                <a:gd name="connsiteY6" fmla="*/ 304800 h 660400"/>
                <a:gd name="connsiteX7" fmla="*/ 241300 w 546100"/>
                <a:gd name="connsiteY7" fmla="*/ 355600 h 660400"/>
                <a:gd name="connsiteX8" fmla="*/ 203200 w 546100"/>
                <a:gd name="connsiteY8" fmla="*/ 431800 h 660400"/>
                <a:gd name="connsiteX9" fmla="*/ 139700 w 546100"/>
                <a:gd name="connsiteY9" fmla="*/ 508000 h 660400"/>
                <a:gd name="connsiteX10" fmla="*/ 50800 w 546100"/>
                <a:gd name="connsiteY10" fmla="*/ 609600 h 660400"/>
                <a:gd name="connsiteX11" fmla="*/ 25400 w 546100"/>
                <a:gd name="connsiteY11" fmla="*/ 647700 h 660400"/>
                <a:gd name="connsiteX12" fmla="*/ 0 w 546100"/>
                <a:gd name="connsiteY12" fmla="*/ 609600 h 660400"/>
                <a:gd name="connsiteX13" fmla="*/ 25400 w 546100"/>
                <a:gd name="connsiteY13" fmla="*/ 533400 h 660400"/>
                <a:gd name="connsiteX14" fmla="*/ 12700 w 546100"/>
                <a:gd name="connsiteY14" fmla="*/ 609600 h 660400"/>
                <a:gd name="connsiteX15" fmla="*/ 25400 w 546100"/>
                <a:gd name="connsiteY15" fmla="*/ 647700 h 660400"/>
                <a:gd name="connsiteX16" fmla="*/ 63500 w 546100"/>
                <a:gd name="connsiteY16" fmla="*/ 635000 h 660400"/>
                <a:gd name="connsiteX17" fmla="*/ 165100 w 546100"/>
                <a:gd name="connsiteY17" fmla="*/ 647700 h 660400"/>
                <a:gd name="connsiteX18" fmla="*/ 215900 w 546100"/>
                <a:gd name="connsiteY18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6100" h="660400">
                  <a:moveTo>
                    <a:pt x="546100" y="0"/>
                  </a:moveTo>
                  <a:cubicBezTo>
                    <a:pt x="537633" y="16933"/>
                    <a:pt x="530440" y="34566"/>
                    <a:pt x="520700" y="50800"/>
                  </a:cubicBezTo>
                  <a:cubicBezTo>
                    <a:pt x="504994" y="76977"/>
                    <a:pt x="479553" y="98040"/>
                    <a:pt x="469900" y="127000"/>
                  </a:cubicBezTo>
                  <a:cubicBezTo>
                    <a:pt x="447581" y="193957"/>
                    <a:pt x="471951" y="139779"/>
                    <a:pt x="419100" y="203200"/>
                  </a:cubicBezTo>
                  <a:cubicBezTo>
                    <a:pt x="409329" y="214926"/>
                    <a:pt x="404493" y="230507"/>
                    <a:pt x="393700" y="241300"/>
                  </a:cubicBezTo>
                  <a:cubicBezTo>
                    <a:pt x="382907" y="252093"/>
                    <a:pt x="367326" y="256929"/>
                    <a:pt x="355600" y="266700"/>
                  </a:cubicBezTo>
                  <a:cubicBezTo>
                    <a:pt x="341802" y="278198"/>
                    <a:pt x="331677" y="293773"/>
                    <a:pt x="317500" y="304800"/>
                  </a:cubicBezTo>
                  <a:cubicBezTo>
                    <a:pt x="293403" y="323542"/>
                    <a:pt x="241300" y="355600"/>
                    <a:pt x="241300" y="355600"/>
                  </a:cubicBezTo>
                  <a:cubicBezTo>
                    <a:pt x="168507" y="464789"/>
                    <a:pt x="255780" y="326640"/>
                    <a:pt x="203200" y="431800"/>
                  </a:cubicBezTo>
                  <a:cubicBezTo>
                    <a:pt x="175971" y="486258"/>
                    <a:pt x="179022" y="457443"/>
                    <a:pt x="139700" y="508000"/>
                  </a:cubicBezTo>
                  <a:cubicBezTo>
                    <a:pt x="59918" y="610577"/>
                    <a:pt x="124558" y="560428"/>
                    <a:pt x="50800" y="609600"/>
                  </a:cubicBezTo>
                  <a:cubicBezTo>
                    <a:pt x="42333" y="622300"/>
                    <a:pt x="40664" y="647700"/>
                    <a:pt x="25400" y="647700"/>
                  </a:cubicBezTo>
                  <a:cubicBezTo>
                    <a:pt x="10136" y="647700"/>
                    <a:pt x="0" y="624864"/>
                    <a:pt x="0" y="609600"/>
                  </a:cubicBezTo>
                  <a:cubicBezTo>
                    <a:pt x="0" y="582826"/>
                    <a:pt x="29802" y="506990"/>
                    <a:pt x="25400" y="533400"/>
                  </a:cubicBezTo>
                  <a:lnTo>
                    <a:pt x="12700" y="609600"/>
                  </a:lnTo>
                  <a:cubicBezTo>
                    <a:pt x="16933" y="622300"/>
                    <a:pt x="13426" y="641713"/>
                    <a:pt x="25400" y="647700"/>
                  </a:cubicBezTo>
                  <a:cubicBezTo>
                    <a:pt x="37374" y="653687"/>
                    <a:pt x="50113" y="635000"/>
                    <a:pt x="63500" y="635000"/>
                  </a:cubicBezTo>
                  <a:cubicBezTo>
                    <a:pt x="97630" y="635000"/>
                    <a:pt x="131434" y="642089"/>
                    <a:pt x="165100" y="647700"/>
                  </a:cubicBezTo>
                  <a:cubicBezTo>
                    <a:pt x="182317" y="650569"/>
                    <a:pt x="215900" y="660400"/>
                    <a:pt x="215900" y="6604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00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6531" y="823781"/>
            <a:ext cx="7781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Unmanaged memory (i.e., unreachable to GC) to store the “big data”.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Upside</a:t>
            </a:r>
            <a:r>
              <a:rPr lang="en-US" sz="2800" dirty="0" smtClean="0"/>
              <a:t>: Reduction in GC pauses.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Downside</a:t>
            </a:r>
            <a:r>
              <a:rPr lang="en-US" sz="2800" dirty="0" smtClean="0"/>
              <a:t>: Lack of any guarantees on off-heap memory.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3587" y="247134"/>
            <a:ext cx="27767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2F92"/>
                </a:solidFill>
              </a:rPr>
              <a:t>Off-heap memory</a:t>
            </a:r>
            <a:endParaRPr lang="en-US" dirty="0"/>
          </a:p>
        </p:txBody>
      </p:sp>
      <p:sp>
        <p:nvSpPr>
          <p:cNvPr id="4" name="Vertical Scroll 3"/>
          <p:cNvSpPr/>
          <p:nvPr/>
        </p:nvSpPr>
        <p:spPr>
          <a:xfrm>
            <a:off x="8496300" y="1777888"/>
            <a:ext cx="825500" cy="990600"/>
          </a:xfrm>
          <a:prstGeom prst="verticalScroll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72700" y="977900"/>
            <a:ext cx="1308100" cy="18923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172699" y="2870200"/>
            <a:ext cx="1308101" cy="12573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03951" y="1206208"/>
            <a:ext cx="1045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GC Heap for program 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295497" y="2870200"/>
            <a:ext cx="1045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Off-heap memory for big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18531" y="1370164"/>
            <a:ext cx="98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909050" y="1777888"/>
            <a:ext cx="1593850" cy="317612"/>
          </a:xfrm>
          <a:prstGeom prst="straightConnector1">
            <a:avLst/>
          </a:prstGeom>
          <a:ln w="190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909050" y="2444929"/>
            <a:ext cx="1394901" cy="888934"/>
          </a:xfrm>
          <a:prstGeom prst="straightConnector1">
            <a:avLst/>
          </a:prstGeom>
          <a:ln w="190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295497" y="595689"/>
            <a:ext cx="988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19830" y="3027642"/>
            <a:ext cx="102830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Programmer is responsible for proper allocation/                              deallocation discipline.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/>
              <a:t>Violation of memory safety: Dangling pointers and leaks.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5889" y="4461539"/>
            <a:ext cx="111721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FF9300"/>
                </a:solidFill>
              </a:rPr>
              <a:t>Mitigation:</a:t>
            </a:r>
            <a:r>
              <a:rPr lang="en-US" sz="2800" dirty="0" smtClean="0">
                <a:solidFill>
                  <a:prstClr val="black"/>
                </a:solidFill>
              </a:rPr>
              <a:t> Dynamic checking. But</a:t>
            </a:r>
            <a:r>
              <a:rPr lang="mr-IN" sz="2800" dirty="0" smtClean="0">
                <a:solidFill>
                  <a:prstClr val="black"/>
                </a:solidFill>
              </a:rPr>
              <a:t>…</a:t>
            </a:r>
            <a:endParaRPr lang="en-US" sz="2800" dirty="0" smtClean="0">
              <a:solidFill>
                <a:prstClr val="black"/>
              </a:solidFill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Checked mode of </a:t>
            </a:r>
            <a:r>
              <a:rPr lang="en-US" sz="2800" dirty="0">
                <a:solidFill>
                  <a:prstClr val="black"/>
                </a:solidFill>
              </a:rPr>
              <a:t>Scala off-heap </a:t>
            </a:r>
            <a:r>
              <a:rPr lang="en-US" sz="2800" dirty="0" smtClean="0">
                <a:solidFill>
                  <a:prstClr val="black"/>
                </a:solidFill>
              </a:rPr>
              <a:t>that checks </a:t>
            </a:r>
            <a:r>
              <a:rPr lang="en-US" sz="2800" i="1" dirty="0" smtClean="0">
                <a:solidFill>
                  <a:prstClr val="black"/>
                </a:solidFill>
              </a:rPr>
              <a:t>every</a:t>
            </a:r>
            <a:r>
              <a:rPr lang="en-US" sz="2800" dirty="0" smtClean="0">
                <a:solidFill>
                  <a:prstClr val="black"/>
                </a:solidFill>
              </a:rPr>
              <a:t> memory access for safety. 1.6-2x slowdown ☹️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632967" y="6110820"/>
            <a:ext cx="2858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2F92"/>
                </a:solidFill>
              </a:rPr>
              <a:t>Can we do better?</a:t>
            </a:r>
            <a:endParaRPr lang="en-US" dirty="0">
              <a:solidFill>
                <a:srgbClr val="FF2F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1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6816</TotalTime>
  <Words>2637</Words>
  <Application>Microsoft Macintosh PowerPoint</Application>
  <PresentationFormat>Widescreen</PresentationFormat>
  <Paragraphs>422</Paragraphs>
  <Slides>38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Calibri</vt:lpstr>
      <vt:lpstr>Calibri Light</vt:lpstr>
      <vt:lpstr>Cambria Math</vt:lpstr>
      <vt:lpstr>Chalkboard</vt:lpstr>
      <vt:lpstr>Courier</vt:lpstr>
      <vt:lpstr>Damascus</vt:lpstr>
      <vt:lpstr>Mangal</vt:lpstr>
      <vt:lpstr>Arial</vt:lpstr>
      <vt:lpstr>Office Theme</vt:lpstr>
      <vt:lpstr>Safe Transferable Regions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Transferable Regions</dc:title>
  <dc:creator>Gowtham Kaki</dc:creator>
  <cp:lastModifiedBy>Gowtham Kaki</cp:lastModifiedBy>
  <cp:revision>305</cp:revision>
  <dcterms:created xsi:type="dcterms:W3CDTF">2018-07-14T15:48:44Z</dcterms:created>
  <dcterms:modified xsi:type="dcterms:W3CDTF">2018-07-19T09:25:31Z</dcterms:modified>
</cp:coreProperties>
</file>