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2" r:id="rId3"/>
    <p:sldId id="337" r:id="rId4"/>
    <p:sldId id="364" r:id="rId5"/>
    <p:sldId id="339" r:id="rId6"/>
    <p:sldId id="340" r:id="rId7"/>
    <p:sldId id="359" r:id="rId8"/>
    <p:sldId id="357" r:id="rId9"/>
    <p:sldId id="358" r:id="rId10"/>
    <p:sldId id="342" r:id="rId11"/>
    <p:sldId id="344" r:id="rId12"/>
    <p:sldId id="345" r:id="rId13"/>
    <p:sldId id="343" r:id="rId14"/>
    <p:sldId id="346" r:id="rId15"/>
    <p:sldId id="347" r:id="rId16"/>
    <p:sldId id="348" r:id="rId17"/>
    <p:sldId id="349" r:id="rId18"/>
    <p:sldId id="350" r:id="rId19"/>
    <p:sldId id="351" r:id="rId20"/>
    <p:sldId id="353" r:id="rId21"/>
    <p:sldId id="352" r:id="rId22"/>
    <p:sldId id="354" r:id="rId23"/>
    <p:sldId id="356" r:id="rId24"/>
    <p:sldId id="361" r:id="rId25"/>
    <p:sldId id="362" r:id="rId26"/>
    <p:sldId id="363" r:id="rId27"/>
    <p:sldId id="360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wtham Kak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83276" autoAdjust="0"/>
  </p:normalViewPr>
  <p:slideViewPr>
    <p:cSldViewPr snapToGrid="0" snapToObjects="1">
      <p:cViewPr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CC28-BB99-E24B-A252-09E14638C3A0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0829B-0063-4640-ACAB-0289A6DA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6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801C3-3BE5-ED41-AA40-83A949D63490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1D45-5E17-5541-B568-9DFC18B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01D45-5E17-5541-B568-9DFC18BBC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01D45-5E17-5541-B568-9DFC18BBC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01D45-5E17-5541-B568-9DFC18BBC0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01D45-5E17-5541-B568-9DFC18BBC0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01D45-5E17-5541-B568-9DFC18BBC0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381A-45FC-914E-B005-2F837DBF6F4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3976-49ED-844F-8738-51643223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nion Pro"/>
                <a:cs typeface="Minion Pro"/>
              </a:defRPr>
            </a:lvl1pPr>
          </a:lstStyle>
          <a:p>
            <a:fld id="{6337381A-45FC-914E-B005-2F837DBF6F4E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nion Pro"/>
                <a:cs typeface="Minion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nion Pro"/>
                <a:cs typeface="Minion Pro"/>
              </a:defRPr>
            </a:lvl1pPr>
          </a:lstStyle>
          <a:p>
            <a:fld id="{A2213976-49ED-844F-8738-516432231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nion Pro"/>
          <a:ea typeface="+mj-ea"/>
          <a:cs typeface="Minion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Minion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Minion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Minion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Minion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Minion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6.png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Inferring Consistency Specifications from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45" y="3706095"/>
            <a:ext cx="3713018" cy="5079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KC Sivaramakrishnan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45182" y="3544455"/>
            <a:ext cx="3713018" cy="134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Minion Pro"/>
                <a:ea typeface="+mn-ea"/>
                <a:cs typeface="Minion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Minion Pro"/>
                <a:ea typeface="+mn-ea"/>
                <a:cs typeface="Minion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nion Pro"/>
                <a:ea typeface="+mn-ea"/>
                <a:cs typeface="Minion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nion Pro"/>
                <a:ea typeface="+mn-ea"/>
                <a:cs typeface="Minion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nion Pro"/>
                <a:ea typeface="+mn-ea"/>
                <a:cs typeface="Minion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chemeClr val="tx1"/>
                </a:solidFill>
              </a:rPr>
              <a:t>Gowtham</a:t>
            </a:r>
            <a:r>
              <a:rPr lang="en-US" sz="2400" b="1" dirty="0" smtClean="0">
                <a:solidFill>
                  <a:schemeClr val="tx1"/>
                </a:solidFill>
              </a:rPr>
              <a:t> Kaki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Suresh </a:t>
            </a:r>
            <a:r>
              <a:rPr lang="en-US" sz="2400" dirty="0" err="1" smtClean="0">
                <a:solidFill>
                  <a:schemeClr val="tx1"/>
                </a:solidFill>
              </a:rPr>
              <a:t>Jagannathan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90" y="4888345"/>
            <a:ext cx="2685473" cy="555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363" y="4774681"/>
            <a:ext cx="2366819" cy="7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7"/>
    </mc:Choice>
    <mc:Fallback xmlns="">
      <p:transition xmlns:p14="http://schemas.microsoft.com/office/powerpoint/2010/main" spd="slow" advTm="170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3" y="752206"/>
            <a:ext cx="8610959" cy="266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7686" y="81938"/>
            <a:ext cx="2270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Negative Runs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eg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17" y="4189688"/>
            <a:ext cx="2756667" cy="2668312"/>
          </a:xfrm>
          <a:prstGeom prst="rect">
            <a:avLst/>
          </a:prstGeom>
        </p:spPr>
      </p:pic>
      <p:pic>
        <p:nvPicPr>
          <p:cNvPr id="7" name="Picture 6" descr="eg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13" y="4189688"/>
            <a:ext cx="2766013" cy="2677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87686" y="3530278"/>
            <a:ext cx="2117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 Runs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8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449" y="2640670"/>
            <a:ext cx="761679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</a:rPr>
              <a:t>Intuitively, a good specification is a formula that characterizes all good states and only good states.</a:t>
            </a:r>
            <a:endParaRPr lang="en-US" sz="3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0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33131" y="2173377"/>
            <a:ext cx="425934" cy="4163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47" y="617958"/>
            <a:ext cx="3148625" cy="31811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27913" y="1481753"/>
            <a:ext cx="425934" cy="4163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827165" y="1481753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47572" y="1866765"/>
            <a:ext cx="425934" cy="4163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98655" y="188244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83401" y="218905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52284" y="2695109"/>
            <a:ext cx="425934" cy="4163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733910" y="2695109"/>
            <a:ext cx="414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gb</a:t>
            </a:r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4870740"/>
            <a:ext cx="7086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0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3" y="861966"/>
            <a:ext cx="8610959" cy="266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7686" y="81938"/>
            <a:ext cx="2270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Negative Runs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7686" y="3530278"/>
            <a:ext cx="2117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 Runs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3" name="Picture 2" descr="eg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24" y="4189688"/>
            <a:ext cx="2756667" cy="2668312"/>
          </a:xfrm>
          <a:prstGeom prst="rect">
            <a:avLst/>
          </a:prstGeom>
        </p:spPr>
      </p:pic>
      <p:pic>
        <p:nvPicPr>
          <p:cNvPr id="9" name="Picture 8" descr="eg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30" y="4189688"/>
            <a:ext cx="2756666" cy="266831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62" y="3801917"/>
            <a:ext cx="1511300" cy="3302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30" y="3825898"/>
            <a:ext cx="1511300" cy="330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565507"/>
            <a:ext cx="1676400" cy="3429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00" y="581786"/>
            <a:ext cx="1676400" cy="3429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39" y="545427"/>
            <a:ext cx="1676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449" y="2499551"/>
            <a:ext cx="7616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Any feasible axiomatic execution of the test case is correct only if </a:t>
            </a:r>
            <a:r>
              <a:rPr lang="el-GR" sz="3200" i="1" dirty="0" smtClean="0">
                <a:solidFill>
                  <a:schemeClr val="accent2">
                    <a:lumMod val="50000"/>
                  </a:schemeClr>
                </a:solidFill>
              </a:rPr>
              <a:t>ψ</a:t>
            </a:r>
            <a:r>
              <a:rPr lang="en-US" sz="3200" i="1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 is true.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9" y="2665576"/>
            <a:ext cx="7491378" cy="391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684251" y="1945534"/>
            <a:ext cx="423297" cy="735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24212" y="1114537"/>
            <a:ext cx="5081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Can be captured by computing the invariant in all runs of the test case.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56449" y="2530903"/>
            <a:ext cx="7616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Any feasible axiomatic execution of the test case is correct only if </a:t>
            </a:r>
            <a:r>
              <a:rPr lang="el-GR" sz="3200" i="1" dirty="0" smtClean="0">
                <a:solidFill>
                  <a:schemeClr val="accent2">
                    <a:lumMod val="50000"/>
                  </a:schemeClr>
                </a:solidFill>
              </a:rPr>
              <a:t>ψ</a:t>
            </a:r>
            <a:r>
              <a:rPr lang="en-US" sz="3200" i="1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 is true.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0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3" y="219086"/>
            <a:ext cx="8610959" cy="2668312"/>
          </a:xfrm>
          <a:prstGeom prst="rect">
            <a:avLst/>
          </a:prstGeom>
        </p:spPr>
      </p:pic>
      <p:pic>
        <p:nvPicPr>
          <p:cNvPr id="3" name="Picture 2" descr="eg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24" y="4001528"/>
            <a:ext cx="2756667" cy="2668312"/>
          </a:xfrm>
          <a:prstGeom prst="rect">
            <a:avLst/>
          </a:prstGeom>
        </p:spPr>
      </p:pic>
      <p:pic>
        <p:nvPicPr>
          <p:cNvPr id="9" name="Picture 8" descr="eg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30" y="4001528"/>
            <a:ext cx="2756666" cy="2668312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2" y="3192989"/>
            <a:ext cx="8064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449" y="2499551"/>
            <a:ext cx="7616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Any feasible axiomatic execution of the test case is correct only if </a:t>
            </a:r>
            <a:r>
              <a:rPr lang="el-GR" sz="3200" i="1" dirty="0" smtClean="0">
                <a:solidFill>
                  <a:schemeClr val="accent2">
                    <a:lumMod val="50000"/>
                  </a:schemeClr>
                </a:solidFill>
              </a:rPr>
              <a:t>ψ</a:t>
            </a:r>
            <a:r>
              <a:rPr lang="en-US" sz="3200" i="1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 is true.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07" y="4180044"/>
            <a:ext cx="4076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449" y="2499551"/>
            <a:ext cx="7616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Any feasible axiomatic execution of the test case is correct only if </a:t>
            </a:r>
            <a:r>
              <a:rPr lang="el-GR" sz="3200" i="1" dirty="0" smtClean="0">
                <a:solidFill>
                  <a:schemeClr val="accent2">
                    <a:lumMod val="50000"/>
                  </a:schemeClr>
                </a:solidFill>
              </a:rPr>
              <a:t>ψ</a:t>
            </a:r>
            <a:r>
              <a:rPr lang="en-US" sz="3200" i="1" baseline="-25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 is true.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451010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509025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67226"/>
            <a:ext cx="9067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449" y="1151071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We now have a specification!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261282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319297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69946"/>
            <a:ext cx="9067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Why infer specifications?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40"/>
            <a:ext cx="8447716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 is possible to enforce </a:t>
            </a:r>
            <a:r>
              <a:rPr lang="en-US" sz="2400" dirty="0" smtClean="0"/>
              <a:t>subtle </a:t>
            </a:r>
            <a:r>
              <a:rPr lang="en-US" sz="2400" dirty="0"/>
              <a:t>notions of correctness via </a:t>
            </a:r>
            <a:r>
              <a:rPr lang="en-US" sz="2400" dirty="0" err="1"/>
              <a:t>Quelea’s</a:t>
            </a:r>
            <a:r>
              <a:rPr lang="en-US" sz="2400" dirty="0"/>
              <a:t> specification </a:t>
            </a:r>
            <a:r>
              <a:rPr lang="en-US" sz="2400" dirty="0" smtClean="0"/>
              <a:t>language.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</a:rPr>
              <a:t>Ok</a:t>
            </a:r>
            <a:r>
              <a:rPr lang="en-US" sz="2000" dirty="0" smtClean="0"/>
              <a:t> to show </a:t>
            </a:r>
            <a:r>
              <a:rPr lang="en-US" sz="2000" dirty="0" smtClean="0">
                <a:solidFill>
                  <a:srgbClr val="008000"/>
                </a:solidFill>
              </a:rPr>
              <a:t>incorrect balance</a:t>
            </a:r>
            <a:r>
              <a:rPr lang="en-US" sz="2000" dirty="0" smtClean="0"/>
              <a:t>, but </a:t>
            </a:r>
            <a:r>
              <a:rPr lang="en-US" sz="2000" dirty="0" smtClean="0">
                <a:solidFill>
                  <a:srgbClr val="FF0000"/>
                </a:solidFill>
              </a:rPr>
              <a:t>not ok</a:t>
            </a:r>
            <a:r>
              <a:rPr lang="en-US" sz="2000" dirty="0" smtClean="0"/>
              <a:t> to show </a:t>
            </a:r>
            <a:r>
              <a:rPr lang="en-US" sz="2000" dirty="0" smtClean="0">
                <a:solidFill>
                  <a:srgbClr val="FF0000"/>
                </a:solidFill>
              </a:rPr>
              <a:t>negative balance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But, Crafting a </a:t>
            </a:r>
            <a:r>
              <a:rPr lang="en-US" sz="2400" dirty="0" err="1" smtClean="0"/>
              <a:t>Quelea</a:t>
            </a:r>
            <a:r>
              <a:rPr lang="en-US" sz="2400" dirty="0" smtClean="0"/>
              <a:t> specification requires</a:t>
            </a:r>
          </a:p>
          <a:p>
            <a:pPr lvl="1"/>
            <a:r>
              <a:rPr lang="en-US" sz="2000" dirty="0" smtClean="0"/>
              <a:t>Intricate knowledge about abstract system model of </a:t>
            </a:r>
            <a:r>
              <a:rPr lang="en-US" sz="2000" dirty="0" err="1" smtClean="0"/>
              <a:t>Quelea</a:t>
            </a:r>
            <a:r>
              <a:rPr lang="en-US" sz="2000" dirty="0" smtClean="0"/>
              <a:t>, &amp;</a:t>
            </a:r>
          </a:p>
          <a:p>
            <a:pPr lvl="1"/>
            <a:r>
              <a:rPr lang="en-US" sz="2000" dirty="0" smtClean="0"/>
              <a:t>Exhaustive reasoning about application semantics under this system model to determine possible anomalies.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6449" y="4476289"/>
            <a:ext cx="7616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We want to reduce the programmer effort required to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use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Quelea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9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449" y="1151071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We now have a specification!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261282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319297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69946"/>
            <a:ext cx="906780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8849" y="4172894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But, it is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overfitted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to the test case. 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449" y="1151071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We now have a specification!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261282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319297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69946"/>
            <a:ext cx="906780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8849" y="4172894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But, it is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overfitted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to the test case. 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941" y="5124969"/>
            <a:ext cx="845360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How do we mitigate the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2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487" y="530755"/>
            <a:ext cx="845360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How do we mitigate the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439001"/>
            <a:ext cx="8229600" cy="186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3490" y="1458230"/>
            <a:ext cx="8229600" cy="4923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More tests.</a:t>
            </a:r>
          </a:p>
          <a:p>
            <a:pPr lvl="1"/>
            <a:r>
              <a:rPr lang="en-US" sz="2400" dirty="0" smtClean="0"/>
              <a:t>But, programmer doesn’t know what tests to provide! </a:t>
            </a:r>
          </a:p>
          <a:p>
            <a:r>
              <a:rPr lang="en-US" sz="2800" dirty="0" smtClean="0"/>
              <a:t>Solution: Hypothesize about </a:t>
            </a:r>
            <a:r>
              <a:rPr lang="en-US" sz="2800" dirty="0" err="1" smtClean="0"/>
              <a:t>overfit</a:t>
            </a:r>
            <a:r>
              <a:rPr lang="en-US" sz="2800" dirty="0" smtClean="0"/>
              <a:t>, and generate test case </a:t>
            </a:r>
            <a:r>
              <a:rPr lang="en-US" sz="2800" u="sng" dirty="0" smtClean="0"/>
              <a:t>candidates</a:t>
            </a:r>
            <a:r>
              <a:rPr lang="en-US" sz="2800" dirty="0" smtClean="0"/>
              <a:t> in such a way that: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If the candidate is truly a test case, then we have one more test case, and we make progress towards reducing the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overfit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If the candidate is not a test case, then our hypothesis about the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overfit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is wrong. Try another hypothesis, if one exists. Otherwise, stop.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038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178178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236193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4586"/>
            <a:ext cx="906780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8849" y="2981219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 hypothesis: </a:t>
            </a:r>
            <a:r>
              <a:rPr lang="en-US" sz="3200" dirty="0" smtClean="0"/>
              <a:t>so(w4,w3)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is an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195762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Example</a:t>
            </a:r>
            <a:endParaRPr lang="en-US" sz="3800" dirty="0"/>
          </a:p>
        </p:txBody>
      </p:sp>
      <p:pic>
        <p:nvPicPr>
          <p:cNvPr id="2" name="Picture 1" descr="eg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9" y="3945630"/>
            <a:ext cx="3245212" cy="2912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42" y="4149467"/>
            <a:ext cx="419188" cy="22636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2030" y="4463065"/>
            <a:ext cx="42728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 candidate that tests the hypothesis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178178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236193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4586"/>
            <a:ext cx="906780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8849" y="2981219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 hypothesis: </a:t>
            </a:r>
            <a:r>
              <a:rPr lang="en-US" sz="3200" dirty="0" smtClean="0"/>
              <a:t>so(w4,w3)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is an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195762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Example</a:t>
            </a:r>
            <a:endParaRPr lang="en-US" sz="3800" dirty="0"/>
          </a:p>
        </p:txBody>
      </p:sp>
      <p:pic>
        <p:nvPicPr>
          <p:cNvPr id="2" name="Picture 1" descr="eg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9" y="3945630"/>
            <a:ext cx="3245212" cy="2912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42" y="4149467"/>
            <a:ext cx="419188" cy="22636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2030" y="4463065"/>
            <a:ext cx="42728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Q. “Dear programmer, is this a valid test case for your application?”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A. Yes.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178178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236193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4586"/>
            <a:ext cx="906780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8849" y="2981219"/>
            <a:ext cx="76167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sz="3200" strike="sngStrike" dirty="0" smtClean="0">
                <a:solidFill>
                  <a:schemeClr val="accent2">
                    <a:lumMod val="50000"/>
                  </a:schemeClr>
                </a:solidFill>
              </a:rPr>
              <a:t>hypothesis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so(w4,w3)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is an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overfit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195762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Example</a:t>
            </a:r>
            <a:endParaRPr lang="en-US" sz="3800" dirty="0"/>
          </a:p>
        </p:txBody>
      </p:sp>
      <p:pic>
        <p:nvPicPr>
          <p:cNvPr id="2" name="Picture 1" descr="eg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9" y="3945630"/>
            <a:ext cx="3245212" cy="2912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42" y="4149467"/>
            <a:ext cx="419188" cy="22636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2030" y="4463065"/>
            <a:ext cx="42728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Q. “Dear programmer, is this a valid test case for your application?”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A. Yes.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6328" y="3321635"/>
            <a:ext cx="896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fact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401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7" y="2048342"/>
            <a:ext cx="69850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5" y="2628497"/>
            <a:ext cx="65913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1146"/>
            <a:ext cx="9067800" cy="4191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195762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Example</a:t>
            </a:r>
            <a:endParaRPr lang="en-US" sz="3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6" y="1824565"/>
            <a:ext cx="3530600" cy="788251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3" y="4572822"/>
            <a:ext cx="3187700" cy="4191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442345" y="2525059"/>
            <a:ext cx="104067" cy="204776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42426" y="3728278"/>
            <a:ext cx="43591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We have weakened the antecedent, hence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(slightly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) generalized the specification!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6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439001"/>
            <a:ext cx="8229600" cy="186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3490" y="1458230"/>
            <a:ext cx="8229600" cy="4923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Enumerating a passing/failing run needs a call to the SMT solver. </a:t>
            </a:r>
          </a:p>
          <a:p>
            <a:pPr lvl="1"/>
            <a:r>
              <a:rPr lang="en-US" sz="2200" dirty="0" smtClean="0"/>
              <a:t>Do we need to enumerate </a:t>
            </a:r>
            <a:r>
              <a:rPr lang="en-US" sz="2200" u="sng" dirty="0" smtClean="0"/>
              <a:t>all</a:t>
            </a:r>
            <a:r>
              <a:rPr lang="en-US" sz="2200" dirty="0" smtClean="0"/>
              <a:t> passing and failing runs eagerly? Can’t we generate runs on demand?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r>
              <a:rPr lang="en-US" sz="2600" dirty="0" smtClean="0"/>
              <a:t>What is the optimal way of order of formulating hypotheses while generalizing an </a:t>
            </a:r>
            <a:r>
              <a:rPr lang="en-US" sz="2600" dirty="0" err="1" smtClean="0"/>
              <a:t>overfitted</a:t>
            </a:r>
            <a:r>
              <a:rPr lang="en-US" sz="2600" dirty="0" smtClean="0"/>
              <a:t> spec?</a:t>
            </a:r>
          </a:p>
          <a:p>
            <a:r>
              <a:rPr lang="en-US" sz="2600" dirty="0" smtClean="0"/>
              <a:t>What is the worst-case bounds on number of questions we need to ask the programmer?</a:t>
            </a:r>
          </a:p>
          <a:p>
            <a:r>
              <a:rPr lang="en-US" sz="2600" dirty="0" smtClean="0"/>
              <a:t>How do we generalize this approach to transactions?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456"/>
            <a:ext cx="8229600" cy="848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nion Pro"/>
                <a:ea typeface="+mj-ea"/>
                <a:cs typeface="Minion Pro"/>
              </a:defRPr>
            </a:lvl1pPr>
          </a:lstStyle>
          <a:p>
            <a:r>
              <a:rPr lang="en-US" dirty="0" smtClean="0"/>
              <a:t>Open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1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1889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1558580" y="3863481"/>
            <a:ext cx="61734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http://</a:t>
            </a:r>
            <a:r>
              <a:rPr lang="en-US" sz="3200" dirty="0" err="1">
                <a:solidFill>
                  <a:srgbClr val="0000FF"/>
                </a:solidFill>
              </a:rPr>
              <a:t>gowthamk.github.io</a:t>
            </a:r>
            <a:r>
              <a:rPr lang="en-US" sz="3200" dirty="0">
                <a:solidFill>
                  <a:srgbClr val="0000FF"/>
                </a:solidFill>
              </a:rPr>
              <a:t>/</a:t>
            </a:r>
            <a:r>
              <a:rPr lang="en-US" sz="3200" dirty="0" err="1" smtClean="0">
                <a:solidFill>
                  <a:srgbClr val="0000FF"/>
                </a:solidFill>
              </a:rPr>
              <a:t>Quelea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8"/>
    </mc:Choice>
    <mc:Fallback xmlns="">
      <p:transition xmlns:p14="http://schemas.microsoft.com/office/powerpoint/2010/main" spd="slow" advTm="70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1264"/>
            <a:ext cx="8432038" cy="19286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programmer can tell a correct application behavior from an incorrect one.</a:t>
            </a:r>
          </a:p>
          <a:p>
            <a:pPr lvl="1"/>
            <a:r>
              <a:rPr lang="en-US" sz="2000" dirty="0" err="1" smtClean="0"/>
              <a:t>E.g</a:t>
            </a:r>
            <a:r>
              <a:rPr lang="en-US" sz="2000" dirty="0" smtClean="0"/>
              <a:t>: incorrect balance is correct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, but negative balance is not.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Full inference is impossible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756449" y="1182438"/>
            <a:ext cx="7616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Specification inference cannot be fully automated. It is impossible to eliminate programmer involvement.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8849" y="4392421"/>
            <a:ext cx="7616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Is there a less painful way in which programmers can declare correct application behavior?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0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1264"/>
            <a:ext cx="8432038" cy="19286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programmer can tell a correct application behavior from an incorrect one.</a:t>
            </a:r>
          </a:p>
          <a:p>
            <a:pPr lvl="1"/>
            <a:r>
              <a:rPr lang="en-US" sz="2000" dirty="0" err="1" smtClean="0"/>
              <a:t>E.g</a:t>
            </a:r>
            <a:r>
              <a:rPr lang="en-US" sz="2000" dirty="0" smtClean="0"/>
              <a:t>: incorrect balance is correct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, but negative balance is not.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Full inference is impossible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756449" y="1182438"/>
            <a:ext cx="7616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Specification inference cannot be fully automated. It is impossible to eliminate programmer involvement.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8849" y="4392421"/>
            <a:ext cx="7616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Is there a less painful way in which programmers can declare correct application behavior?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4509" y="5507190"/>
            <a:ext cx="315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Yes, using unit tests.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Unit </a:t>
            </a:r>
            <a:r>
              <a:rPr lang="en-US" sz="2400" dirty="0" smtClean="0"/>
              <a:t>tests </a:t>
            </a:r>
            <a:r>
              <a:rPr lang="en-US" sz="2400" dirty="0"/>
              <a:t>are ubiquitous; programmers write them all the time to verify basic sanity of the application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Observation: Simple tests are very effective in uncovering anomalies.</a:t>
            </a:r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Unit Tests</a:t>
            </a:r>
            <a:endParaRPr lang="en-US" sz="3800" dirty="0"/>
          </a:p>
        </p:txBody>
      </p:sp>
      <p:pic>
        <p:nvPicPr>
          <p:cNvPr id="6" name="Picture 5" descr="eg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20616"/>
            <a:ext cx="5472201" cy="2232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2032" y="3258608"/>
            <a:ext cx="203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BankAccount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RDT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6488" y="2979183"/>
            <a:ext cx="25437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Monotonically Increasing Counter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eg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88" y="3780024"/>
            <a:ext cx="2555215" cy="29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6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05148"/>
            <a:ext cx="8229600" cy="26647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rogrammers do </a:t>
            </a:r>
            <a:r>
              <a:rPr lang="en-US" sz="2400" dirty="0">
                <a:solidFill>
                  <a:srgbClr val="953735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dirty="0" smtClean="0"/>
              <a:t>write test cases with the intention of exposing anomalies.</a:t>
            </a:r>
          </a:p>
          <a:p>
            <a:r>
              <a:rPr lang="en-US" sz="2400" dirty="0" smtClean="0"/>
              <a:t>Programmers </a:t>
            </a:r>
            <a:r>
              <a:rPr lang="en-US" sz="2400" dirty="0"/>
              <a:t>write </a:t>
            </a:r>
            <a:r>
              <a:rPr lang="en-US" sz="2400" dirty="0" smtClean="0"/>
              <a:t>tests </a:t>
            </a:r>
            <a:r>
              <a:rPr lang="en-US" sz="2400" dirty="0"/>
              <a:t>to </a:t>
            </a:r>
            <a:r>
              <a:rPr lang="en-US" sz="2400" dirty="0" smtClean="0"/>
              <a:t>check </a:t>
            </a:r>
            <a:r>
              <a:rPr lang="en-US" sz="2400" dirty="0"/>
              <a:t>whatever they think </a:t>
            </a:r>
            <a:r>
              <a:rPr lang="en-US" sz="2400" dirty="0" smtClean="0"/>
              <a:t>is the </a:t>
            </a:r>
            <a:r>
              <a:rPr lang="en-US" sz="2400" dirty="0">
                <a:solidFill>
                  <a:srgbClr val="953735"/>
                </a:solidFill>
              </a:rPr>
              <a:t>crucial semantics of the application that cannot be compromised at any </a:t>
            </a:r>
            <a:r>
              <a:rPr lang="en-US" sz="2400" dirty="0" smtClean="0">
                <a:solidFill>
                  <a:srgbClr val="953735"/>
                </a:solidFill>
              </a:rPr>
              <a:t>cost</a:t>
            </a:r>
            <a:r>
              <a:rPr lang="en-US" sz="2400" dirty="0">
                <a:solidFill>
                  <a:srgbClr val="953735"/>
                </a:solidFill>
              </a:rPr>
              <a:t>.</a:t>
            </a:r>
            <a:endParaRPr lang="en-US" sz="2400" dirty="0" smtClean="0">
              <a:solidFill>
                <a:srgbClr val="953735"/>
              </a:solidFill>
            </a:endParaRPr>
          </a:p>
          <a:p>
            <a:r>
              <a:rPr lang="en-US" sz="2400" dirty="0" smtClean="0"/>
              <a:t>The task is to infer a consistency specification to preserve that semantics.</a:t>
            </a:r>
            <a:endParaRPr lang="en-US" sz="2400" dirty="0">
              <a:solidFill>
                <a:srgbClr val="953735"/>
              </a:solidFill>
            </a:endParaRPr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Unit Tests</a:t>
            </a:r>
            <a:endParaRPr lang="en-US" sz="3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439001"/>
            <a:ext cx="8229600" cy="186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Unit tests are ubiquitous; programmers write them all the time to verify basic sanity of the application.</a:t>
            </a:r>
          </a:p>
          <a:p>
            <a:r>
              <a:rPr lang="en-US" sz="2400" dirty="0" smtClean="0"/>
              <a:t>Observation: Simple tests are very effective in uncovering anomalies.</a:t>
            </a:r>
          </a:p>
          <a:p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151662"/>
            <a:ext cx="8229600" cy="755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nion Pro"/>
                <a:ea typeface="+mj-ea"/>
                <a:cs typeface="Minion Pro"/>
              </a:defRPr>
            </a:lvl1pPr>
          </a:lstStyle>
          <a:p>
            <a:r>
              <a:rPr lang="en-US" sz="3000" dirty="0" smtClean="0"/>
              <a:t>However…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9750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An Example</a:t>
            </a:r>
            <a:endParaRPr lang="en-US" sz="3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47" y="1182438"/>
            <a:ext cx="3148625" cy="31811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4325" y="1558757"/>
            <a:ext cx="4108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“If I do a deposit and a couple of withdraws from an ATM terminal, then my balance better reflect the effects of these operations”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7" y="5299809"/>
            <a:ext cx="73660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39" y="5764495"/>
            <a:ext cx="3162300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2147" y="4733925"/>
            <a:ext cx="304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Intended specification: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8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An Example</a:t>
            </a:r>
            <a:endParaRPr lang="en-US" sz="3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47" y="1182438"/>
            <a:ext cx="3148625" cy="3181197"/>
          </a:xfrm>
          <a:prstGeom prst="rect">
            <a:avLst/>
          </a:prstGeom>
        </p:spPr>
      </p:pic>
      <p:pic>
        <p:nvPicPr>
          <p:cNvPr id="15" name="Picture 14" descr="Screen Shot 2015-10-09 at 10.23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0" y="4576189"/>
            <a:ext cx="7429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3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An Example</a:t>
            </a:r>
            <a:endParaRPr lang="en-US" sz="3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47" y="1182438"/>
            <a:ext cx="3148625" cy="3181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2" y="1182438"/>
            <a:ext cx="559218" cy="3019777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629289" y="1182438"/>
            <a:ext cx="4322660" cy="3181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nion Pro"/>
                <a:ea typeface="+mn-ea"/>
                <a:cs typeface="Mini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finite program</a:t>
            </a:r>
          </a:p>
          <a:p>
            <a:r>
              <a:rPr lang="en-US" sz="2400" dirty="0" smtClean="0"/>
              <a:t>Can be fully unrolled.</a:t>
            </a:r>
          </a:p>
          <a:p>
            <a:r>
              <a:rPr lang="en-US" sz="2400" dirty="0" smtClean="0"/>
              <a:t>Unrolled definition can be encoded as a formula in an SMT.</a:t>
            </a:r>
          </a:p>
          <a:p>
            <a:r>
              <a:rPr lang="en-US" sz="2400" dirty="0" smtClean="0"/>
              <a:t>Different satisfying assignments are different axiomatic executions.</a:t>
            </a:r>
          </a:p>
          <a:p>
            <a:endParaRPr lang="en-US" sz="2400" dirty="0"/>
          </a:p>
        </p:txBody>
      </p:sp>
      <p:pic>
        <p:nvPicPr>
          <p:cNvPr id="15" name="Picture 14" descr="Screen Shot 2015-10-09 at 10.23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0" y="4576189"/>
            <a:ext cx="7429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3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13892</TotalTime>
  <Words>844</Words>
  <Application>Microsoft Macintosh PowerPoint</Application>
  <PresentationFormat>On-screen Show (4:3)</PresentationFormat>
  <Paragraphs>96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Inferring Consistency Specifications from Tests</vt:lpstr>
      <vt:lpstr>Why infer specifications?</vt:lpstr>
      <vt:lpstr>Full inference is impossible</vt:lpstr>
      <vt:lpstr>Full inference is impossible</vt:lpstr>
      <vt:lpstr>Unit Tests</vt:lpstr>
      <vt:lpstr>Unit Tests</vt:lpstr>
      <vt:lpstr>An Example</vt:lpstr>
      <vt:lpstr>An Example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PowerPoint Presentation</vt:lpstr>
      <vt:lpstr>Thank you!</vt:lpstr>
    </vt:vector>
  </TitlesOfParts>
  <Company>University of Cambridfge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Sivaramakrishnan Krishnamoorthy Chandrasekaran</dc:creator>
  <cp:lastModifiedBy>Gowtham Kaki</cp:lastModifiedBy>
  <cp:revision>580</cp:revision>
  <cp:lastPrinted>2015-06-10T14:00:36Z</cp:lastPrinted>
  <dcterms:created xsi:type="dcterms:W3CDTF">2015-06-07T19:42:17Z</dcterms:created>
  <dcterms:modified xsi:type="dcterms:W3CDTF">2015-10-14T01:17:37Z</dcterms:modified>
</cp:coreProperties>
</file>