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56" r:id="rId2"/>
    <p:sldId id="282" r:id="rId3"/>
    <p:sldId id="271" r:id="rId4"/>
    <p:sldId id="277" r:id="rId5"/>
    <p:sldId id="280" r:id="rId6"/>
    <p:sldId id="264" r:id="rId7"/>
    <p:sldId id="257" r:id="rId8"/>
    <p:sldId id="259" r:id="rId9"/>
    <p:sldId id="260" r:id="rId10"/>
    <p:sldId id="261" r:id="rId11"/>
    <p:sldId id="262" r:id="rId12"/>
    <p:sldId id="263" r:id="rId13"/>
    <p:sldId id="265" r:id="rId14"/>
    <p:sldId id="267" r:id="rId15"/>
    <p:sldId id="268" r:id="rId16"/>
    <p:sldId id="269" r:id="rId17"/>
    <p:sldId id="284" r:id="rId18"/>
    <p:sldId id="285" r:id="rId19"/>
    <p:sldId id="274" r:id="rId20"/>
    <p:sldId id="275" r:id="rId21"/>
    <p:sldId id="279" r:id="rId22"/>
    <p:sldId id="281" r:id="rId23"/>
    <p:sldId id="283" r:id="rId24"/>
    <p:sldId id="276"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5537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76034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80276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263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87112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4382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819275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331388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7210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88264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97775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35634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88316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30198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78590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D6A6898-5CCE-4B31-A4FA-7043F070E724}" type="datetimeFigureOut">
              <a:rPr lang="en-IN" smtClean="0"/>
              <a:t>17-06-2024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36596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883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6A6898-5CCE-4B31-A4FA-7043F070E724}" type="datetimeFigureOut">
              <a:rPr lang="en-IN" smtClean="0"/>
              <a:t>17-06-2024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265728499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1446229" y="109124"/>
            <a:ext cx="9299541" cy="998827"/>
          </a:xfrm>
        </p:spPr>
        <p:txBody>
          <a:bodyPr>
            <a:normAutofit/>
          </a:bodyPr>
          <a:lstStyle/>
          <a:p>
            <a:pPr algn="ctr"/>
            <a:r>
              <a:rPr lang="en-US" sz="4400" b="1" dirty="0">
                <a:solidFill>
                  <a:srgbClr val="FFC000"/>
                </a:solidFill>
                <a:latin typeface="Times New Roman" panose="02020603050405020304" pitchFamily="18" charset="0"/>
                <a:cs typeface="Times New Roman" panose="02020603050405020304" pitchFamily="18" charset="0"/>
              </a:rPr>
              <a:t>Bank Loan Analysis</a:t>
            </a:r>
            <a:endParaRPr lang="en-IN" sz="4400" b="1" dirty="0">
              <a:solidFill>
                <a:srgbClr val="FFC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0D1148A-C5EE-6FFA-3E52-2F330D4D59C2}"/>
              </a:ext>
            </a:extLst>
          </p:cNvPr>
          <p:cNvSpPr>
            <a:spLocks noGrp="1"/>
          </p:cNvSpPr>
          <p:nvPr>
            <p:ph type="subTitle" idx="1"/>
          </p:nvPr>
        </p:nvSpPr>
        <p:spPr>
          <a:xfrm>
            <a:off x="447869" y="1469032"/>
            <a:ext cx="4842588" cy="4857123"/>
          </a:xfrm>
        </p:spPr>
        <p:txBody>
          <a:bodyPr>
            <a:normAutofit fontScale="92500"/>
          </a:bodyPr>
          <a:lstStyle/>
          <a:p>
            <a:pPr algn="l"/>
            <a:r>
              <a:rPr lang="en-IN" sz="2800" b="1" dirty="0">
                <a:solidFill>
                  <a:schemeClr val="accent1"/>
                </a:solidFill>
                <a:effectLst/>
                <a:latin typeface="Times New Roman" panose="02020603050405020304" pitchFamily="18" charset="0"/>
                <a:cs typeface="Times New Roman" panose="02020603050405020304" pitchFamily="18" charset="0"/>
              </a:rPr>
              <a:t>Group no : 5</a:t>
            </a:r>
          </a:p>
          <a:p>
            <a:pPr algn="l"/>
            <a:endParaRPr lang="en-IN" sz="2400" b="1" dirty="0">
              <a:solidFill>
                <a:schemeClr val="tx2"/>
              </a:solidFill>
              <a:effectLst/>
              <a:latin typeface="Times New Roman" panose="02020603050405020304" pitchFamily="18" charset="0"/>
              <a:cs typeface="Times New Roman" panose="02020603050405020304" pitchFamily="18" charset="0"/>
            </a:endParaRPr>
          </a:p>
          <a:p>
            <a:pPr algn="l"/>
            <a:r>
              <a:rPr lang="en-IN" sz="2400" b="0" i="0" dirty="0">
                <a:solidFill>
                  <a:schemeClr val="accent3"/>
                </a:solidFill>
                <a:effectLst/>
                <a:latin typeface="Times New Roman" panose="02020603050405020304" pitchFamily="18" charset="0"/>
                <a:cs typeface="Times New Roman" panose="02020603050405020304" pitchFamily="18" charset="0"/>
              </a:rPr>
              <a:t>Group</a:t>
            </a:r>
            <a:r>
              <a:rPr lang="en-IN" sz="2400" dirty="0">
                <a:solidFill>
                  <a:schemeClr val="accent3"/>
                </a:solidFill>
                <a:effectLst/>
                <a:latin typeface="Times New Roman" panose="02020603050405020304" pitchFamily="18" charset="0"/>
                <a:cs typeface="Times New Roman" panose="02020603050405020304" pitchFamily="18" charset="0"/>
              </a:rPr>
              <a:t> Members :</a:t>
            </a:r>
          </a:p>
          <a:p>
            <a:pPr marL="342900" indent="-342900" algn="l">
              <a:buFont typeface="Wingdings" panose="05000000000000000000" pitchFamily="2" charset="2"/>
              <a:buChar char="Ø"/>
            </a:pPr>
            <a:r>
              <a:rPr lang="en-IN" sz="2400" dirty="0">
                <a:solidFill>
                  <a:schemeClr val="tx2"/>
                </a:solidFill>
                <a:latin typeface="Times New Roman" panose="02020603050405020304" pitchFamily="18" charset="0"/>
                <a:cs typeface="Times New Roman" panose="02020603050405020304" pitchFamily="18" charset="0"/>
              </a:rPr>
              <a:t>Roshan W Bambal</a:t>
            </a:r>
          </a:p>
          <a:p>
            <a:pPr marL="342900" indent="-342900" algn="l">
              <a:buFont typeface="Wingdings" panose="05000000000000000000" pitchFamily="2" charset="2"/>
              <a:buChar char="Ø"/>
            </a:pPr>
            <a:r>
              <a:rPr lang="en-IN" sz="2400" b="0" i="0" dirty="0">
                <a:solidFill>
                  <a:schemeClr val="tx2"/>
                </a:solidFill>
                <a:effectLst/>
                <a:latin typeface="Times New Roman" panose="02020603050405020304" pitchFamily="18" charset="0"/>
                <a:cs typeface="Times New Roman" panose="02020603050405020304" pitchFamily="18" charset="0"/>
              </a:rPr>
              <a:t>Gowtham K. G.</a:t>
            </a:r>
          </a:p>
          <a:p>
            <a:pPr marL="342900" indent="-342900" algn="l">
              <a:buFont typeface="Wingdings" panose="05000000000000000000" pitchFamily="2" charset="2"/>
              <a:buChar char="Ø"/>
            </a:pPr>
            <a:r>
              <a:rPr lang="en-IN" sz="2400" dirty="0">
                <a:solidFill>
                  <a:schemeClr val="tx2"/>
                </a:solidFill>
                <a:latin typeface="Times New Roman" panose="02020603050405020304" pitchFamily="18" charset="0"/>
                <a:cs typeface="Times New Roman" panose="02020603050405020304" pitchFamily="18" charset="0"/>
              </a:rPr>
              <a:t>Usha.E</a:t>
            </a:r>
          </a:p>
          <a:p>
            <a:pPr marL="342900" indent="-342900" algn="l">
              <a:buFont typeface="Wingdings" panose="05000000000000000000" pitchFamily="2" charset="2"/>
              <a:buChar char="Ø"/>
            </a:pPr>
            <a:r>
              <a:rPr lang="en-IN" sz="2400" b="0" i="0" dirty="0">
                <a:solidFill>
                  <a:schemeClr val="tx2"/>
                </a:solidFill>
                <a:effectLst/>
                <a:latin typeface="Times New Roman" panose="02020603050405020304" pitchFamily="18" charset="0"/>
                <a:cs typeface="Times New Roman" panose="02020603050405020304" pitchFamily="18" charset="0"/>
              </a:rPr>
              <a:t>Belur Kartik Jagadeesh</a:t>
            </a:r>
          </a:p>
          <a:p>
            <a:pPr marL="342900" indent="-342900" algn="l">
              <a:buFont typeface="Wingdings" panose="05000000000000000000" pitchFamily="2" charset="2"/>
              <a:buChar char="Ø"/>
            </a:pPr>
            <a:r>
              <a:rPr lang="en-IN" sz="2400" dirty="0">
                <a:solidFill>
                  <a:schemeClr val="tx2"/>
                </a:solidFill>
                <a:latin typeface="Times New Roman" panose="02020603050405020304" pitchFamily="18" charset="0"/>
                <a:cs typeface="Times New Roman" panose="02020603050405020304" pitchFamily="18" charset="0"/>
              </a:rPr>
              <a:t>Akkala  Anuja</a:t>
            </a:r>
          </a:p>
          <a:p>
            <a:pPr marL="342900" indent="-342900" algn="l">
              <a:buFont typeface="Wingdings" panose="05000000000000000000" pitchFamily="2" charset="2"/>
              <a:buChar char="Ø"/>
            </a:pPr>
            <a:r>
              <a:rPr lang="en-IN" sz="2400" b="0" i="0" dirty="0">
                <a:solidFill>
                  <a:schemeClr val="tx2"/>
                </a:solidFill>
                <a:effectLst/>
                <a:latin typeface="Times New Roman" panose="02020603050405020304" pitchFamily="18" charset="0"/>
                <a:cs typeface="Times New Roman" panose="02020603050405020304" pitchFamily="18" charset="0"/>
              </a:rPr>
              <a:t>Mandar Pramod gotmare</a:t>
            </a:r>
          </a:p>
          <a:p>
            <a:pPr marL="342900" indent="-342900" algn="l">
              <a:buFont typeface="Wingdings" panose="05000000000000000000" pitchFamily="2" charset="2"/>
              <a:buChar char="Ø"/>
            </a:pPr>
            <a:r>
              <a:rPr lang="en-IN" sz="2400" dirty="0">
                <a:solidFill>
                  <a:schemeClr val="tx2"/>
                </a:solidFill>
                <a:latin typeface="Times New Roman" panose="02020603050405020304" pitchFamily="18" charset="0"/>
                <a:cs typeface="Times New Roman" panose="02020603050405020304" pitchFamily="18" charset="0"/>
              </a:rPr>
              <a:t>B.m. Vinutha</a:t>
            </a:r>
            <a:endParaRPr lang="en-IN" sz="2400" b="0" i="0" dirty="0">
              <a:solidFill>
                <a:schemeClr val="tx2"/>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b="0" i="0" dirty="0">
              <a:solidFill>
                <a:schemeClr val="tx2"/>
              </a:solidFill>
              <a:effectLst/>
              <a:latin typeface="Times New Roman" panose="02020603050405020304" pitchFamily="18" charset="0"/>
              <a:cs typeface="Times New Roman" panose="02020603050405020304" pitchFamily="18" charset="0"/>
            </a:endParaRPr>
          </a:p>
        </p:txBody>
      </p:sp>
      <p:pic>
        <p:nvPicPr>
          <p:cNvPr id="1032" name="Picture 8" descr="Download HD Data Analytics Image - Big Data Analytics Png Transparent PNG  Image - NicePNG.com">
            <a:extLst>
              <a:ext uri="{FF2B5EF4-FFF2-40B4-BE49-F238E27FC236}">
                <a16:creationId xmlns:a16="http://schemas.microsoft.com/office/drawing/2014/main"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6236089" y="1739620"/>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012788"/>
      </p:ext>
    </p:extLst>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595-BF40-34A4-1941-8621C2C72283}"/>
              </a:ext>
            </a:extLst>
          </p:cNvPr>
          <p:cNvSpPr>
            <a:spLocks noGrp="1"/>
          </p:cNvSpPr>
          <p:nvPr>
            <p:ph type="title"/>
          </p:nvPr>
        </p:nvSpPr>
        <p:spPr>
          <a:xfrm>
            <a:off x="345440" y="181638"/>
            <a:ext cx="10353762" cy="855677"/>
          </a:xfrm>
        </p:spPr>
        <p:txBody>
          <a:bodyPr>
            <a:normAutofit/>
          </a:bodyPr>
          <a:lstStyle/>
          <a:p>
            <a:r>
              <a:rPr lang="en-US" sz="4000" dirty="0">
                <a:latin typeface="Times New Roman" panose="02020603050405020304" pitchFamily="18" charset="0"/>
                <a:cs typeface="Times New Roman" panose="02020603050405020304" pitchFamily="18" charset="0"/>
              </a:rPr>
              <a:t>KPI-2   Sub-Charts</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07486A-351C-A948-9BA5-2383DBD50DCF}"/>
              </a:ext>
            </a:extLst>
          </p:cNvPr>
          <p:cNvSpPr txBox="1"/>
          <p:nvPr/>
        </p:nvSpPr>
        <p:spPr>
          <a:xfrm>
            <a:off x="4309683" y="855677"/>
            <a:ext cx="3572629" cy="830997"/>
          </a:xfrm>
          <a:prstGeom prst="rect">
            <a:avLst/>
          </a:prstGeom>
          <a:noFill/>
        </p:spPr>
        <p:txBody>
          <a:bodyPr wrap="square" rtlCol="0">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Count of Accounts open in All Grades are </a:t>
            </a:r>
            <a:r>
              <a:rPr lang="en-US" sz="2400" dirty="0">
                <a:solidFill>
                  <a:srgbClr val="00B0F0"/>
                </a:solidFill>
                <a:latin typeface="Times New Roman" panose="02020603050405020304" pitchFamily="18" charset="0"/>
                <a:cs typeface="Times New Roman" panose="02020603050405020304" pitchFamily="18" charset="0"/>
              </a:rPr>
              <a:t>39717 Total  </a:t>
            </a:r>
            <a:endParaRPr lang="en-IN" sz="2400" dirty="0">
              <a:solidFill>
                <a:srgbClr val="00B0F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6632C4A-E71B-FFDE-C8A4-2340824526E8}"/>
              </a:ext>
            </a:extLst>
          </p:cNvPr>
          <p:cNvPicPr>
            <a:picLocks noChangeAspect="1"/>
          </p:cNvPicPr>
          <p:nvPr/>
        </p:nvPicPr>
        <p:blipFill>
          <a:blip r:embed="rId2"/>
          <a:stretch>
            <a:fillRect/>
          </a:stretch>
        </p:blipFill>
        <p:spPr>
          <a:xfrm>
            <a:off x="1912774" y="2179075"/>
            <a:ext cx="8366449" cy="4531096"/>
          </a:xfrm>
          <a:prstGeom prst="rect">
            <a:avLst/>
          </a:prstGeom>
        </p:spPr>
      </p:pic>
    </p:spTree>
    <p:extLst>
      <p:ext uri="{BB962C8B-B14F-4D97-AF65-F5344CB8AC3E}">
        <p14:creationId xmlns:p14="http://schemas.microsoft.com/office/powerpoint/2010/main" val="1544671946"/>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582703" y="203200"/>
            <a:ext cx="10353762" cy="732639"/>
          </a:xfrm>
        </p:spPr>
        <p:txBody>
          <a:bodyPr/>
          <a:lstStyle/>
          <a:p>
            <a:r>
              <a:rPr lang="en-US" sz="4000" dirty="0">
                <a:solidFill>
                  <a:srgbClr val="FFFF00"/>
                </a:solidFill>
                <a:latin typeface="Times New Roman" panose="02020603050405020304" pitchFamily="18" charset="0"/>
                <a:cs typeface="Times New Roman" panose="02020603050405020304" pitchFamily="18" charset="0"/>
              </a:rPr>
              <a:t>KPI-3</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3" y="1109770"/>
            <a:ext cx="5864749" cy="5738070"/>
          </a:xfrm>
        </p:spPr>
        <p:txBody>
          <a:bodyPr/>
          <a:lstStyle/>
          <a:p>
            <a:r>
              <a:rPr lang="en-IN" sz="2400" dirty="0">
                <a:latin typeface="Times New Roman" panose="02020603050405020304" pitchFamily="18" charset="0"/>
                <a:cs typeface="Times New Roman" panose="02020603050405020304" pitchFamily="18" charset="0"/>
              </a:rPr>
              <a:t>Total Payment for Verified Status Vs  Non Verified Status :</a:t>
            </a:r>
          </a:p>
          <a:p>
            <a:endParaRPr lang="en-IN" sz="2400" dirty="0">
              <a:latin typeface="Times New Roman" panose="02020603050405020304" pitchFamily="18" charset="0"/>
              <a:cs typeface="Times New Roman" panose="02020603050405020304" pitchFamily="18" charset="0"/>
            </a:endParaRPr>
          </a:p>
          <a:p>
            <a:pPr marL="36900" indent="0">
              <a:buNone/>
            </a:pPr>
            <a:r>
              <a:rPr lang="en-US" sz="2400" dirty="0">
                <a:latin typeface="Times New Roman" panose="02020603050405020304" pitchFamily="18" charset="0"/>
                <a:cs typeface="Times New Roman" panose="02020603050405020304" pitchFamily="18" charset="0"/>
              </a:rPr>
              <a:t>This is the first stage of the verification process. The bank needs a loan application to initiate the document collection and verification process</a:t>
            </a:r>
          </a:p>
          <a:p>
            <a:pPr marL="36900" indent="0">
              <a:buNone/>
            </a:pPr>
            <a:endParaRPr lang="en-IN" sz="2400" dirty="0">
              <a:latin typeface="Times New Roman" panose="02020603050405020304" pitchFamily="18" charset="0"/>
              <a:cs typeface="Times New Roman" panose="02020603050405020304" pitchFamily="18" charset="0"/>
            </a:endParaRPr>
          </a:p>
          <a:p>
            <a:pPr marL="36900" indent="0">
              <a:buNone/>
            </a:pPr>
            <a:r>
              <a:rPr lang="en-IN" sz="2400" dirty="0">
                <a:latin typeface="Times New Roman" panose="02020603050405020304" pitchFamily="18" charset="0"/>
                <a:cs typeface="Times New Roman" panose="02020603050405020304" pitchFamily="18" charset="0"/>
              </a:rPr>
              <a:t>Looking at pie chart we can observe that verified status have </a:t>
            </a:r>
            <a:r>
              <a:rPr lang="en-IN" sz="2400" dirty="0">
                <a:solidFill>
                  <a:srgbClr val="00B0F0"/>
                </a:solidFill>
                <a:latin typeface="Times New Roman" panose="02020603050405020304" pitchFamily="18" charset="0"/>
                <a:cs typeface="Times New Roman" panose="02020603050405020304" pitchFamily="18" charset="0"/>
              </a:rPr>
              <a:t>$220 M </a:t>
            </a:r>
            <a:r>
              <a:rPr lang="en-IN" sz="2400" dirty="0">
                <a:latin typeface="Times New Roman" panose="02020603050405020304" pitchFamily="18" charset="0"/>
                <a:cs typeface="Times New Roman" panose="02020603050405020304" pitchFamily="18" charset="0"/>
              </a:rPr>
              <a:t>of total payment and </a:t>
            </a:r>
            <a:r>
              <a:rPr lang="en-IN" sz="2400" dirty="0">
                <a:solidFill>
                  <a:srgbClr val="00B0F0"/>
                </a:solidFill>
                <a:latin typeface="Times New Roman" panose="02020603050405020304" pitchFamily="18" charset="0"/>
                <a:cs typeface="Times New Roman" panose="02020603050405020304" pitchFamily="18" charset="0"/>
              </a:rPr>
              <a:t>$154 M </a:t>
            </a:r>
            <a:r>
              <a:rPr lang="en-IN" sz="2400" dirty="0">
                <a:latin typeface="Times New Roman" panose="02020603050405020304" pitchFamily="18" charset="0"/>
                <a:cs typeface="Times New Roman" panose="02020603050405020304" pitchFamily="18" charset="0"/>
              </a:rPr>
              <a:t>of total payment which are Not Verified for the Loan Amount </a:t>
            </a:r>
          </a:p>
          <a:p>
            <a:pPr marL="36900" indent="0">
              <a:buNone/>
            </a:pPr>
            <a:endParaRPr lang="en-IN" sz="2400" dirty="0">
              <a:latin typeface="Times New Roman" panose="02020603050405020304" pitchFamily="18" charset="0"/>
              <a:cs typeface="Times New Roman" panose="02020603050405020304" pitchFamily="18" charset="0"/>
            </a:endParaRPr>
          </a:p>
          <a:p>
            <a:pPr marL="36900" indent="0">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231E53-0040-028B-5286-FCC965EB02CD}"/>
              </a:ext>
            </a:extLst>
          </p:cNvPr>
          <p:cNvPicPr>
            <a:picLocks noChangeAspect="1"/>
          </p:cNvPicPr>
          <p:nvPr/>
        </p:nvPicPr>
        <p:blipFill>
          <a:blip r:embed="rId2"/>
          <a:stretch>
            <a:fillRect/>
          </a:stretch>
        </p:blipFill>
        <p:spPr>
          <a:xfrm>
            <a:off x="6805069" y="1399892"/>
            <a:ext cx="5001323" cy="4058216"/>
          </a:xfrm>
          <a:prstGeom prst="rect">
            <a:avLst/>
          </a:prstGeom>
        </p:spPr>
      </p:pic>
    </p:spTree>
    <p:extLst>
      <p:ext uri="{BB962C8B-B14F-4D97-AF65-F5344CB8AC3E}">
        <p14:creationId xmlns:p14="http://schemas.microsoft.com/office/powerpoint/2010/main" val="3876841183"/>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D4A6-0926-0ADA-212F-D632502050B9}"/>
              </a:ext>
            </a:extLst>
          </p:cNvPr>
          <p:cNvSpPr>
            <a:spLocks noGrp="1"/>
          </p:cNvSpPr>
          <p:nvPr>
            <p:ph type="title"/>
          </p:nvPr>
        </p:nvSpPr>
        <p:spPr>
          <a:xfrm>
            <a:off x="919119" y="48565"/>
            <a:ext cx="10353762" cy="970450"/>
          </a:xfrm>
        </p:spPr>
        <p:txBody>
          <a:bodyPr/>
          <a:lstStyle/>
          <a:p>
            <a:r>
              <a:rPr lang="en-US" sz="4000" dirty="0">
                <a:latin typeface="Times New Roman" panose="02020603050405020304" pitchFamily="18" charset="0"/>
                <a:cs typeface="Times New Roman" panose="02020603050405020304" pitchFamily="18" charset="0"/>
              </a:rPr>
              <a:t>KPI-3  Sub-Charts</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9028C6-0145-5651-6C1E-27D14A43E56A}"/>
              </a:ext>
            </a:extLst>
          </p:cNvPr>
          <p:cNvSpPr txBox="1"/>
          <p:nvPr/>
        </p:nvSpPr>
        <p:spPr>
          <a:xfrm>
            <a:off x="6821122" y="1698413"/>
            <a:ext cx="3308367" cy="461665"/>
          </a:xfrm>
          <a:prstGeom prst="rect">
            <a:avLst/>
          </a:prstGeom>
          <a:noFill/>
        </p:spPr>
        <p:txBody>
          <a:bodyPr wrap="square" rtlCol="0">
            <a:spAutoFit/>
          </a:bodyPr>
          <a:lstStyle/>
          <a:p>
            <a:r>
              <a:rPr lang="en-US" sz="2400" b="1" dirty="0">
                <a:solidFill>
                  <a:schemeClr val="tx2"/>
                </a:solidFill>
                <a:latin typeface="Times New Roman" panose="02020603050405020304" pitchFamily="18" charset="0"/>
                <a:cs typeface="Times New Roman" panose="02020603050405020304" pitchFamily="18" charset="0"/>
              </a:rPr>
              <a:t>Funded Amount Status</a:t>
            </a: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6F1F671-BFDF-D3CC-6E6E-EAC4365CCEFC}"/>
              </a:ext>
            </a:extLst>
          </p:cNvPr>
          <p:cNvSpPr txBox="1"/>
          <p:nvPr/>
        </p:nvSpPr>
        <p:spPr>
          <a:xfrm>
            <a:off x="639201" y="2623637"/>
            <a:ext cx="3711247"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Ratio shows us how many people are non verified with there Total funded amount 140.34M similarly Verified with 195.80M total funded amount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1CE5F7-AE53-7C62-893D-ED990CC4CBC9}"/>
              </a:ext>
            </a:extLst>
          </p:cNvPr>
          <p:cNvPicPr>
            <a:picLocks noChangeAspect="1"/>
          </p:cNvPicPr>
          <p:nvPr/>
        </p:nvPicPr>
        <p:blipFill>
          <a:blip r:embed="rId2"/>
          <a:stretch>
            <a:fillRect/>
          </a:stretch>
        </p:blipFill>
        <p:spPr>
          <a:xfrm>
            <a:off x="5370879" y="2370217"/>
            <a:ext cx="6620435" cy="3950222"/>
          </a:xfrm>
          <a:prstGeom prst="rect">
            <a:avLst/>
          </a:prstGeom>
        </p:spPr>
      </p:pic>
    </p:spTree>
    <p:extLst>
      <p:ext uri="{BB962C8B-B14F-4D97-AF65-F5344CB8AC3E}">
        <p14:creationId xmlns:p14="http://schemas.microsoft.com/office/powerpoint/2010/main" val="932349661"/>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445429" y="182589"/>
            <a:ext cx="10353762" cy="970450"/>
          </a:xfrm>
        </p:spPr>
        <p:txBody>
          <a:bodyPr>
            <a:normAutofit/>
          </a:bodyPr>
          <a:lstStyle/>
          <a:p>
            <a:r>
              <a:rPr lang="en-US" sz="4000" dirty="0">
                <a:solidFill>
                  <a:srgbClr val="FFFF00"/>
                </a:solidFill>
                <a:latin typeface="Times New Roman" panose="02020603050405020304" pitchFamily="18" charset="0"/>
                <a:cs typeface="Times New Roman" panose="02020603050405020304" pitchFamily="18" charset="0"/>
              </a:rPr>
              <a:t>KPI-4</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5208922" cy="5293452"/>
          </a:xfrm>
        </p:spPr>
        <p:txBody>
          <a:bodyPr>
            <a:normAutofit/>
          </a:bodyPr>
          <a:lstStyle/>
          <a:p>
            <a:r>
              <a:rPr lang="en-IN" sz="2400" dirty="0">
                <a:latin typeface="Times New Roman" panose="02020603050405020304" pitchFamily="18" charset="0"/>
                <a:cs typeface="Times New Roman" panose="02020603050405020304" pitchFamily="18" charset="0"/>
              </a:rPr>
              <a:t> State wise and Month wise loan status:</a:t>
            </a:r>
          </a:p>
          <a:p>
            <a:pPr marL="36900" indent="0">
              <a:buNone/>
            </a:pPr>
            <a:r>
              <a:rPr lang="en-IN" sz="2400" dirty="0">
                <a:latin typeface="Times New Roman" panose="02020603050405020304" pitchFamily="18" charset="0"/>
                <a:cs typeface="Times New Roman" panose="02020603050405020304" pitchFamily="18" charset="0"/>
              </a:rPr>
              <a:t> </a:t>
            </a:r>
          </a:p>
          <a:p>
            <a:pPr marL="3690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62E2AC-5775-DB32-AE14-EB25A1DD97CE}"/>
              </a:ext>
            </a:extLst>
          </p:cNvPr>
          <p:cNvSpPr txBox="1"/>
          <p:nvPr/>
        </p:nvSpPr>
        <p:spPr>
          <a:xfrm>
            <a:off x="445429" y="2174032"/>
            <a:ext cx="4686408" cy="5355312"/>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visualization shows three loan statuses: Charged Off, Current, and Fully Paid, with December having the highest number of Fully Paid accounts and January having the lowest.</a:t>
            </a:r>
          </a:p>
          <a:p>
            <a:pPr algn="l"/>
            <a:endParaRPr lang="en-US" dirty="0">
              <a:solidFill>
                <a:srgbClr val="FFC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Understanding monthly loan variations is crucial for managing and strategizing, and investigating factors like external economic events or operational changes can optimize loan management and customer engagement strategies.</a:t>
            </a:r>
          </a:p>
          <a:p>
            <a:pPr algn="l"/>
            <a:endParaRPr lang="en-US" dirty="0">
              <a:solidFill>
                <a:srgbClr val="FFC000"/>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The visual representation reveals fluctuating loan status accounts over 12 months, with December having the highest number of Fully Paid accounts and January having the lowest.</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D788657-B18A-4FA5-296D-6566BC00F23C}"/>
              </a:ext>
            </a:extLst>
          </p:cNvPr>
          <p:cNvPicPr>
            <a:picLocks noChangeAspect="1"/>
          </p:cNvPicPr>
          <p:nvPr/>
        </p:nvPicPr>
        <p:blipFill>
          <a:blip r:embed="rId2"/>
          <a:stretch>
            <a:fillRect/>
          </a:stretch>
        </p:blipFill>
        <p:spPr>
          <a:xfrm>
            <a:off x="5416505" y="2552330"/>
            <a:ext cx="6546448" cy="3615203"/>
          </a:xfrm>
          <a:prstGeom prst="rect">
            <a:avLst/>
          </a:prstGeom>
        </p:spPr>
      </p:pic>
      <p:sp>
        <p:nvSpPr>
          <p:cNvPr id="7" name="TextBox 6">
            <a:extLst>
              <a:ext uri="{FF2B5EF4-FFF2-40B4-BE49-F238E27FC236}">
                <a16:creationId xmlns:a16="http://schemas.microsoft.com/office/drawing/2014/main" id="{BEFD03CD-62D4-EE20-C5AA-FE64C9856B88}"/>
              </a:ext>
            </a:extLst>
          </p:cNvPr>
          <p:cNvSpPr txBox="1"/>
          <p:nvPr/>
        </p:nvSpPr>
        <p:spPr>
          <a:xfrm>
            <a:off x="6996223" y="1908539"/>
            <a:ext cx="338701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Month Wise Loan Status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026415"/>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CC2-CA89-76FB-7FFC-8CDAA1B35E94}"/>
              </a:ext>
            </a:extLst>
          </p:cNvPr>
          <p:cNvSpPr>
            <a:spLocks noGrp="1"/>
          </p:cNvSpPr>
          <p:nvPr>
            <p:ph type="title"/>
          </p:nvPr>
        </p:nvSpPr>
        <p:spPr>
          <a:xfrm>
            <a:off x="172720" y="237910"/>
            <a:ext cx="10353762" cy="970450"/>
          </a:xfrm>
        </p:spPr>
        <p:txBody>
          <a:bodyPr>
            <a:normAutofit/>
          </a:bodyPr>
          <a:lstStyle/>
          <a:p>
            <a:r>
              <a:rPr lang="en-IN" sz="4000" dirty="0">
                <a:latin typeface="Times New Roman" panose="02020603050405020304" pitchFamily="18" charset="0"/>
                <a:cs typeface="Times New Roman" panose="02020603050405020304" pitchFamily="18" charset="0"/>
              </a:rPr>
              <a:t>KPI-4   </a:t>
            </a:r>
            <a:r>
              <a:rPr lang="en-US" sz="4000" dirty="0">
                <a:latin typeface="Times New Roman" panose="02020603050405020304" pitchFamily="18" charset="0"/>
                <a:cs typeface="Times New Roman" panose="02020603050405020304" pitchFamily="18" charset="0"/>
              </a:rPr>
              <a:t>Sub-Charts</a:t>
            </a:r>
            <a:endParaRPr lang="en-IN" sz="40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172720" y="1511560"/>
            <a:ext cx="4500880" cy="6039302"/>
          </a:xfrm>
        </p:spPr>
        <p:txBody>
          <a:bodyPr>
            <a:normAutofit/>
          </a:bodyPr>
          <a:lstStyle/>
          <a:p>
            <a:r>
              <a:rPr lang="en-US" sz="2400" dirty="0">
                <a:latin typeface="Times New Roman" panose="02020603050405020304" pitchFamily="18" charset="0"/>
                <a:cs typeface="Times New Roman" panose="02020603050405020304" pitchFamily="18" charset="0"/>
              </a:rPr>
              <a:t>The graph shows the Top 10 states to whom bank gave the highest amount of Loan. </a:t>
            </a:r>
          </a:p>
          <a:p>
            <a:r>
              <a:rPr lang="en-US" sz="2400" dirty="0">
                <a:latin typeface="Times New Roman" panose="02020603050405020304" pitchFamily="18" charset="0"/>
                <a:cs typeface="Times New Roman" panose="02020603050405020304" pitchFamily="18" charset="0"/>
              </a:rPr>
              <a:t>Here , it is clearly seen that in top 10 states, CA has given highest amount of loan to customers. But, maximum of customers in each state has fully paid status followed by Charged off and current.</a:t>
            </a:r>
          </a:p>
        </p:txBody>
      </p:sp>
      <p:pic>
        <p:nvPicPr>
          <p:cNvPr id="4" name="Picture 3">
            <a:extLst>
              <a:ext uri="{FF2B5EF4-FFF2-40B4-BE49-F238E27FC236}">
                <a16:creationId xmlns:a16="http://schemas.microsoft.com/office/drawing/2014/main" id="{A60A8638-1C71-D381-C30D-A1D2315EAB2E}"/>
              </a:ext>
            </a:extLst>
          </p:cNvPr>
          <p:cNvPicPr>
            <a:picLocks noChangeAspect="1"/>
          </p:cNvPicPr>
          <p:nvPr/>
        </p:nvPicPr>
        <p:blipFill>
          <a:blip r:embed="rId2"/>
          <a:stretch>
            <a:fillRect/>
          </a:stretch>
        </p:blipFill>
        <p:spPr>
          <a:xfrm>
            <a:off x="4673600" y="1511560"/>
            <a:ext cx="7394667" cy="5178488"/>
          </a:xfrm>
          <a:prstGeom prst="rect">
            <a:avLst/>
          </a:prstGeom>
        </p:spPr>
      </p:pic>
    </p:spTree>
    <p:extLst>
      <p:ext uri="{BB962C8B-B14F-4D97-AF65-F5344CB8AC3E}">
        <p14:creationId xmlns:p14="http://schemas.microsoft.com/office/powerpoint/2010/main" val="1051472689"/>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lstStyle/>
          <a:p>
            <a:r>
              <a:rPr lang="en-US" dirty="0">
                <a:solidFill>
                  <a:srgbClr val="FFFF00"/>
                </a:solidFill>
                <a:latin typeface="Times New Roman" panose="02020603050405020304" pitchFamily="18" charset="0"/>
                <a:cs typeface="Times New Roman" panose="02020603050405020304" pitchFamily="18" charset="0"/>
              </a:rPr>
              <a:t>KPI-5</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381641" y="1171575"/>
            <a:ext cx="5519097" cy="5425168"/>
          </a:xfrm>
        </p:spPr>
        <p:txBody>
          <a:bodyPr>
            <a:noAutofit/>
          </a:bodyPr>
          <a:lstStyle/>
          <a:p>
            <a:r>
              <a:rPr lang="en-US" sz="2400" dirty="0" err="1">
                <a:latin typeface="Times New Roman" panose="02020603050405020304" pitchFamily="18" charset="0"/>
                <a:cs typeface="Times New Roman" panose="02020603050405020304" pitchFamily="18" charset="0"/>
              </a:rPr>
              <a:t>Home_ownership</a:t>
            </a:r>
            <a:r>
              <a:rPr lang="en-US" sz="2400" dirty="0">
                <a:latin typeface="Times New Roman" panose="02020603050405020304" pitchFamily="18" charset="0"/>
                <a:cs typeface="Times New Roman" panose="02020603050405020304" pitchFamily="18" charset="0"/>
              </a:rPr>
              <a:t> vs last payment date stats:</a:t>
            </a:r>
          </a:p>
          <a:p>
            <a:pPr marL="3690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right graph shows the Home ownership and the amount paid for each on last payment date.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can see that maximum latest amount paid by customers with </a:t>
            </a:r>
            <a:r>
              <a:rPr lang="en-US" sz="2400" dirty="0">
                <a:solidFill>
                  <a:srgbClr val="00B0F0"/>
                </a:solidFill>
                <a:latin typeface="Times New Roman" panose="02020603050405020304" pitchFamily="18" charset="0"/>
                <a:cs typeface="Times New Roman" panose="02020603050405020304" pitchFamily="18" charset="0"/>
              </a:rPr>
              <a:t>MORTGAGE</a:t>
            </a:r>
            <a:r>
              <a:rPr lang="en-US" sz="2400" dirty="0">
                <a:latin typeface="Times New Roman" panose="02020603050405020304" pitchFamily="18" charset="0"/>
                <a:cs typeface="Times New Roman" panose="02020603050405020304" pitchFamily="18" charset="0"/>
              </a:rPr>
              <a:t> home ownership is </a:t>
            </a:r>
            <a:r>
              <a:rPr lang="en-US" sz="2400" dirty="0">
                <a:solidFill>
                  <a:srgbClr val="00B0F0"/>
                </a:solidFill>
                <a:latin typeface="Times New Roman" panose="02020603050405020304" pitchFamily="18" charset="0"/>
                <a:cs typeface="Times New Roman" panose="02020603050405020304" pitchFamily="18" charset="0"/>
              </a:rPr>
              <a:t>Rs.310,798</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concludes that many of the customers are about to repay their loan amount for their particular home ownership.</a:t>
            </a:r>
          </a:p>
          <a:p>
            <a:pPr marL="3690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539F68-413F-E55F-7E6F-EED1B599E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738" y="2067606"/>
            <a:ext cx="6142574" cy="4376057"/>
          </a:xfrm>
          <a:prstGeom prst="rect">
            <a:avLst/>
          </a:prstGeom>
        </p:spPr>
      </p:pic>
    </p:spTree>
    <p:extLst>
      <p:ext uri="{BB962C8B-B14F-4D97-AF65-F5344CB8AC3E}">
        <p14:creationId xmlns:p14="http://schemas.microsoft.com/office/powerpoint/2010/main" val="4150599698"/>
      </p:ext>
    </p:extLst>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006" y="236971"/>
            <a:ext cx="10353762" cy="970450"/>
          </a:xfrm>
        </p:spPr>
        <p:txBody>
          <a:bodyPr/>
          <a:lstStyle/>
          <a:p>
            <a:r>
              <a:rPr lang="en-US" sz="4000" dirty="0">
                <a:latin typeface="Times New Roman" panose="02020603050405020304" pitchFamily="18" charset="0"/>
                <a:cs typeface="Times New Roman" panose="02020603050405020304" pitchFamily="18" charset="0"/>
              </a:rPr>
              <a:t>KPI-5   Sub-Charts</a:t>
            </a:r>
          </a:p>
        </p:txBody>
      </p:sp>
      <p:sp>
        <p:nvSpPr>
          <p:cNvPr id="5" name="Content Placeholder 4"/>
          <p:cNvSpPr>
            <a:spLocks noGrp="1"/>
          </p:cNvSpPr>
          <p:nvPr>
            <p:ph sz="half" idx="1"/>
          </p:nvPr>
        </p:nvSpPr>
        <p:spPr>
          <a:xfrm>
            <a:off x="213708" y="1470514"/>
            <a:ext cx="4415442" cy="5257797"/>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Times New Roman" panose="02020603050405020304" pitchFamily="18" charset="0"/>
                <a:cs typeface="Times New Roman" panose="02020603050405020304" pitchFamily="18" charset="0"/>
              </a:rPr>
              <a:t>We can conclude that in each home ownership, </a:t>
            </a:r>
            <a:r>
              <a:rPr lang="en-US" sz="2400" dirty="0">
                <a:solidFill>
                  <a:srgbClr val="00B0F0"/>
                </a:solidFill>
                <a:latin typeface="Times New Roman" panose="02020603050405020304" pitchFamily="18" charset="0"/>
                <a:cs typeface="Times New Roman" panose="02020603050405020304" pitchFamily="18" charset="0"/>
              </a:rPr>
              <a:t>maximum</a:t>
            </a:r>
            <a:r>
              <a:rPr lang="en-US" sz="2400" dirty="0">
                <a:latin typeface="Times New Roman" panose="02020603050405020304" pitchFamily="18" charset="0"/>
                <a:cs typeface="Times New Roman" panose="02020603050405020304" pitchFamily="18" charset="0"/>
              </a:rPr>
              <a:t> loan is taken for</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debt_consolidation </a:t>
            </a:r>
            <a:r>
              <a:rPr lang="en-US" sz="2400" dirty="0">
                <a:latin typeface="Times New Roman" panose="02020603050405020304" pitchFamily="18" charset="0"/>
                <a:cs typeface="Times New Roman" panose="02020603050405020304" pitchFamily="18" charset="0"/>
              </a:rPr>
              <a:t>and also customers who took loan for this purpose has </a:t>
            </a:r>
            <a:r>
              <a:rPr lang="en-US" sz="2400" dirty="0">
                <a:solidFill>
                  <a:srgbClr val="00B0F0"/>
                </a:solidFill>
                <a:latin typeface="Times New Roman" panose="02020603050405020304" pitchFamily="18" charset="0"/>
                <a:cs typeface="Times New Roman" panose="02020603050405020304" pitchFamily="18" charset="0"/>
              </a:rPr>
              <a:t>repaid in mass amount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Except NONE and OTHERS, all other Home_ownership has maximum took loan for debt_consolidation. So, recently paid max amount is of MORTGAGE followed by RENT and OWN.</a:t>
            </a:r>
          </a:p>
        </p:txBody>
      </p:sp>
      <p:pic>
        <p:nvPicPr>
          <p:cNvPr id="3" name="Picture 2">
            <a:extLst>
              <a:ext uri="{FF2B5EF4-FFF2-40B4-BE49-F238E27FC236}">
                <a16:creationId xmlns:a16="http://schemas.microsoft.com/office/drawing/2014/main" id="{FFFC2B44-A1E9-EAAC-0B21-C61F917D50C8}"/>
              </a:ext>
            </a:extLst>
          </p:cNvPr>
          <p:cNvPicPr>
            <a:picLocks noChangeAspect="1"/>
          </p:cNvPicPr>
          <p:nvPr/>
        </p:nvPicPr>
        <p:blipFill>
          <a:blip r:embed="rId2"/>
          <a:stretch>
            <a:fillRect/>
          </a:stretch>
        </p:blipFill>
        <p:spPr>
          <a:xfrm>
            <a:off x="4629150" y="1515292"/>
            <a:ext cx="7437119" cy="4915418"/>
          </a:xfrm>
          <a:prstGeom prst="rect">
            <a:avLst/>
          </a:prstGeom>
        </p:spPr>
      </p:pic>
    </p:spTree>
    <p:extLst>
      <p:ext uri="{BB962C8B-B14F-4D97-AF65-F5344CB8AC3E}">
        <p14:creationId xmlns:p14="http://schemas.microsoft.com/office/powerpoint/2010/main" val="466828640"/>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9AFEF4-F3F3-1510-B7E7-B5E2DC81073B}"/>
              </a:ext>
            </a:extLst>
          </p:cNvPr>
          <p:cNvPicPr>
            <a:picLocks noChangeAspect="1"/>
          </p:cNvPicPr>
          <p:nvPr/>
        </p:nvPicPr>
        <p:blipFill>
          <a:blip r:embed="rId2"/>
          <a:stretch>
            <a:fillRect/>
          </a:stretch>
        </p:blipFill>
        <p:spPr>
          <a:xfrm>
            <a:off x="103805" y="877078"/>
            <a:ext cx="11970007" cy="5831631"/>
          </a:xfrm>
          <a:prstGeom prst="rect">
            <a:avLst/>
          </a:prstGeom>
        </p:spPr>
      </p:pic>
      <p:pic>
        <p:nvPicPr>
          <p:cNvPr id="1026" name="Picture 2">
            <a:extLst>
              <a:ext uri="{FF2B5EF4-FFF2-40B4-BE49-F238E27FC236}">
                <a16:creationId xmlns:a16="http://schemas.microsoft.com/office/drawing/2014/main" id="{592877F7-2D8E-FF85-D664-146677A14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755" y="149291"/>
            <a:ext cx="639731" cy="60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4F2540-26E8-A686-5D94-356CD6455E4A}"/>
              </a:ext>
            </a:extLst>
          </p:cNvPr>
          <p:cNvPicPr>
            <a:picLocks noChangeAspect="1"/>
          </p:cNvPicPr>
          <p:nvPr/>
        </p:nvPicPr>
        <p:blipFill>
          <a:blip r:embed="rId2"/>
          <a:stretch>
            <a:fillRect/>
          </a:stretch>
        </p:blipFill>
        <p:spPr>
          <a:xfrm>
            <a:off x="121298" y="883005"/>
            <a:ext cx="11971175" cy="5974995"/>
          </a:xfrm>
          <a:prstGeom prst="rect">
            <a:avLst/>
          </a:prstGeom>
        </p:spPr>
      </p:pic>
      <p:pic>
        <p:nvPicPr>
          <p:cNvPr id="2052" name="Picture 4" descr="Tableau Logo, symbol, meaning, history, PNG, brand">
            <a:extLst>
              <a:ext uri="{FF2B5EF4-FFF2-40B4-BE49-F238E27FC236}">
                <a16:creationId xmlns:a16="http://schemas.microsoft.com/office/drawing/2014/main" id="{C344EC3E-4FEC-D642-6F12-CB9231ACE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5956" y="106974"/>
            <a:ext cx="700087" cy="65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6433C24-27B3-E93C-D404-77939CC89BE9}"/>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17D35E24-BD6E-2BC4-DC16-879E335DE162}"/>
              </a:ext>
            </a:extLst>
          </p:cNvPr>
          <p:cNvPicPr>
            <a:picLocks noChangeAspect="1"/>
          </p:cNvPicPr>
          <p:nvPr/>
        </p:nvPicPr>
        <p:blipFill>
          <a:blip r:embed="rId2"/>
          <a:stretch>
            <a:fillRect/>
          </a:stretch>
        </p:blipFill>
        <p:spPr>
          <a:xfrm>
            <a:off x="121298" y="896348"/>
            <a:ext cx="11952514" cy="5961652"/>
          </a:xfrm>
          <a:prstGeom prst="rect">
            <a:avLst/>
          </a:prstGeom>
        </p:spPr>
      </p:pic>
      <p:pic>
        <p:nvPicPr>
          <p:cNvPr id="3074" name="Picture 2" descr="Power BI Logo, symbol, meaning, history, PNG, brand">
            <a:extLst>
              <a:ext uri="{FF2B5EF4-FFF2-40B4-BE49-F238E27FC236}">
                <a16:creationId xmlns:a16="http://schemas.microsoft.com/office/drawing/2014/main" id="{A497A57F-1A31-5B92-0C01-4B20D60F3E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75" r="20098"/>
          <a:stretch/>
        </p:blipFill>
        <p:spPr bwMode="auto">
          <a:xfrm>
            <a:off x="5718110" y="72313"/>
            <a:ext cx="755780" cy="73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896480"/>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C23F-3F15-BAC8-359F-11E08D0EC6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6A0659-4A15-29A4-5049-2D03D2D3305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p>
          <a:p>
            <a:r>
              <a:rPr lang="en-US" sz="3200" dirty="0">
                <a:latin typeface="Times New Roman" panose="02020603050405020304" pitchFamily="18" charset="0"/>
                <a:cs typeface="Times New Roman" panose="02020603050405020304" pitchFamily="18" charset="0"/>
              </a:rPr>
              <a:t>DATA OVERVIEW</a:t>
            </a:r>
          </a:p>
          <a:p>
            <a:r>
              <a:rPr lang="en-US" sz="3200" dirty="0">
                <a:latin typeface="Times New Roman" panose="02020603050405020304" pitchFamily="18" charset="0"/>
                <a:cs typeface="Times New Roman" panose="02020603050405020304" pitchFamily="18" charset="0"/>
              </a:rPr>
              <a:t>OBJECTIVE</a:t>
            </a:r>
          </a:p>
          <a:p>
            <a:r>
              <a:rPr lang="en-US" sz="3200" dirty="0">
                <a:latin typeface="Times New Roman" panose="02020603050405020304" pitchFamily="18" charset="0"/>
                <a:cs typeface="Times New Roman" panose="02020603050405020304" pitchFamily="18" charset="0"/>
              </a:rPr>
              <a:t>ANALYSIS</a:t>
            </a:r>
          </a:p>
          <a:p>
            <a:r>
              <a:rPr lang="en-US" sz="3200" dirty="0">
                <a:latin typeface="Times New Roman" panose="02020603050405020304" pitchFamily="18" charset="0"/>
                <a:cs typeface="Times New Roman" panose="02020603050405020304" pitchFamily="18" charset="0"/>
              </a:rPr>
              <a:t>INSIGHTS</a:t>
            </a:r>
          </a:p>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426891"/>
      </p:ext>
    </p:extLst>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3C8F-C30C-94EA-5005-CBC1CA9472BC}"/>
              </a:ext>
            </a:extLst>
          </p:cNvPr>
          <p:cNvSpPr>
            <a:spLocks noGrp="1"/>
          </p:cNvSpPr>
          <p:nvPr>
            <p:ph type="title"/>
          </p:nvPr>
        </p:nvSpPr>
        <p:spPr>
          <a:xfrm>
            <a:off x="300671" y="208878"/>
            <a:ext cx="9404723" cy="1071282"/>
          </a:xfrm>
        </p:spPr>
        <p:txBody>
          <a:bodyPr/>
          <a:lstStyle/>
          <a:p>
            <a:r>
              <a:rPr lang="en-US" sz="4000" dirty="0">
                <a:solidFill>
                  <a:srgbClr val="FFFF00"/>
                </a:solidFill>
                <a:latin typeface="Times New Roman" panose="02020603050405020304" pitchFamily="18" charset="0"/>
                <a:cs typeface="Times New Roman" panose="02020603050405020304" pitchFamily="18" charset="0"/>
              </a:rPr>
              <a:t>MySQL- </a:t>
            </a:r>
            <a:r>
              <a:rPr lang="en-US" sz="3200" dirty="0">
                <a:solidFill>
                  <a:schemeClr val="tx1">
                    <a:lumMod val="95000"/>
                  </a:schemeClr>
                </a:solidFill>
                <a:latin typeface="Times New Roman" panose="02020603050405020304" pitchFamily="18" charset="0"/>
                <a:cs typeface="Times New Roman" panose="02020603050405020304" pitchFamily="18" charset="0"/>
              </a:rPr>
              <a:t>KPI 1-3</a:t>
            </a:r>
            <a:endParaRPr lang="en-IN" sz="4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1B5C52-BA80-5E76-9E44-14A97CA60593}"/>
              </a:ext>
            </a:extLst>
          </p:cNvPr>
          <p:cNvPicPr>
            <a:picLocks noChangeAspect="1"/>
          </p:cNvPicPr>
          <p:nvPr/>
        </p:nvPicPr>
        <p:blipFill>
          <a:blip r:embed="rId2"/>
          <a:stretch>
            <a:fillRect/>
          </a:stretch>
        </p:blipFill>
        <p:spPr>
          <a:xfrm>
            <a:off x="863717" y="1098939"/>
            <a:ext cx="10203307" cy="5626954"/>
          </a:xfrm>
          <a:prstGeom prst="rect">
            <a:avLst/>
          </a:prstGeom>
        </p:spPr>
      </p:pic>
    </p:spTree>
    <p:extLst>
      <p:ext uri="{BB962C8B-B14F-4D97-AF65-F5344CB8AC3E}">
        <p14:creationId xmlns:p14="http://schemas.microsoft.com/office/powerpoint/2010/main" val="4197531274"/>
      </p:ext>
    </p:extLst>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3C8F-C30C-94EA-5005-CBC1CA9472BC}"/>
              </a:ext>
            </a:extLst>
          </p:cNvPr>
          <p:cNvSpPr>
            <a:spLocks noGrp="1"/>
          </p:cNvSpPr>
          <p:nvPr>
            <p:ph type="title"/>
          </p:nvPr>
        </p:nvSpPr>
        <p:spPr>
          <a:xfrm>
            <a:off x="300671" y="208878"/>
            <a:ext cx="9404723" cy="1071282"/>
          </a:xfrm>
        </p:spPr>
        <p:txBody>
          <a:bodyPr/>
          <a:lstStyle/>
          <a:p>
            <a:r>
              <a:rPr lang="en-US" sz="4000" dirty="0">
                <a:solidFill>
                  <a:srgbClr val="FFFF00"/>
                </a:solidFill>
                <a:latin typeface="Times New Roman" panose="02020603050405020304" pitchFamily="18" charset="0"/>
                <a:cs typeface="Times New Roman" panose="02020603050405020304" pitchFamily="18" charset="0"/>
              </a:rPr>
              <a:t>MySQL- </a:t>
            </a:r>
            <a:r>
              <a:rPr lang="en-US" sz="3200" dirty="0">
                <a:solidFill>
                  <a:schemeClr val="tx1">
                    <a:lumMod val="95000"/>
                  </a:schemeClr>
                </a:solidFill>
                <a:latin typeface="Times New Roman" panose="02020603050405020304" pitchFamily="18" charset="0"/>
                <a:cs typeface="Times New Roman" panose="02020603050405020304" pitchFamily="18" charset="0"/>
              </a:rPr>
              <a:t>KPI 4-5</a:t>
            </a:r>
            <a:endParaRPr lang="en-IN" sz="4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919779-7D65-AE07-F3EA-9EC779A1F919}"/>
              </a:ext>
            </a:extLst>
          </p:cNvPr>
          <p:cNvPicPr>
            <a:picLocks noChangeAspect="1"/>
          </p:cNvPicPr>
          <p:nvPr/>
        </p:nvPicPr>
        <p:blipFill>
          <a:blip r:embed="rId2"/>
          <a:stretch>
            <a:fillRect/>
          </a:stretch>
        </p:blipFill>
        <p:spPr>
          <a:xfrm>
            <a:off x="1513835" y="1032124"/>
            <a:ext cx="9164329" cy="5525271"/>
          </a:xfrm>
          <a:prstGeom prst="rect">
            <a:avLst/>
          </a:prstGeom>
        </p:spPr>
      </p:pic>
    </p:spTree>
    <p:extLst>
      <p:ext uri="{BB962C8B-B14F-4D97-AF65-F5344CB8AC3E}">
        <p14:creationId xmlns:p14="http://schemas.microsoft.com/office/powerpoint/2010/main" val="284477508"/>
      </p:ext>
    </p:extLst>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3384-81BA-B121-3950-4A5D38C5C673}"/>
              </a:ext>
            </a:extLst>
          </p:cNvPr>
          <p:cNvSpPr>
            <a:spLocks noGrp="1"/>
          </p:cNvSpPr>
          <p:nvPr>
            <p:ph type="title"/>
          </p:nvPr>
        </p:nvSpPr>
        <p:spPr>
          <a:xfrm>
            <a:off x="719872" y="387403"/>
            <a:ext cx="9404723" cy="1400530"/>
          </a:xfrm>
        </p:spPr>
        <p:txBody>
          <a:bodyPr/>
          <a:lstStyle/>
          <a:p>
            <a:r>
              <a:rPr lang="en-US" b="0" i="0" dirty="0">
                <a:solidFill>
                  <a:srgbClr val="FFFF00"/>
                </a:solidFill>
                <a:effectLst/>
                <a:latin typeface="Times New Roman" panose="02020603050405020304" pitchFamily="18" charset="0"/>
                <a:cs typeface="Times New Roman" panose="02020603050405020304" pitchFamily="18" charset="0"/>
              </a:rPr>
              <a:t>Insights:</a:t>
            </a:r>
            <a:br>
              <a:rPr lang="en-US" b="0" i="0" dirty="0">
                <a:solidFill>
                  <a:srgbClr val="FFFF00"/>
                </a:solidFill>
                <a:effectLst/>
                <a:latin typeface="Times New Roman" panose="02020603050405020304" pitchFamily="18" charset="0"/>
                <a:cs typeface="Times New Roman" panose="02020603050405020304" pitchFamily="18" charset="0"/>
              </a:rPr>
            </a:b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919CBF-B7DE-9D64-997F-4FD6B5CCF2F3}"/>
              </a:ext>
            </a:extLst>
          </p:cNvPr>
          <p:cNvSpPr>
            <a:spLocks noGrp="1"/>
          </p:cNvSpPr>
          <p:nvPr>
            <p:ph sz="half" idx="1"/>
          </p:nvPr>
        </p:nvSpPr>
        <p:spPr>
          <a:xfrm>
            <a:off x="1103311" y="1315617"/>
            <a:ext cx="9197685" cy="4940722"/>
          </a:xfrm>
        </p:spPr>
        <p:txBody>
          <a:bodyPr>
            <a:normAutofit lnSpcReduction="10000"/>
          </a:bodyPr>
          <a:lstStyle/>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clearly see that there is gradual increase in loan amount taken from one year to another year.</a:t>
            </a:r>
          </a:p>
          <a:p>
            <a:pPr algn="l">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Revol_bal</a:t>
            </a:r>
            <a:r>
              <a:rPr lang="en-US" sz="2400" dirty="0">
                <a:latin typeface="Times New Roman" panose="02020603050405020304" pitchFamily="18" charset="0"/>
                <a:cs typeface="Times New Roman" panose="02020603050405020304" pitchFamily="18" charset="0"/>
              </a:rPr>
              <a:t> is more in grade B customers and least in grade G customers.</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indicates a clear distinction in total payments between verified and non-verified status. Verified accounts, comprising 41.12% of the total, have contributed $153.54 million, while non-verified accounts, representing 58.88%, have contributed $219.89 million.</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Fully Paid had the highest total Count of </a:t>
            </a:r>
            <a:r>
              <a:rPr lang="en-US" sz="2400" dirty="0" err="1">
                <a:latin typeface="Times New Roman" panose="02020603050405020304" pitchFamily="18" charset="0"/>
                <a:cs typeface="Times New Roman" panose="02020603050405020304" pitchFamily="18" charset="0"/>
              </a:rPr>
              <a:t>loan_status</a:t>
            </a:r>
            <a:r>
              <a:rPr lang="en-US" sz="2400" dirty="0">
                <a:latin typeface="Times New Roman" panose="02020603050405020304" pitchFamily="18" charset="0"/>
                <a:cs typeface="Times New Roman" panose="02020603050405020304" pitchFamily="18" charset="0"/>
              </a:rPr>
              <a:t> at 32,950, followed by Charged Off at 5627 and Current at 1140.</a:t>
            </a: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Across all 5 home ownership. Count of last payment range from 3 to 18,899.Rent accounted for 47.54% of last </a:t>
            </a:r>
            <a:r>
              <a:rPr lang="en-US" sz="2400" dirty="0" err="1">
                <a:latin typeface="Times New Roman" panose="02020603050405020304" pitchFamily="18" charset="0"/>
                <a:cs typeface="Times New Roman" panose="02020603050405020304" pitchFamily="18" charset="0"/>
              </a:rPr>
              <a:t>payment.And</a:t>
            </a:r>
            <a:r>
              <a:rPr lang="en-US" sz="2400" dirty="0">
                <a:latin typeface="Times New Roman" panose="02020603050405020304" pitchFamily="18" charset="0"/>
                <a:cs typeface="Times New Roman" panose="02020603050405020304" pitchFamily="18" charset="0"/>
              </a:rPr>
              <a:t> none has least last payment count.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2164"/>
      </p:ext>
    </p:extLst>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497B-EE72-9B5A-E360-A0141EDDD0BC}"/>
              </a:ext>
            </a:extLst>
          </p:cNvPr>
          <p:cNvSpPr>
            <a:spLocks noGrp="1"/>
          </p:cNvSpPr>
          <p:nvPr>
            <p:ph type="title"/>
          </p:nvPr>
        </p:nvSpPr>
        <p:spPr/>
        <p:txBody>
          <a:bodyPr/>
          <a:lstStyle/>
          <a:p>
            <a:r>
              <a:rPr lang="en-US" dirty="0">
                <a:solidFill>
                  <a:srgbClr val="FFFF00"/>
                </a:solidFill>
              </a:rPr>
              <a:t>Recommendation</a:t>
            </a:r>
            <a:endParaRPr lang="en-IN" dirty="0">
              <a:solidFill>
                <a:srgbClr val="FFFF00"/>
              </a:solidFill>
            </a:endParaRPr>
          </a:p>
        </p:txBody>
      </p:sp>
      <p:sp>
        <p:nvSpPr>
          <p:cNvPr id="3" name="Content Placeholder 2">
            <a:extLst>
              <a:ext uri="{FF2B5EF4-FFF2-40B4-BE49-F238E27FC236}">
                <a16:creationId xmlns:a16="http://schemas.microsoft.com/office/drawing/2014/main" id="{7D7DEAE1-C71A-263B-3BE4-6BAE198B38AF}"/>
              </a:ext>
            </a:extLst>
          </p:cNvPr>
          <p:cNvSpPr>
            <a:spLocks noGrp="1"/>
          </p:cNvSpPr>
          <p:nvPr>
            <p:ph sz="half" idx="1"/>
          </p:nvPr>
        </p:nvSpPr>
        <p:spPr>
          <a:xfrm>
            <a:off x="1103312" y="1586205"/>
            <a:ext cx="9404722" cy="4973215"/>
          </a:xfrm>
        </p:spPr>
        <p:txBody>
          <a:bodyPr>
            <a:normAutofit/>
          </a:bodyPr>
          <a:lstStyle/>
          <a:p>
            <a:r>
              <a:rPr lang="en-US" sz="2000" dirty="0">
                <a:latin typeface="Times New Roman" panose="02020603050405020304" pitchFamily="18" charset="0"/>
                <a:cs typeface="Times New Roman" panose="02020603050405020304" pitchFamily="18" charset="0"/>
              </a:rPr>
              <a:t>Expand Marketing Efforts: Increase marketing efforts to attract a larger pool of potential borrowers, advertising campaigns to raise awareness about the bank's loan products.</a:t>
            </a:r>
          </a:p>
          <a:p>
            <a:r>
              <a:rPr lang="en-US" sz="2000" i="0" dirty="0">
                <a:effectLst/>
                <a:latin typeface="Times New Roman" panose="02020603050405020304" pitchFamily="18" charset="0"/>
                <a:cs typeface="Times New Roman" panose="02020603050405020304" pitchFamily="18" charset="0"/>
              </a:rPr>
              <a:t>Targeted Marketing Campaigns: Identify segments of customers who are likely to benefit from revolving credit products and tailor marketing efforts to reach them effectively.</a:t>
            </a:r>
          </a:p>
          <a:p>
            <a:r>
              <a:rPr lang="en-US" sz="2000" i="0" dirty="0">
                <a:effectLst/>
                <a:latin typeface="Times New Roman" panose="02020603050405020304" pitchFamily="18" charset="0"/>
                <a:cs typeface="Times New Roman" panose="02020603050405020304" pitchFamily="18" charset="0"/>
              </a:rPr>
              <a:t>Partnerships and Alliances: Collaborate with reputable financial institutions, industry associations, and regulatory bodies to strengthen the bank's credibility and network.</a:t>
            </a:r>
          </a:p>
          <a:p>
            <a:r>
              <a:rPr lang="en-US" sz="2000" i="0" dirty="0">
                <a:effectLst/>
                <a:latin typeface="Times New Roman" panose="02020603050405020304" pitchFamily="18" charset="0"/>
                <a:cs typeface="Times New Roman" panose="02020603050405020304" pitchFamily="18" charset="0"/>
              </a:rPr>
              <a:t>Automated Data Integration: Invest in automated systems that seamlessly integrate with the bank's database to collect loan data in real-time. </a:t>
            </a:r>
          </a:p>
          <a:p>
            <a:r>
              <a:rPr lang="en-US" sz="2000" i="0" dirty="0">
                <a:effectLst/>
                <a:latin typeface="Times New Roman" panose="02020603050405020304" pitchFamily="18" charset="0"/>
                <a:cs typeface="Times New Roman" panose="02020603050405020304" pitchFamily="18" charset="0"/>
              </a:rPr>
              <a:t>Flexible Mortgage Products: Offer a range of mortgage products with flexible terms and down payment options to cater to diverse financial situations.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896772"/>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8C35-C32C-8E60-687F-8E1646B3435C}"/>
              </a:ext>
            </a:extLst>
          </p:cNvPr>
          <p:cNvSpPr>
            <a:spLocks noGrp="1"/>
          </p:cNvSpPr>
          <p:nvPr>
            <p:ph type="title"/>
          </p:nvPr>
        </p:nvSpPr>
        <p:spPr/>
        <p:txBody>
          <a:bodyPr/>
          <a:lstStyle/>
          <a:p>
            <a:r>
              <a:rPr lang="en-US" sz="4000" dirty="0">
                <a:solidFill>
                  <a:srgbClr val="FFFF00"/>
                </a:solidFill>
                <a:latin typeface="Times New Roman" panose="02020603050405020304" pitchFamily="18" charset="0"/>
                <a:cs typeface="Times New Roman" panose="02020603050405020304" pitchFamily="18" charset="0"/>
              </a:rPr>
              <a:t>Conclusion</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1BB2DB-8E94-1C29-72D0-14A0AA97E4A0}"/>
              </a:ext>
            </a:extLst>
          </p:cNvPr>
          <p:cNvSpPr>
            <a:spLocks noGrp="1"/>
          </p:cNvSpPr>
          <p:nvPr>
            <p:ph sz="half" idx="1"/>
          </p:nvPr>
        </p:nvSpPr>
        <p:spPr>
          <a:xfrm>
            <a:off x="1465694" y="1782523"/>
            <a:ext cx="9260612" cy="4459657"/>
          </a:xfrm>
        </p:spPr>
        <p:txBody>
          <a:bodyPr>
            <a:normAutofit/>
          </a:bodyPr>
          <a:lstStyle/>
          <a:p>
            <a:r>
              <a:rPr lang="en-US" sz="2800" dirty="0">
                <a:latin typeface="Times New Roman" panose="02020603050405020304" pitchFamily="18" charset="0"/>
                <a:cs typeface="Times New Roman" panose="02020603050405020304" pitchFamily="18" charset="0"/>
              </a:rPr>
              <a:t>In our daily lives, banking is very important. We can extract hidden insights from the examination of the dashboards and reports above by applying knowledge gleaned from finance datasets and KPIs.  Decisions about the business are made accurately and are able to monitor its status. It permits an all-encompassing perspective of the company, bolstering long-term expansion and competitiveness within the banking sector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755662"/>
      </p:ext>
    </p:extLst>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877520" y="1759458"/>
            <a:ext cx="4436960" cy="3339084"/>
          </a:xfrm>
          <a:effectLst>
            <a:glow>
              <a:schemeClr val="accent1">
                <a:satMod val="175000"/>
              </a:schemeClr>
            </a:glow>
            <a:outerShdw blurRad="25400" dir="17880000">
              <a:srgbClr val="000000">
                <a:alpha val="61000"/>
              </a:srgbClr>
            </a:outerShdw>
            <a:reflection endPos="0" dir="5400000" sy="-100000" algn="bl" rotWithShape="0"/>
          </a:effectLst>
        </p:spPr>
        <p:txBody>
          <a:bodyPr>
            <a:noAutofit/>
          </a:bodyPr>
          <a:lstStyle/>
          <a:p>
            <a:pPr marL="36900" indent="0" algn="ctr">
              <a:buNone/>
            </a:pPr>
            <a:r>
              <a:rPr lang="en-US" sz="9600" u="sng" dirty="0">
                <a:solidFill>
                  <a:srgbClr val="99FF66"/>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258724059"/>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Introduction</a:t>
            </a:r>
          </a:p>
        </p:txBody>
      </p:sp>
      <p:sp>
        <p:nvSpPr>
          <p:cNvPr id="3" name="Content Placeholder 2"/>
          <p:cNvSpPr>
            <a:spLocks noGrp="1"/>
          </p:cNvSpPr>
          <p:nvPr>
            <p:ph idx="1"/>
          </p:nvPr>
        </p:nvSpPr>
        <p:spPr>
          <a:xfrm>
            <a:off x="1104293" y="1853248"/>
            <a:ext cx="8946541" cy="450917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Bank analytics work with the people to help them to reach their financial objectives. Their client includes government, small and middle sized enterprises, individual and big organization. In addition to banking, we also provide investment management and other financial and risk management services and product.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data corresponding to the project deals with the personal details, professional and credential background of the customers of the bank,</a:t>
            </a:r>
            <a:r>
              <a:rPr lang="en-US" sz="2000" b="0" i="0" dirty="0">
                <a:solidFill>
                  <a:srgbClr val="242424"/>
                </a:solidFill>
                <a:effectLst/>
                <a:latin typeface="source-serif-pro"/>
              </a:rPr>
              <a:t>. </a:t>
            </a:r>
            <a:r>
              <a:rPr lang="en-US" sz="2400" dirty="0">
                <a:latin typeface="Times New Roman" panose="02020603050405020304" pitchFamily="18" charset="0"/>
                <a:cs typeface="Times New Roman" panose="02020603050405020304" pitchFamily="18" charset="0"/>
              </a:rPr>
              <a:t>where we were provided with 1 datasets with .csv extension files and second is excel file having 39k+ records each and the objective was to analyze the growth that bank got within given years in loan.</a:t>
            </a:r>
          </a:p>
        </p:txBody>
      </p:sp>
    </p:spTree>
    <p:extLst>
      <p:ext uri="{BB962C8B-B14F-4D97-AF65-F5344CB8AC3E}">
        <p14:creationId xmlns:p14="http://schemas.microsoft.com/office/powerpoint/2010/main" val="2043778707"/>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A590-CA8D-719E-BE28-33812D864387}"/>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9A460211-2747-5526-F957-E0D86FFE4D28}"/>
              </a:ext>
            </a:extLst>
          </p:cNvPr>
          <p:cNvSpPr>
            <a:spLocks noGrp="1"/>
          </p:cNvSpPr>
          <p:nvPr>
            <p:ph idx="1"/>
          </p:nvPr>
        </p:nvSpPr>
        <p:spPr>
          <a:xfrm>
            <a:off x="954022" y="1745797"/>
            <a:ext cx="9216345" cy="4195481"/>
          </a:xfrm>
        </p:spPr>
        <p:txBody>
          <a:bodyPr>
            <a:normAutofit/>
          </a:bodyPr>
          <a:lstStyle/>
          <a:p>
            <a:pPr>
              <a:buSzPct val="115000"/>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Analyze a bank's multi-year loan growth using 39k+ </a:t>
            </a:r>
            <a:r>
              <a:rPr lang="en-US" sz="2400" dirty="0">
                <a:latin typeface="Times New Roman" panose="02020603050405020304" pitchFamily="18" charset="0"/>
                <a:cs typeface="Times New Roman" panose="02020603050405020304" pitchFamily="18" charset="0"/>
              </a:rPr>
              <a:t>records</a:t>
            </a:r>
            <a:r>
              <a:rPr lang="en-US" sz="2400" b="0" i="0" dirty="0">
                <a:effectLst/>
                <a:latin typeface="Times New Roman" panose="02020603050405020304" pitchFamily="18" charset="0"/>
                <a:cs typeface="Times New Roman" panose="02020603050405020304" pitchFamily="18" charset="0"/>
              </a:rPr>
              <a:t>. Uncover trends, provide actionable insights through statistical analysis, and present findings visually for optimized lending strategies.</a:t>
            </a:r>
          </a:p>
          <a:p>
            <a:pPr marL="0" indent="0">
              <a:buSzPct val="115000"/>
              <a:buNone/>
            </a:pPr>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used MS-Excel, MySQL for analyzing, cleaning and removing duplicates from dataset and prepared dashboard using Tableau and </a:t>
            </a:r>
            <a:r>
              <a:rPr lang="en-US" sz="2400" dirty="0" err="1">
                <a:latin typeface="Times New Roman" panose="02020603050405020304" pitchFamily="18" charset="0"/>
                <a:cs typeface="Times New Roman" panose="02020603050405020304" pitchFamily="18" charset="0"/>
              </a:rPr>
              <a:t>PowerBI</a:t>
            </a:r>
            <a:r>
              <a:rPr lang="en-US" sz="2400" dirty="0">
                <a:latin typeface="Times New Roman" panose="02020603050405020304" pitchFamily="18" charset="0"/>
                <a:cs typeface="Times New Roman" panose="02020603050405020304" pitchFamily="18" charset="0"/>
              </a:rPr>
              <a:t> tools where we did calculations, merging and prepared interactive dashboards.</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066C9-A552-2C6E-B15C-F7BB7C9A4EEE}"/>
              </a:ext>
            </a:extLst>
          </p:cNvPr>
          <p:cNvPicPr>
            <a:picLocks noChangeAspect="1"/>
          </p:cNvPicPr>
          <p:nvPr/>
        </p:nvPicPr>
        <p:blipFill>
          <a:blip r:embed="rId2"/>
          <a:stretch>
            <a:fillRect/>
          </a:stretch>
        </p:blipFill>
        <p:spPr>
          <a:xfrm>
            <a:off x="1112424" y="5402459"/>
            <a:ext cx="9183382" cy="905001"/>
          </a:xfrm>
          <a:prstGeom prst="rect">
            <a:avLst/>
          </a:prstGeom>
        </p:spPr>
      </p:pic>
    </p:spTree>
    <p:extLst>
      <p:ext uri="{BB962C8B-B14F-4D97-AF65-F5344CB8AC3E}">
        <p14:creationId xmlns:p14="http://schemas.microsoft.com/office/powerpoint/2010/main" val="1528356290"/>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AB5A-3C0D-E19A-DCB7-9C50AD308C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D09B43-EF4F-4CE2-179A-A0221E48D040}"/>
              </a:ext>
            </a:extLst>
          </p:cNvPr>
          <p:cNvSpPr>
            <a:spLocks noGrp="1"/>
          </p:cNvSpPr>
          <p:nvPr>
            <p:ph idx="1"/>
          </p:nvPr>
        </p:nvSpPr>
        <p:spPr>
          <a:xfrm>
            <a:off x="1104293" y="1853248"/>
            <a:ext cx="8946541" cy="4195481"/>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The main goal was to take a handful of important performance metrics (KPIs) and turn them into easy-to-understand visualizations. The aim was to create clear charts and graphs that not only tackled the specific KPIs given but also made it simple for everyone to grasp how the company was doing. This objective pushed us to enhance our data analysis skills and communicate insights visually, helping to make better-informed decisions based on the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977743"/>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Times New Roman" panose="02020603050405020304" pitchFamily="18" charset="0"/>
                <a:cs typeface="Times New Roman" panose="02020603050405020304" pitchFamily="18" charset="0"/>
              </a:rPr>
              <a:t>KPI’S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Times New Roman" panose="02020603050405020304" pitchFamily="18" charset="0"/>
              <a:cs typeface="Times New Roman" panose="02020603050405020304" pitchFamily="18" charset="0"/>
            </a:endParaRPr>
          </a:p>
          <a:p>
            <a:r>
              <a:rPr lang="en-IN" sz="7400" dirty="0">
                <a:solidFill>
                  <a:srgbClr val="FFC000"/>
                </a:solidFill>
                <a:latin typeface="Times New Roman" panose="02020603050405020304" pitchFamily="18" charset="0"/>
                <a:cs typeface="Times New Roman" panose="02020603050405020304" pitchFamily="18" charset="0"/>
              </a:rPr>
              <a:t>KPI-1</a:t>
            </a:r>
            <a:r>
              <a:rPr lang="en-IN" sz="7400" dirty="0">
                <a:latin typeface="Times New Roman" panose="02020603050405020304" pitchFamily="18" charset="0"/>
                <a:cs typeface="Times New Roman" panose="02020603050405020304" pitchFamily="18" charset="0"/>
              </a:rPr>
              <a:t> : Year wise loan amount Stats</a:t>
            </a:r>
          </a:p>
          <a:p>
            <a:pPr marL="36900" indent="0">
              <a:buNone/>
            </a:pPr>
            <a:r>
              <a:rPr lang="en-IN" sz="7400" dirty="0">
                <a:latin typeface="Times New Roman" panose="02020603050405020304" pitchFamily="18" charset="0"/>
                <a:cs typeface="Times New Roman" panose="02020603050405020304" pitchFamily="18" charset="0"/>
              </a:rPr>
              <a:t>      </a:t>
            </a:r>
          </a:p>
          <a:p>
            <a:r>
              <a:rPr lang="en-IN" sz="7400" dirty="0">
                <a:solidFill>
                  <a:srgbClr val="FFC000"/>
                </a:solidFill>
                <a:latin typeface="Times New Roman" panose="02020603050405020304" pitchFamily="18" charset="0"/>
                <a:cs typeface="Times New Roman" panose="02020603050405020304" pitchFamily="18" charset="0"/>
              </a:rPr>
              <a:t>KPI-2</a:t>
            </a:r>
            <a:r>
              <a:rPr lang="en-IN" sz="7400" dirty="0">
                <a:latin typeface="Times New Roman" panose="02020603050405020304" pitchFamily="18" charset="0"/>
                <a:cs typeface="Times New Roman" panose="02020603050405020304" pitchFamily="18" charset="0"/>
              </a:rPr>
              <a:t> : Grade and sub grade wise </a:t>
            </a:r>
            <a:r>
              <a:rPr lang="en-IN" sz="7400" dirty="0" err="1">
                <a:latin typeface="Times New Roman" panose="02020603050405020304" pitchFamily="18" charset="0"/>
                <a:cs typeface="Times New Roman" panose="02020603050405020304" pitchFamily="18" charset="0"/>
              </a:rPr>
              <a:t>revol_bal</a:t>
            </a:r>
            <a:endParaRPr lang="en-IN" sz="7400" dirty="0">
              <a:latin typeface="Times New Roman" panose="02020603050405020304" pitchFamily="18" charset="0"/>
              <a:cs typeface="Times New Roman" panose="02020603050405020304" pitchFamily="18" charset="0"/>
            </a:endParaRPr>
          </a:p>
          <a:p>
            <a:endParaRPr lang="en-IN" sz="7400" dirty="0">
              <a:solidFill>
                <a:srgbClr val="FFC000"/>
              </a:solidFill>
              <a:latin typeface="Times New Roman" panose="02020603050405020304" pitchFamily="18" charset="0"/>
              <a:cs typeface="Times New Roman" panose="02020603050405020304" pitchFamily="18" charset="0"/>
            </a:endParaRPr>
          </a:p>
          <a:p>
            <a:r>
              <a:rPr lang="en-IN" sz="7400" dirty="0">
                <a:solidFill>
                  <a:srgbClr val="FFC000"/>
                </a:solidFill>
                <a:latin typeface="Times New Roman" panose="02020603050405020304" pitchFamily="18" charset="0"/>
                <a:cs typeface="Times New Roman" panose="02020603050405020304" pitchFamily="18" charset="0"/>
              </a:rPr>
              <a:t>KPI-3</a:t>
            </a:r>
            <a:r>
              <a:rPr lang="en-IN" sz="7400" dirty="0">
                <a:latin typeface="Times New Roman" panose="02020603050405020304" pitchFamily="18" charset="0"/>
                <a:cs typeface="Times New Roman" panose="02020603050405020304" pitchFamily="18" charset="0"/>
              </a:rPr>
              <a:t> : </a:t>
            </a:r>
            <a:r>
              <a:rPr lang="en-IN" sz="7200" dirty="0">
                <a:latin typeface="Times New Roman" panose="02020603050405020304" pitchFamily="18" charset="0"/>
                <a:cs typeface="Times New Roman" panose="02020603050405020304" pitchFamily="18" charset="0"/>
              </a:rPr>
              <a:t>Total Payment for Verified Status Vs Total Payment for Non Verified Status</a:t>
            </a:r>
          </a:p>
          <a:p>
            <a:endParaRPr lang="en-IN" sz="7400" dirty="0">
              <a:latin typeface="Times New Roman" panose="02020603050405020304" pitchFamily="18" charset="0"/>
              <a:cs typeface="Times New Roman" panose="02020603050405020304" pitchFamily="18" charset="0"/>
            </a:endParaRPr>
          </a:p>
          <a:p>
            <a:r>
              <a:rPr lang="en-IN" sz="7400" dirty="0">
                <a:solidFill>
                  <a:srgbClr val="FFC000"/>
                </a:solidFill>
                <a:latin typeface="Times New Roman" panose="02020603050405020304" pitchFamily="18" charset="0"/>
                <a:cs typeface="Times New Roman" panose="02020603050405020304" pitchFamily="18" charset="0"/>
              </a:rPr>
              <a:t>KPI-4</a:t>
            </a:r>
            <a:r>
              <a:rPr lang="en-IN" sz="7400" dirty="0">
                <a:latin typeface="Times New Roman" panose="02020603050405020304" pitchFamily="18" charset="0"/>
                <a:cs typeface="Times New Roman" panose="02020603050405020304" pitchFamily="18" charset="0"/>
              </a:rPr>
              <a:t> : </a:t>
            </a:r>
            <a:r>
              <a:rPr lang="en-IN" sz="7200" dirty="0">
                <a:latin typeface="Times New Roman" panose="02020603050405020304" pitchFamily="18" charset="0"/>
                <a:cs typeface="Times New Roman" panose="02020603050405020304" pitchFamily="18" charset="0"/>
              </a:rPr>
              <a:t>State wise and month wise loan status</a:t>
            </a:r>
            <a:endParaRPr lang="en-IN" sz="7400" dirty="0">
              <a:latin typeface="Times New Roman" panose="02020603050405020304" pitchFamily="18" charset="0"/>
              <a:cs typeface="Times New Roman" panose="02020603050405020304" pitchFamily="18" charset="0"/>
            </a:endParaRPr>
          </a:p>
          <a:p>
            <a:pPr marL="36900" indent="0">
              <a:buNone/>
            </a:pPr>
            <a:r>
              <a:rPr lang="en-IN" sz="7400" dirty="0">
                <a:latin typeface="Times New Roman" panose="02020603050405020304" pitchFamily="18" charset="0"/>
                <a:cs typeface="Times New Roman" panose="02020603050405020304" pitchFamily="18" charset="0"/>
              </a:rPr>
              <a:t>      </a:t>
            </a:r>
          </a:p>
          <a:p>
            <a:r>
              <a:rPr lang="en-IN" sz="7400" dirty="0">
                <a:solidFill>
                  <a:srgbClr val="FFC000"/>
                </a:solidFill>
                <a:latin typeface="Times New Roman" panose="02020603050405020304" pitchFamily="18" charset="0"/>
                <a:cs typeface="Times New Roman" panose="02020603050405020304" pitchFamily="18" charset="0"/>
              </a:rPr>
              <a:t>KPI-5</a:t>
            </a:r>
            <a:r>
              <a:rPr lang="en-IN" sz="7400" dirty="0">
                <a:latin typeface="Times New Roman" panose="02020603050405020304" pitchFamily="18" charset="0"/>
                <a:cs typeface="Times New Roman" panose="02020603050405020304" pitchFamily="18" charset="0"/>
              </a:rPr>
              <a:t> : Home ownership Vs last payment date stats</a:t>
            </a:r>
          </a:p>
          <a:p>
            <a:pPr marL="36900" indent="0">
              <a:buNone/>
            </a:pPr>
            <a:r>
              <a:rPr lang="en-IN" sz="7400" dirty="0">
                <a:latin typeface="Times New Roman" panose="02020603050405020304" pitchFamily="18" charset="0"/>
                <a:cs typeface="Times New Roman" panose="02020603050405020304" pitchFamily="18" charset="0"/>
              </a:rPr>
              <a:t>      </a:t>
            </a:r>
          </a:p>
          <a:p>
            <a:pPr marL="369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958560"/>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277441" y="192636"/>
            <a:ext cx="10353762" cy="970450"/>
          </a:xfrm>
        </p:spPr>
        <p:txBody>
          <a:bodyPr/>
          <a:lstStyle/>
          <a:p>
            <a:r>
              <a:rPr lang="en-US" sz="4000" dirty="0">
                <a:solidFill>
                  <a:srgbClr val="FFFF00"/>
                </a:solidFill>
                <a:latin typeface="Times New Roman" panose="02020603050405020304" pitchFamily="18" charset="0"/>
                <a:cs typeface="Times New Roman" panose="02020603050405020304" pitchFamily="18" charset="0"/>
              </a:rPr>
              <a:t>KPI-1</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3" y="1079112"/>
            <a:ext cx="6104959" cy="5670228"/>
          </a:xfrm>
        </p:spPr>
        <p:txBody>
          <a:bodyPr>
            <a:normAutofit/>
          </a:bodyPr>
          <a:lstStyle/>
          <a:p>
            <a:r>
              <a:rPr lang="en-IN" sz="2400" dirty="0">
                <a:latin typeface="Times New Roman" panose="02020603050405020304" pitchFamily="18" charset="0"/>
                <a:cs typeface="Times New Roman" panose="02020603050405020304" pitchFamily="18" charset="0"/>
              </a:rPr>
              <a:t>Year wise loan amount Stats :</a:t>
            </a:r>
          </a:p>
          <a:p>
            <a:pPr marL="36900" indent="0">
              <a:buNone/>
            </a:pPr>
            <a:endParaRPr lang="en-IN" sz="2400" dirty="0">
              <a:latin typeface="Times New Roman" panose="02020603050405020304" pitchFamily="18" charset="0"/>
              <a:cs typeface="Times New Roman" panose="02020603050405020304" pitchFamily="18" charset="0"/>
            </a:endParaRPr>
          </a:p>
          <a:p>
            <a:pPr marL="36900" indent="0">
              <a:buNone/>
            </a:pPr>
            <a:r>
              <a:rPr lang="en-IN" sz="2400" dirty="0">
                <a:latin typeface="Times New Roman" panose="02020603050405020304" pitchFamily="18" charset="0"/>
                <a:cs typeface="Times New Roman" panose="02020603050405020304" pitchFamily="18" charset="0"/>
              </a:rPr>
              <a:t>By observing the chart we can see how Loan Amount is increasing by year.</a:t>
            </a:r>
          </a:p>
          <a:p>
            <a:pPr marL="36900" indent="0">
              <a:buNone/>
            </a:pPr>
            <a:r>
              <a:rPr lang="en-IN" sz="2400" dirty="0">
                <a:latin typeface="Times New Roman" panose="02020603050405020304" pitchFamily="18" charset="0"/>
                <a:cs typeface="Times New Roman" panose="02020603050405020304" pitchFamily="18" charset="0"/>
              </a:rPr>
              <a:t>Starts from 2007 the loan amount is 2M+ and in the 2011 the loan amount is 261M+. We can subtract the new value to the old value to see the difference </a:t>
            </a:r>
          </a:p>
          <a:p>
            <a:pPr marL="36900" indent="0">
              <a:buNone/>
            </a:pPr>
            <a:r>
              <a:rPr lang="en-IN" sz="2400" dirty="0">
                <a:latin typeface="Times New Roman" panose="02020603050405020304" pitchFamily="18" charset="0"/>
                <a:cs typeface="Times New Roman" panose="02020603050405020304" pitchFamily="18" charset="0"/>
              </a:rPr>
              <a:t>26,05,06,575 - 22,19,275 =</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25,82,87,300</a:t>
            </a:r>
          </a:p>
          <a:p>
            <a:pPr marL="36900" indent="0">
              <a:buNone/>
            </a:pPr>
            <a:r>
              <a:rPr lang="en-IN" sz="2400" b="1" dirty="0">
                <a:solidFill>
                  <a:srgbClr val="00B0F0"/>
                </a:solidFill>
                <a:latin typeface="Times New Roman" panose="02020603050405020304" pitchFamily="18" charset="0"/>
                <a:cs typeface="Times New Roman" panose="02020603050405020304" pitchFamily="18" charset="0"/>
              </a:rPr>
              <a:t>258287300 increased </a:t>
            </a:r>
            <a:r>
              <a:rPr lang="en-IN" sz="2400" dirty="0">
                <a:latin typeface="Times New Roman" panose="02020603050405020304" pitchFamily="18" charset="0"/>
                <a:cs typeface="Times New Roman" panose="02020603050405020304" pitchFamily="18" charset="0"/>
              </a:rPr>
              <a:t>in the duration of </a:t>
            </a:r>
            <a:r>
              <a:rPr lang="en-IN" sz="2400" dirty="0">
                <a:solidFill>
                  <a:srgbClr val="00B0F0"/>
                </a:solidFill>
                <a:latin typeface="Times New Roman" panose="02020603050405020304" pitchFamily="18" charset="0"/>
                <a:cs typeface="Times New Roman" panose="02020603050405020304" pitchFamily="18" charset="0"/>
              </a:rPr>
              <a:t>4 years</a:t>
            </a:r>
          </a:p>
          <a:p>
            <a:pPr marL="36900" indent="0">
              <a:buNone/>
            </a:pPr>
            <a:r>
              <a:rPr lang="en-IN" sz="2400" dirty="0">
                <a:latin typeface="Times New Roman" panose="02020603050405020304" pitchFamily="18" charset="0"/>
                <a:cs typeface="Times New Roman" panose="02020603050405020304" pitchFamily="18" charset="0"/>
              </a:rPr>
              <a:t>And Grand Total of all years is </a:t>
            </a:r>
            <a:r>
              <a:rPr lang="en-IN"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2400" i="0" u="none" strike="noStrike" dirty="0">
                <a:solidFill>
                  <a:srgbClr val="00B0F0"/>
                </a:solidFill>
                <a:effectLst/>
                <a:latin typeface="Times New Roman" panose="02020603050405020304" pitchFamily="18" charset="0"/>
                <a:cs typeface="Times New Roman" panose="02020603050405020304" pitchFamily="18" charset="0"/>
              </a:rPr>
              <a:t>446M+.</a:t>
            </a:r>
            <a:r>
              <a:rPr lang="en-IN" sz="2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3690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61AA5F-36AF-83B8-D515-6111DA0445BE}"/>
              </a:ext>
            </a:extLst>
          </p:cNvPr>
          <p:cNvPicPr>
            <a:picLocks noChangeAspect="1"/>
          </p:cNvPicPr>
          <p:nvPr/>
        </p:nvPicPr>
        <p:blipFill>
          <a:blip r:embed="rId2"/>
          <a:stretch>
            <a:fillRect/>
          </a:stretch>
        </p:blipFill>
        <p:spPr>
          <a:xfrm>
            <a:off x="6711659" y="1163087"/>
            <a:ext cx="5202900" cy="3073012"/>
          </a:xfrm>
          <a:prstGeom prst="rect">
            <a:avLst/>
          </a:prstGeom>
        </p:spPr>
      </p:pic>
      <p:pic>
        <p:nvPicPr>
          <p:cNvPr id="9" name="Picture 8">
            <a:extLst>
              <a:ext uri="{FF2B5EF4-FFF2-40B4-BE49-F238E27FC236}">
                <a16:creationId xmlns:a16="http://schemas.microsoft.com/office/drawing/2014/main" id="{65D16E3B-1746-38F6-5466-41CBEF01F7BA}"/>
              </a:ext>
            </a:extLst>
          </p:cNvPr>
          <p:cNvPicPr>
            <a:picLocks noChangeAspect="1"/>
          </p:cNvPicPr>
          <p:nvPr/>
        </p:nvPicPr>
        <p:blipFill>
          <a:blip r:embed="rId3"/>
          <a:stretch>
            <a:fillRect/>
          </a:stretch>
        </p:blipFill>
        <p:spPr>
          <a:xfrm>
            <a:off x="7526243" y="4288656"/>
            <a:ext cx="3819782" cy="2460684"/>
          </a:xfrm>
          <a:prstGeom prst="rect">
            <a:avLst/>
          </a:prstGeom>
        </p:spPr>
      </p:pic>
      <p:cxnSp>
        <p:nvCxnSpPr>
          <p:cNvPr id="5" name="Straight Arrow Connector 4">
            <a:extLst>
              <a:ext uri="{FF2B5EF4-FFF2-40B4-BE49-F238E27FC236}">
                <a16:creationId xmlns:a16="http://schemas.microsoft.com/office/drawing/2014/main" id="{755A519D-DF85-53E3-8CF9-0796F59BFC9D}"/>
              </a:ext>
            </a:extLst>
          </p:cNvPr>
          <p:cNvCxnSpPr/>
          <p:nvPr/>
        </p:nvCxnSpPr>
        <p:spPr>
          <a:xfrm flipV="1">
            <a:off x="7526243" y="2080727"/>
            <a:ext cx="3104960" cy="1348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1490027"/>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3076-E29D-9762-8D33-515D542CC7AE}"/>
              </a:ext>
            </a:extLst>
          </p:cNvPr>
          <p:cNvSpPr>
            <a:spLocks noGrp="1"/>
          </p:cNvSpPr>
          <p:nvPr>
            <p:ph type="title"/>
          </p:nvPr>
        </p:nvSpPr>
        <p:spPr>
          <a:xfrm>
            <a:off x="326612" y="187050"/>
            <a:ext cx="10353762" cy="599875"/>
          </a:xfrm>
        </p:spPr>
        <p:txBody>
          <a:bodyPr>
            <a:noAutofit/>
          </a:bodyPr>
          <a:lstStyle/>
          <a:p>
            <a:r>
              <a:rPr lang="en-US" sz="4000" dirty="0">
                <a:latin typeface="Times New Roman" panose="02020603050405020304" pitchFamily="18" charset="0"/>
                <a:cs typeface="Times New Roman" panose="02020603050405020304" pitchFamily="18" charset="0"/>
              </a:rPr>
              <a:t>KPI-1   Sub-Charts</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59605A6-3AEC-D03D-AF34-E7AAC8B32B17}"/>
              </a:ext>
            </a:extLst>
          </p:cNvPr>
          <p:cNvSpPr txBox="1"/>
          <p:nvPr/>
        </p:nvSpPr>
        <p:spPr>
          <a:xfrm flipH="1">
            <a:off x="326612" y="786925"/>
            <a:ext cx="1010501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chart interest rate and dept installments both are increasing year by year </a:t>
            </a:r>
            <a:r>
              <a:rPr lang="en-US" sz="2400" b="0" i="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a:t>
            </a:r>
            <a:r>
              <a:rPr lang="en-US" sz="2400" b="0" i="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 rates move up</a:t>
            </a:r>
            <a:r>
              <a:rPr lang="en-US" sz="2400" i="0" dirty="0">
                <a:solidFill>
                  <a:schemeClr val="tx2"/>
                </a:solidFill>
                <a:latin typeface="Times New Roman" panose="02020603050405020304" pitchFamily="18" charset="0"/>
                <a:cs typeface="Times New Roman" panose="02020603050405020304" pitchFamily="18" charset="0"/>
              </a:rPr>
              <a:t>, the cost of borrowing becomes </a:t>
            </a:r>
            <a:r>
              <a:rPr lang="en-US" sz="2400" i="0" dirty="0">
                <a:solidFill>
                  <a:srgbClr val="00B050"/>
                </a:solidFill>
                <a:latin typeface="Times New Roman" panose="02020603050405020304" pitchFamily="18" charset="0"/>
                <a:cs typeface="Times New Roman" panose="02020603050405020304" pitchFamily="18" charset="0"/>
              </a:rPr>
              <a:t>more expensive</a:t>
            </a:r>
          </a:p>
        </p:txBody>
      </p:sp>
      <p:pic>
        <p:nvPicPr>
          <p:cNvPr id="9" name="Picture 8">
            <a:extLst>
              <a:ext uri="{FF2B5EF4-FFF2-40B4-BE49-F238E27FC236}">
                <a16:creationId xmlns:a16="http://schemas.microsoft.com/office/drawing/2014/main" id="{BC22692A-DD31-7244-9441-C596FA9AD484}"/>
              </a:ext>
            </a:extLst>
          </p:cNvPr>
          <p:cNvPicPr>
            <a:picLocks noChangeAspect="1"/>
          </p:cNvPicPr>
          <p:nvPr/>
        </p:nvPicPr>
        <p:blipFill>
          <a:blip r:embed="rId2"/>
          <a:stretch>
            <a:fillRect/>
          </a:stretch>
        </p:blipFill>
        <p:spPr>
          <a:xfrm>
            <a:off x="1620350" y="2190440"/>
            <a:ext cx="8598227" cy="4555155"/>
          </a:xfrm>
          <a:prstGeom prst="rect">
            <a:avLst/>
          </a:prstGeom>
        </p:spPr>
      </p:pic>
    </p:spTree>
    <p:extLst>
      <p:ext uri="{BB962C8B-B14F-4D97-AF65-F5344CB8AC3E}">
        <p14:creationId xmlns:p14="http://schemas.microsoft.com/office/powerpoint/2010/main" val="2539672267"/>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299606" y="54404"/>
            <a:ext cx="10353762" cy="599937"/>
          </a:xfrm>
        </p:spPr>
        <p:txBody>
          <a:bodyPr>
            <a:noAutofit/>
          </a:bodyPr>
          <a:lstStyle/>
          <a:p>
            <a:r>
              <a:rPr lang="en-US" sz="4000" dirty="0">
                <a:solidFill>
                  <a:srgbClr val="FFFF00"/>
                </a:solidFill>
                <a:latin typeface="Times New Roman" panose="02020603050405020304" pitchFamily="18" charset="0"/>
                <a:cs typeface="Times New Roman" panose="02020603050405020304" pitchFamily="18" charset="0"/>
              </a:rPr>
              <a:t>KPI-2</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308937" y="857710"/>
            <a:ext cx="5354743" cy="5945886"/>
          </a:xfrm>
        </p:spPr>
        <p:txBody>
          <a:bodyPr>
            <a:noAutofit/>
          </a:bodyPr>
          <a:lstStyle/>
          <a:p>
            <a:r>
              <a:rPr lang="en-IN" sz="2400" dirty="0">
                <a:latin typeface="Times New Roman" panose="02020603050405020304" pitchFamily="18" charset="0"/>
                <a:cs typeface="Times New Roman" panose="02020603050405020304" pitchFamily="18" charset="0"/>
              </a:rPr>
              <a:t>Grade and sub grade wise revol_bal :</a:t>
            </a:r>
          </a:p>
          <a:p>
            <a:endParaRPr lang="en-IN" sz="1800" dirty="0">
              <a:latin typeface="Times New Roman" panose="02020603050405020304" pitchFamily="18" charset="0"/>
              <a:cs typeface="Times New Roman" panose="02020603050405020304" pitchFamily="18" charset="0"/>
            </a:endParaRPr>
          </a:p>
          <a:p>
            <a:pPr marL="36900" indent="0">
              <a:buNone/>
            </a:pPr>
            <a:r>
              <a:rPr lang="en-IN" dirty="0">
                <a:latin typeface="Times New Roman" panose="02020603050405020304" pitchFamily="18" charset="0"/>
                <a:cs typeface="Times New Roman" panose="02020603050405020304" pitchFamily="18" charset="0"/>
              </a:rPr>
              <a:t>In this Grade and subgrade wise </a:t>
            </a:r>
            <a:r>
              <a:rPr lang="en-IN" dirty="0" err="1">
                <a:latin typeface="Times New Roman" panose="02020603050405020304" pitchFamily="18" charset="0"/>
                <a:cs typeface="Times New Roman" panose="02020603050405020304" pitchFamily="18" charset="0"/>
              </a:rPr>
              <a:t>revol</a:t>
            </a:r>
            <a:r>
              <a:rPr lang="en-IN" dirty="0">
                <a:latin typeface="Times New Roman" panose="02020603050405020304" pitchFamily="18" charset="0"/>
                <a:cs typeface="Times New Roman" panose="02020603050405020304" pitchFamily="18" charset="0"/>
              </a:rPr>
              <a:t> balance we can notice Grade-B have more </a:t>
            </a:r>
            <a:r>
              <a:rPr lang="en-IN" dirty="0" err="1">
                <a:latin typeface="Times New Roman" panose="02020603050405020304" pitchFamily="18" charset="0"/>
                <a:cs typeface="Times New Roman" panose="02020603050405020304" pitchFamily="18" charset="0"/>
              </a:rPr>
              <a:t>revol</a:t>
            </a:r>
            <a:r>
              <a:rPr lang="en-IN" dirty="0">
                <a:latin typeface="Times New Roman" panose="02020603050405020304" pitchFamily="18" charset="0"/>
                <a:cs typeface="Times New Roman" panose="02020603050405020304" pitchFamily="18" charset="0"/>
              </a:rPr>
              <a:t> balance then any other grade &amp; Grade-G have very low </a:t>
            </a:r>
            <a:r>
              <a:rPr lang="en-IN" dirty="0" err="1">
                <a:latin typeface="Times New Roman" panose="02020603050405020304" pitchFamily="18" charset="0"/>
                <a:cs typeface="Times New Roman" panose="02020603050405020304" pitchFamily="18" charset="0"/>
              </a:rPr>
              <a:t>revol</a:t>
            </a:r>
            <a:r>
              <a:rPr lang="en-IN" dirty="0">
                <a:latin typeface="Times New Roman" panose="02020603050405020304" pitchFamily="18" charset="0"/>
                <a:cs typeface="Times New Roman" panose="02020603050405020304" pitchFamily="18" charset="0"/>
              </a:rPr>
              <a:t> balance.</a:t>
            </a:r>
          </a:p>
          <a:p>
            <a:pPr marL="36900" indent="0">
              <a:buNone/>
            </a:pPr>
            <a:endParaRPr lang="en-IN" dirty="0">
              <a:latin typeface="Times New Roman" panose="02020603050405020304" pitchFamily="18" charset="0"/>
              <a:cs typeface="Times New Roman" panose="02020603050405020304" pitchFamily="18" charset="0"/>
            </a:endParaRPr>
          </a:p>
          <a:p>
            <a:pPr marL="36900" indent="0">
              <a:buNone/>
            </a:pPr>
            <a:r>
              <a:rPr lang="en-US" dirty="0">
                <a:latin typeface="Times New Roman" panose="02020603050405020304" pitchFamily="18" charset="0"/>
                <a:cs typeface="Times New Roman" panose="02020603050405020304" pitchFamily="18" charset="0"/>
              </a:rPr>
              <a:t>As we can see that Grade B customers has higher annual income for </a:t>
            </a:r>
            <a:r>
              <a:rPr lang="en-US" dirty="0">
                <a:solidFill>
                  <a:srgbClr val="00B0F0"/>
                </a:solidFill>
                <a:latin typeface="Times New Roman" panose="02020603050405020304" pitchFamily="18" charset="0"/>
                <a:cs typeface="Times New Roman" panose="02020603050405020304" pitchFamily="18" charset="0"/>
              </a:rPr>
              <a:t>10+ </a:t>
            </a:r>
            <a:r>
              <a:rPr lang="en-US" dirty="0" err="1">
                <a:solidFill>
                  <a:srgbClr val="00B0F0"/>
                </a:solidFill>
                <a:latin typeface="Times New Roman" panose="02020603050405020304" pitchFamily="18" charset="0"/>
                <a:cs typeface="Times New Roman" panose="02020603050405020304" pitchFamily="18" charset="0"/>
              </a:rPr>
              <a:t>yrs</a:t>
            </a:r>
            <a:r>
              <a:rPr lang="en-US" dirty="0">
                <a:solidFill>
                  <a:srgbClr val="00B0F0"/>
                </a:solidFill>
                <a:latin typeface="Times New Roman" panose="02020603050405020304" pitchFamily="18" charset="0"/>
                <a:cs typeface="Times New Roman" panose="02020603050405020304" pitchFamily="18" charset="0"/>
              </a:rPr>
              <a:t> of employment period</a:t>
            </a:r>
            <a:r>
              <a:rPr lang="en-US" dirty="0">
                <a:latin typeface="Times New Roman" panose="02020603050405020304" pitchFamily="18" charset="0"/>
                <a:cs typeface="Times New Roman" panose="02020603050405020304" pitchFamily="18" charset="0"/>
              </a:rPr>
              <a:t>, so higher the annual income lower the Debt to income ratio and hence, more number of customers took loan in Grade B .</a:t>
            </a:r>
          </a:p>
          <a:p>
            <a:pPr marL="36900" indent="0">
              <a:buNone/>
            </a:pPr>
            <a:r>
              <a:rPr lang="en-US" dirty="0" err="1">
                <a:latin typeface="Times New Roman" panose="02020603050405020304" pitchFamily="18" charset="0"/>
                <a:cs typeface="Times New Roman" panose="02020603050405020304" pitchFamily="18" charset="0"/>
              </a:rPr>
              <a:t>Similary</a:t>
            </a:r>
            <a:r>
              <a:rPr lang="en-US" dirty="0">
                <a:latin typeface="Times New Roman" panose="02020603050405020304" pitchFamily="18" charset="0"/>
                <a:cs typeface="Times New Roman" panose="02020603050405020304" pitchFamily="18" charset="0"/>
              </a:rPr>
              <a:t>, it goes for other grades also </a:t>
            </a:r>
            <a:r>
              <a:rPr lang="en-US" dirty="0">
                <a:solidFill>
                  <a:srgbClr val="00B0F0"/>
                </a:solidFill>
                <a:latin typeface="Times New Roman" panose="02020603050405020304" pitchFamily="18" charset="0"/>
                <a:cs typeface="Times New Roman" panose="02020603050405020304" pitchFamily="18" charset="0"/>
              </a:rPr>
              <a:t>B&gt;A&gt;C&gt;D&gt;E&gt;F&gt;G</a:t>
            </a:r>
            <a:r>
              <a:rPr lang="en-US" dirty="0">
                <a:solidFill>
                  <a:srgbClr val="00B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order for </a:t>
            </a:r>
            <a:r>
              <a:rPr lang="en-US" dirty="0" err="1">
                <a:latin typeface="Times New Roman" panose="02020603050405020304" pitchFamily="18" charset="0"/>
                <a:cs typeface="Times New Roman" panose="02020603050405020304" pitchFamily="18" charset="0"/>
              </a:rPr>
              <a:t>revol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bal</a:t>
            </a:r>
            <a:r>
              <a:rPr lang="en-US" dirty="0">
                <a:latin typeface="Times New Roman" panose="02020603050405020304" pitchFamily="18" charset="0"/>
                <a:cs typeface="Times New Roman" panose="02020603050405020304" pitchFamily="18" charset="0"/>
              </a:rPr>
              <a:t> as per annual income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86249F-E87A-0DD5-AAEF-3EDB14B92060}"/>
              </a:ext>
            </a:extLst>
          </p:cNvPr>
          <p:cNvPicPr>
            <a:picLocks noChangeAspect="1"/>
          </p:cNvPicPr>
          <p:nvPr/>
        </p:nvPicPr>
        <p:blipFill>
          <a:blip r:embed="rId2"/>
          <a:stretch>
            <a:fillRect/>
          </a:stretch>
        </p:blipFill>
        <p:spPr>
          <a:xfrm>
            <a:off x="5654350" y="175695"/>
            <a:ext cx="6453357" cy="3280591"/>
          </a:xfrm>
          <a:prstGeom prst="rect">
            <a:avLst/>
          </a:prstGeom>
        </p:spPr>
      </p:pic>
      <p:pic>
        <p:nvPicPr>
          <p:cNvPr id="7" name="Picture 6">
            <a:extLst>
              <a:ext uri="{FF2B5EF4-FFF2-40B4-BE49-F238E27FC236}">
                <a16:creationId xmlns:a16="http://schemas.microsoft.com/office/drawing/2014/main" id="{206DA1A3-C68F-445F-C648-A6C4ECC8A816}"/>
              </a:ext>
            </a:extLst>
          </p:cNvPr>
          <p:cNvPicPr>
            <a:picLocks noChangeAspect="1"/>
          </p:cNvPicPr>
          <p:nvPr/>
        </p:nvPicPr>
        <p:blipFill>
          <a:blip r:embed="rId3"/>
          <a:stretch>
            <a:fillRect/>
          </a:stretch>
        </p:blipFill>
        <p:spPr>
          <a:xfrm>
            <a:off x="5654349" y="3523005"/>
            <a:ext cx="6453357" cy="3280591"/>
          </a:xfrm>
          <a:prstGeom prst="rect">
            <a:avLst/>
          </a:prstGeom>
        </p:spPr>
      </p:pic>
    </p:spTree>
    <p:extLst>
      <p:ext uri="{BB962C8B-B14F-4D97-AF65-F5344CB8AC3E}">
        <p14:creationId xmlns:p14="http://schemas.microsoft.com/office/powerpoint/2010/main" val="1904332924"/>
      </p:ext>
    </p:extLst>
  </p:cSld>
  <p:clrMapOvr>
    <a:masterClrMapping/>
  </p:clrMapOvr>
  <p:transition spd="med">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1649</TotalTime>
  <Words>1369</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Gothic</vt:lpstr>
      <vt:lpstr>Gloucester MT Extra Condensed</vt:lpstr>
      <vt:lpstr>source-serif-pro</vt:lpstr>
      <vt:lpstr>Times New Roman</vt:lpstr>
      <vt:lpstr>Wingdings</vt:lpstr>
      <vt:lpstr>Wingdings 3</vt:lpstr>
      <vt:lpstr>Ion</vt:lpstr>
      <vt:lpstr>Bank Loan Analysis</vt:lpstr>
      <vt:lpstr>Agenda</vt:lpstr>
      <vt:lpstr>Project Introduction</vt:lpstr>
      <vt:lpstr>Data Overview</vt:lpstr>
      <vt:lpstr>Objectives</vt:lpstr>
      <vt:lpstr>KPI’S</vt:lpstr>
      <vt:lpstr>KPI-1</vt:lpstr>
      <vt:lpstr>KPI-1   Sub-Charts </vt:lpstr>
      <vt:lpstr>KPI-2</vt:lpstr>
      <vt:lpstr>KPI-2   Sub-Charts</vt:lpstr>
      <vt:lpstr>KPI-3</vt:lpstr>
      <vt:lpstr>KPI-3  Sub-Charts</vt:lpstr>
      <vt:lpstr>KPI-4</vt:lpstr>
      <vt:lpstr>KPI-4   Sub-Charts</vt:lpstr>
      <vt:lpstr>KPI-5</vt:lpstr>
      <vt:lpstr>KPI-5   Sub-Charts</vt:lpstr>
      <vt:lpstr>PowerPoint Presentation</vt:lpstr>
      <vt:lpstr>PowerPoint Presentation</vt:lpstr>
      <vt:lpstr>PowerPoint Presentation</vt:lpstr>
      <vt:lpstr>MySQL- KPI 1-3</vt:lpstr>
      <vt:lpstr>MySQL- KPI 4-5</vt:lpstr>
      <vt:lpstr>Insights: </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Roshan Bambal</cp:lastModifiedBy>
  <cp:revision>55</cp:revision>
  <dcterms:created xsi:type="dcterms:W3CDTF">2022-07-14T08:59:10Z</dcterms:created>
  <dcterms:modified xsi:type="dcterms:W3CDTF">2024-06-17T17:54:59Z</dcterms:modified>
</cp:coreProperties>
</file>