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4" r:id="rId8"/>
    <p:sldId id="265" r:id="rId9"/>
    <p:sldId id="261"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itanya Varma Mudundi" initials="CVM" lastIdx="1" clrIdx="0">
    <p:extLst>
      <p:ext uri="{19B8F6BF-5375-455C-9EA6-DF929625EA0E}">
        <p15:presenceInfo xmlns:p15="http://schemas.microsoft.com/office/powerpoint/2012/main" userId="S::chaitanya.varma.mudundi@smu.ca::5e8fee56-cee9-4c47-a2e2-18d27157df9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7CEB3"/>
    <a:srgbClr val="FDB116"/>
    <a:srgbClr val="EC1A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7AC1C-7B50-F942-BB3A-840D8738E8BB}" v="1203" dt="2019-08-06T21:57:53.518"/>
    <p1510:client id="{5D9BCF1A-A600-430C-9631-C5B37AA7CDA4}" v="803" dt="2019-08-07T01:52:00.700"/>
    <p1510:client id="{8BDB4414-A90F-0D2F-6114-20F92F58BF61}" v="8" dt="2019-08-06T17:45:51.241"/>
    <p1510:client id="{F4A4EA29-8A9F-42AD-9521-144AE36B5221}" v="1" dt="2019-08-06T21:46:48.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73"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06T17:55:12.060"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952E58-7B83-D446-BD70-C4410B5E964E}"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34BFC-199B-9A4F-BBF9-D5808CE5B789}" type="slidenum">
              <a:rPr lang="en-US" smtClean="0"/>
              <a:t>‹#›</a:t>
            </a:fld>
            <a:endParaRPr lang="en-US"/>
          </a:p>
        </p:txBody>
      </p:sp>
    </p:spTree>
    <p:extLst>
      <p:ext uri="{BB962C8B-B14F-4D97-AF65-F5344CB8AC3E}">
        <p14:creationId xmlns:p14="http://schemas.microsoft.com/office/powerpoint/2010/main" val="229480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952E58-7B83-D446-BD70-C4410B5E964E}"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34BFC-199B-9A4F-BBF9-D5808CE5B789}" type="slidenum">
              <a:rPr lang="en-US" smtClean="0"/>
              <a:t>‹#›</a:t>
            </a:fld>
            <a:endParaRPr lang="en-US"/>
          </a:p>
        </p:txBody>
      </p:sp>
    </p:spTree>
    <p:extLst>
      <p:ext uri="{BB962C8B-B14F-4D97-AF65-F5344CB8AC3E}">
        <p14:creationId xmlns:p14="http://schemas.microsoft.com/office/powerpoint/2010/main" val="1344834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952E58-7B83-D446-BD70-C4410B5E964E}"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34BFC-199B-9A4F-BBF9-D5808CE5B789}" type="slidenum">
              <a:rPr lang="en-US" smtClean="0"/>
              <a:t>‹#›</a:t>
            </a:fld>
            <a:endParaRPr lang="en-US"/>
          </a:p>
        </p:txBody>
      </p:sp>
    </p:spTree>
    <p:extLst>
      <p:ext uri="{BB962C8B-B14F-4D97-AF65-F5344CB8AC3E}">
        <p14:creationId xmlns:p14="http://schemas.microsoft.com/office/powerpoint/2010/main" val="92786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952E58-7B83-D446-BD70-C4410B5E964E}"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34BFC-199B-9A4F-BBF9-D5808CE5B789}" type="slidenum">
              <a:rPr lang="en-US" smtClean="0"/>
              <a:t>‹#›</a:t>
            </a:fld>
            <a:endParaRPr lang="en-US"/>
          </a:p>
        </p:txBody>
      </p:sp>
    </p:spTree>
    <p:extLst>
      <p:ext uri="{BB962C8B-B14F-4D97-AF65-F5344CB8AC3E}">
        <p14:creationId xmlns:p14="http://schemas.microsoft.com/office/powerpoint/2010/main" val="3327224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52E58-7B83-D446-BD70-C4410B5E964E}"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34BFC-199B-9A4F-BBF9-D5808CE5B789}" type="slidenum">
              <a:rPr lang="en-US" smtClean="0"/>
              <a:t>‹#›</a:t>
            </a:fld>
            <a:endParaRPr lang="en-US"/>
          </a:p>
        </p:txBody>
      </p:sp>
    </p:spTree>
    <p:extLst>
      <p:ext uri="{BB962C8B-B14F-4D97-AF65-F5344CB8AC3E}">
        <p14:creationId xmlns:p14="http://schemas.microsoft.com/office/powerpoint/2010/main" val="145431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952E58-7B83-D446-BD70-C4410B5E964E}"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34BFC-199B-9A4F-BBF9-D5808CE5B789}" type="slidenum">
              <a:rPr lang="en-US" smtClean="0"/>
              <a:t>‹#›</a:t>
            </a:fld>
            <a:endParaRPr lang="en-US"/>
          </a:p>
        </p:txBody>
      </p:sp>
    </p:spTree>
    <p:extLst>
      <p:ext uri="{BB962C8B-B14F-4D97-AF65-F5344CB8AC3E}">
        <p14:creationId xmlns:p14="http://schemas.microsoft.com/office/powerpoint/2010/main" val="38489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952E58-7B83-D446-BD70-C4410B5E964E}"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34BFC-199B-9A4F-BBF9-D5808CE5B789}" type="slidenum">
              <a:rPr lang="en-US" smtClean="0"/>
              <a:t>‹#›</a:t>
            </a:fld>
            <a:endParaRPr lang="en-US"/>
          </a:p>
        </p:txBody>
      </p:sp>
    </p:spTree>
    <p:extLst>
      <p:ext uri="{BB962C8B-B14F-4D97-AF65-F5344CB8AC3E}">
        <p14:creationId xmlns:p14="http://schemas.microsoft.com/office/powerpoint/2010/main" val="199542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952E58-7B83-D446-BD70-C4410B5E964E}"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34BFC-199B-9A4F-BBF9-D5808CE5B789}" type="slidenum">
              <a:rPr lang="en-US" smtClean="0"/>
              <a:t>‹#›</a:t>
            </a:fld>
            <a:endParaRPr lang="en-US"/>
          </a:p>
        </p:txBody>
      </p:sp>
    </p:spTree>
    <p:extLst>
      <p:ext uri="{BB962C8B-B14F-4D97-AF65-F5344CB8AC3E}">
        <p14:creationId xmlns:p14="http://schemas.microsoft.com/office/powerpoint/2010/main" val="133937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952E58-7B83-D446-BD70-C4410B5E964E}" type="datetimeFigureOut">
              <a:rPr lang="en-US" smtClean="0"/>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34BFC-199B-9A4F-BBF9-D5808CE5B789}" type="slidenum">
              <a:rPr lang="en-US" smtClean="0"/>
              <a:t>‹#›</a:t>
            </a:fld>
            <a:endParaRPr lang="en-US"/>
          </a:p>
        </p:txBody>
      </p:sp>
    </p:spTree>
    <p:extLst>
      <p:ext uri="{BB962C8B-B14F-4D97-AF65-F5344CB8AC3E}">
        <p14:creationId xmlns:p14="http://schemas.microsoft.com/office/powerpoint/2010/main" val="2459358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952E58-7B83-D446-BD70-C4410B5E964E}"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34BFC-199B-9A4F-BBF9-D5808CE5B789}" type="slidenum">
              <a:rPr lang="en-US" smtClean="0"/>
              <a:t>‹#›</a:t>
            </a:fld>
            <a:endParaRPr lang="en-US"/>
          </a:p>
        </p:txBody>
      </p:sp>
    </p:spTree>
    <p:extLst>
      <p:ext uri="{BB962C8B-B14F-4D97-AF65-F5344CB8AC3E}">
        <p14:creationId xmlns:p14="http://schemas.microsoft.com/office/powerpoint/2010/main" val="136540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952E58-7B83-D446-BD70-C4410B5E964E}"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34BFC-199B-9A4F-BBF9-D5808CE5B789}" type="slidenum">
              <a:rPr lang="en-US" smtClean="0"/>
              <a:t>‹#›</a:t>
            </a:fld>
            <a:endParaRPr lang="en-US"/>
          </a:p>
        </p:txBody>
      </p:sp>
    </p:spTree>
    <p:extLst>
      <p:ext uri="{BB962C8B-B14F-4D97-AF65-F5344CB8AC3E}">
        <p14:creationId xmlns:p14="http://schemas.microsoft.com/office/powerpoint/2010/main" val="163345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t="-26000" b="-2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52E58-7B83-D446-BD70-C4410B5E964E}" type="datetimeFigureOut">
              <a:rPr lang="en-US" smtClean="0"/>
              <a:t>2/20/2020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34BFC-199B-9A4F-BBF9-D5808CE5B789}" type="slidenum">
              <a:rPr lang="en-US" smtClean="0"/>
              <a:t>‹#›</a:t>
            </a:fld>
            <a:endParaRPr lang="en-US"/>
          </a:p>
        </p:txBody>
      </p:sp>
    </p:spTree>
    <p:extLst>
      <p:ext uri="{BB962C8B-B14F-4D97-AF65-F5344CB8AC3E}">
        <p14:creationId xmlns:p14="http://schemas.microsoft.com/office/powerpoint/2010/main" val="1611381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file:////var/folders/w7/mfxknvsj02s9l_12qf25bkdm0000gn/T/com.microsoft.Word/WebArchiveCopyPasteTempFiles/1200px-Apache_Spark_Logo.svg.p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rvOXbZbmD5M&amp;feature=youtu.be"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profile/meghashyam1279#!/vizhome/Book1_15651277227950/Dashboard1"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775B-06F8-4344-9F92-DAE8E2417F29}"/>
              </a:ext>
            </a:extLst>
          </p:cNvPr>
          <p:cNvSpPr>
            <a:spLocks noGrp="1"/>
          </p:cNvSpPr>
          <p:nvPr>
            <p:ph type="ctrTitle"/>
          </p:nvPr>
        </p:nvSpPr>
        <p:spPr>
          <a:xfrm>
            <a:off x="649940" y="666041"/>
            <a:ext cx="6801321" cy="1737360"/>
          </a:xfrm>
        </p:spPr>
        <p:txBody>
          <a:bodyPr anchor="ctr">
            <a:normAutofit/>
          </a:bodyPr>
          <a:lstStyle/>
          <a:p>
            <a:pPr algn="r"/>
            <a:r>
              <a:rPr lang="en-CA" sz="3800" b="1" dirty="0"/>
              <a:t>Streaming Crypto Currency</a:t>
            </a:r>
            <a:br>
              <a:rPr lang="en-CA" sz="3800" dirty="0"/>
            </a:br>
            <a:r>
              <a:rPr lang="en-CA" sz="3800" b="1" dirty="0"/>
              <a:t>Data &amp; Sentiment Analysis (NLP)</a:t>
            </a:r>
            <a:br>
              <a:rPr lang="en-CA" sz="3800" dirty="0"/>
            </a:br>
            <a:endParaRPr lang="en-US" sz="3800" dirty="0"/>
          </a:p>
        </p:txBody>
      </p:sp>
      <p:sp>
        <p:nvSpPr>
          <p:cNvPr id="29" name="Rectangle 28">
            <a:extLst>
              <a:ext uri="{FF2B5EF4-FFF2-40B4-BE49-F238E27FC236}">
                <a16:creationId xmlns:a16="http://schemas.microsoft.com/office/drawing/2014/main" id="{2721FA47-47E9-D14E-8013-74DDB585B839}"/>
              </a:ext>
            </a:extLst>
          </p:cNvPr>
          <p:cNvSpPr/>
          <p:nvPr/>
        </p:nvSpPr>
        <p:spPr>
          <a:xfrm>
            <a:off x="-41564" y="4984033"/>
            <a:ext cx="12233564" cy="7516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4E1B212-B222-6641-8C71-043B45281180}"/>
              </a:ext>
            </a:extLst>
          </p:cNvPr>
          <p:cNvSpPr/>
          <p:nvPr/>
        </p:nvSpPr>
        <p:spPr>
          <a:xfrm>
            <a:off x="-41563" y="5569158"/>
            <a:ext cx="12233564" cy="1288842"/>
          </a:xfrm>
          <a:prstGeom prst="rect">
            <a:avLst/>
          </a:prstGeom>
          <a:solidFill>
            <a:srgbClr val="0070C0"/>
          </a:solidFill>
          <a:ln>
            <a:noFill/>
          </a:ln>
          <a:effectLst>
            <a:outerShdw dist="50800" sx="1000" sy="1000" algn="ctr" rotWithShape="0">
              <a:srgbClr val="000000"/>
            </a:outerShdw>
            <a:reflection stA="45000"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129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E92081-D03C-824E-9182-EB59CF7E5C16}"/>
              </a:ext>
            </a:extLst>
          </p:cNvPr>
          <p:cNvSpPr txBox="1"/>
          <p:nvPr/>
        </p:nvSpPr>
        <p:spPr>
          <a:xfrm>
            <a:off x="484108" y="453706"/>
            <a:ext cx="2891118" cy="769441"/>
          </a:xfrm>
          <a:prstGeom prst="rect">
            <a:avLst/>
          </a:prstGeom>
          <a:noFill/>
        </p:spPr>
        <p:txBody>
          <a:bodyPr wrap="square" rtlCol="0">
            <a:spAutoFit/>
          </a:bodyPr>
          <a:lstStyle/>
          <a:p>
            <a:r>
              <a:rPr lang="en-US" sz="2400" b="1" u="sng"/>
              <a:t>Challenges</a:t>
            </a:r>
            <a:r>
              <a:rPr lang="en-US" sz="2000" b="1" u="sng"/>
              <a:t>:</a:t>
            </a:r>
            <a:r>
              <a:rPr lang="en-US" sz="2000" b="1"/>
              <a:t>   </a:t>
            </a:r>
          </a:p>
          <a:p>
            <a:endParaRPr lang="en-US" sz="2000" b="1" u="sng"/>
          </a:p>
        </p:txBody>
      </p:sp>
      <p:sp>
        <p:nvSpPr>
          <p:cNvPr id="9" name="Title 8">
            <a:extLst>
              <a:ext uri="{FF2B5EF4-FFF2-40B4-BE49-F238E27FC236}">
                <a16:creationId xmlns:a16="http://schemas.microsoft.com/office/drawing/2014/main" id="{949635EF-ED5F-F746-8E8E-C3CBAD04CAC2}"/>
              </a:ext>
            </a:extLst>
          </p:cNvPr>
          <p:cNvSpPr>
            <a:spLocks noGrp="1"/>
          </p:cNvSpPr>
          <p:nvPr>
            <p:ph type="ctrTitle"/>
          </p:nvPr>
        </p:nvSpPr>
        <p:spPr>
          <a:xfrm>
            <a:off x="1165781" y="1131216"/>
            <a:ext cx="9144000" cy="2509323"/>
          </a:xfrm>
        </p:spPr>
        <p:txBody>
          <a:bodyPr>
            <a:noAutofit/>
          </a:bodyPr>
          <a:lstStyle/>
          <a:p>
            <a:pPr algn="l"/>
            <a:r>
              <a:rPr lang="en-US" sz="2400" dirty="0"/>
              <a:t>1) Working on RDD’s is a challenge.</a:t>
            </a:r>
            <a:br>
              <a:rPr lang="en-US" sz="2400" dirty="0"/>
            </a:br>
            <a:r>
              <a:rPr lang="en-US" sz="2400" dirty="0"/>
              <a:t>2) Spark 2.3.0 doesn’t support Pyspark code to run any ML algorithms       you have to write code in Scala.</a:t>
            </a:r>
            <a:br>
              <a:rPr lang="en-US" sz="2400" dirty="0"/>
            </a:br>
            <a:r>
              <a:rPr lang="en-US" sz="2400" dirty="0"/>
              <a:t>3)Working with Tableau with Hive connection (Resource Issue)</a:t>
            </a:r>
            <a:br>
              <a:rPr lang="en-US" sz="2400" dirty="0"/>
            </a:br>
            <a:r>
              <a:rPr lang="en-US" sz="2400" dirty="0"/>
              <a:t>4) Found Difficulty to execute ML code in Zeppelin (Resource Issue) </a:t>
            </a:r>
            <a:br>
              <a:rPr lang="en-US" sz="2400" dirty="0"/>
            </a:br>
            <a:br>
              <a:rPr lang="en-US" sz="2400" dirty="0"/>
            </a:br>
            <a:endParaRPr lang="en-US" sz="2400" dirty="0"/>
          </a:p>
        </p:txBody>
      </p:sp>
      <p:sp>
        <p:nvSpPr>
          <p:cNvPr id="8" name="Rectangle 7">
            <a:extLst>
              <a:ext uri="{FF2B5EF4-FFF2-40B4-BE49-F238E27FC236}">
                <a16:creationId xmlns:a16="http://schemas.microsoft.com/office/drawing/2014/main" id="{A96AD606-DD85-044A-B1D5-C23DDDEF18FA}"/>
              </a:ext>
            </a:extLst>
          </p:cNvPr>
          <p:cNvSpPr/>
          <p:nvPr/>
        </p:nvSpPr>
        <p:spPr>
          <a:xfrm>
            <a:off x="-41564" y="4984033"/>
            <a:ext cx="12233564" cy="7516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86436A-1D68-6D4C-A3E2-852365F76BC7}"/>
              </a:ext>
            </a:extLst>
          </p:cNvPr>
          <p:cNvSpPr/>
          <p:nvPr/>
        </p:nvSpPr>
        <p:spPr>
          <a:xfrm>
            <a:off x="-41563" y="5569158"/>
            <a:ext cx="12233564" cy="1288842"/>
          </a:xfrm>
          <a:prstGeom prst="rect">
            <a:avLst/>
          </a:prstGeom>
          <a:solidFill>
            <a:srgbClr val="0070C0"/>
          </a:solidFill>
          <a:ln>
            <a:noFill/>
          </a:ln>
          <a:effectLst>
            <a:outerShdw dist="50800" sx="1000" sy="1000" algn="ctr" rotWithShape="0">
              <a:srgbClr val="000000"/>
            </a:outerShdw>
            <a:reflection stA="45000"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596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E92081-D03C-824E-9182-EB59CF7E5C16}"/>
              </a:ext>
            </a:extLst>
          </p:cNvPr>
          <p:cNvSpPr txBox="1"/>
          <p:nvPr/>
        </p:nvSpPr>
        <p:spPr>
          <a:xfrm>
            <a:off x="484108" y="453706"/>
            <a:ext cx="2891118" cy="707886"/>
          </a:xfrm>
          <a:prstGeom prst="rect">
            <a:avLst/>
          </a:prstGeom>
          <a:noFill/>
        </p:spPr>
        <p:txBody>
          <a:bodyPr wrap="square" rtlCol="0">
            <a:spAutoFit/>
          </a:bodyPr>
          <a:lstStyle/>
          <a:p>
            <a:r>
              <a:rPr lang="en-US" sz="2000" b="1"/>
              <a:t>   </a:t>
            </a:r>
          </a:p>
          <a:p>
            <a:endParaRPr lang="en-US" sz="2000" b="1" u="sng"/>
          </a:p>
        </p:txBody>
      </p:sp>
      <p:sp>
        <p:nvSpPr>
          <p:cNvPr id="10" name="Rectangle 9">
            <a:extLst>
              <a:ext uri="{FF2B5EF4-FFF2-40B4-BE49-F238E27FC236}">
                <a16:creationId xmlns:a16="http://schemas.microsoft.com/office/drawing/2014/main" id="{588FE9C2-99DA-1045-A260-09047F469B51}"/>
              </a:ext>
            </a:extLst>
          </p:cNvPr>
          <p:cNvSpPr/>
          <p:nvPr/>
        </p:nvSpPr>
        <p:spPr>
          <a:xfrm>
            <a:off x="-41564" y="4984033"/>
            <a:ext cx="12233564" cy="7516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A8AEE2B-9252-4642-97D2-421FF1CD9575}"/>
              </a:ext>
            </a:extLst>
          </p:cNvPr>
          <p:cNvSpPr/>
          <p:nvPr/>
        </p:nvSpPr>
        <p:spPr>
          <a:xfrm>
            <a:off x="-41563" y="5569158"/>
            <a:ext cx="12233564" cy="1288842"/>
          </a:xfrm>
          <a:prstGeom prst="rect">
            <a:avLst/>
          </a:prstGeom>
          <a:solidFill>
            <a:srgbClr val="0070C0"/>
          </a:solidFill>
          <a:ln>
            <a:noFill/>
          </a:ln>
          <a:effectLst>
            <a:outerShdw dist="50800" sx="1000" sy="1000" algn="ctr" rotWithShape="0">
              <a:srgbClr val="000000"/>
            </a:outerShdw>
            <a:reflection stA="45000"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5E4A3B6-2AEA-B04E-830C-3262873B7D99}"/>
              </a:ext>
            </a:extLst>
          </p:cNvPr>
          <p:cNvSpPr txBox="1"/>
          <p:nvPr/>
        </p:nvSpPr>
        <p:spPr>
          <a:xfrm>
            <a:off x="4477870" y="1887414"/>
            <a:ext cx="4545106" cy="1015663"/>
          </a:xfrm>
          <a:prstGeom prst="rect">
            <a:avLst/>
          </a:prstGeom>
          <a:noFill/>
        </p:spPr>
        <p:txBody>
          <a:bodyPr wrap="square" rtlCol="0">
            <a:spAutoFit/>
          </a:bodyPr>
          <a:lstStyle/>
          <a:p>
            <a:r>
              <a:rPr lang="en-US" sz="6000" b="1">
                <a:solidFill>
                  <a:srgbClr val="C00000"/>
                </a:solidFill>
                <a:latin typeface="Baghdad" pitchFamily="2" charset="-78"/>
                <a:cs typeface="Baghdad" pitchFamily="2" charset="-78"/>
              </a:rPr>
              <a:t>Thank you</a:t>
            </a:r>
          </a:p>
        </p:txBody>
      </p:sp>
      <p:pic>
        <p:nvPicPr>
          <p:cNvPr id="13" name="Picture 3" descr="A picture containing hanger, object&#10;&#10;Description generated with high confidence">
            <a:extLst>
              <a:ext uri="{FF2B5EF4-FFF2-40B4-BE49-F238E27FC236}">
                <a16:creationId xmlns:a16="http://schemas.microsoft.com/office/drawing/2014/main" id="{69BEAA5F-D0D5-45B1-A428-26DB2A9CEBFA}"/>
              </a:ext>
            </a:extLst>
          </p:cNvPr>
          <p:cNvPicPr>
            <a:picLocks noChangeAspect="1"/>
          </p:cNvPicPr>
          <p:nvPr/>
        </p:nvPicPr>
        <p:blipFill rotWithShape="1">
          <a:blip r:embed="rId2">
            <a:alphaModFix amt="55000"/>
          </a:blip>
          <a:srcRect l="20476" t="15433" r="23966" b="7937"/>
          <a:stretch/>
        </p:blipFill>
        <p:spPr>
          <a:xfrm>
            <a:off x="5486400" y="548640"/>
            <a:ext cx="1371600" cy="1371600"/>
          </a:xfrm>
          <a:prstGeom prst="rect">
            <a:avLst/>
          </a:prstGeom>
        </p:spPr>
      </p:pic>
    </p:spTree>
    <p:extLst>
      <p:ext uri="{BB962C8B-B14F-4D97-AF65-F5344CB8AC3E}">
        <p14:creationId xmlns:p14="http://schemas.microsoft.com/office/powerpoint/2010/main" val="312880559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775B-06F8-4344-9F92-DAE8E2417F29}"/>
              </a:ext>
            </a:extLst>
          </p:cNvPr>
          <p:cNvSpPr>
            <a:spLocks noGrp="1"/>
          </p:cNvSpPr>
          <p:nvPr>
            <p:ph type="ctrTitle"/>
          </p:nvPr>
        </p:nvSpPr>
        <p:spPr/>
        <p:txBody>
          <a:bodyPr>
            <a:normAutofit/>
          </a:bodyPr>
          <a:lstStyle/>
          <a:p>
            <a:br>
              <a:rPr lang="en-CA"/>
            </a:br>
            <a:endParaRPr lang="en-US"/>
          </a:p>
        </p:txBody>
      </p:sp>
      <p:sp>
        <p:nvSpPr>
          <p:cNvPr id="4" name="Rectangle 3">
            <a:extLst>
              <a:ext uri="{FF2B5EF4-FFF2-40B4-BE49-F238E27FC236}">
                <a16:creationId xmlns:a16="http://schemas.microsoft.com/office/drawing/2014/main" id="{57D3D4A1-6011-0941-894D-38D0730A05E3}"/>
              </a:ext>
            </a:extLst>
          </p:cNvPr>
          <p:cNvSpPr/>
          <p:nvPr/>
        </p:nvSpPr>
        <p:spPr>
          <a:xfrm>
            <a:off x="-41564" y="4984033"/>
            <a:ext cx="12233564" cy="7516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D62DC35-0537-F84F-B565-4303E9DC8DD9}"/>
              </a:ext>
            </a:extLst>
          </p:cNvPr>
          <p:cNvSpPr/>
          <p:nvPr/>
        </p:nvSpPr>
        <p:spPr>
          <a:xfrm>
            <a:off x="-41563" y="5569158"/>
            <a:ext cx="12233564" cy="1288842"/>
          </a:xfrm>
          <a:prstGeom prst="rect">
            <a:avLst/>
          </a:prstGeom>
          <a:solidFill>
            <a:srgbClr val="0070C0"/>
          </a:solidFill>
          <a:ln>
            <a:noFill/>
          </a:ln>
          <a:effectLst>
            <a:outerShdw dist="50800" sx="1000" sy="1000" algn="ctr" rotWithShape="0">
              <a:srgbClr val="000000"/>
            </a:outerShdw>
            <a:reflection stA="45000"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8E92081-D03C-824E-9182-EB59CF7E5C16}"/>
              </a:ext>
            </a:extLst>
          </p:cNvPr>
          <p:cNvSpPr txBox="1"/>
          <p:nvPr/>
        </p:nvSpPr>
        <p:spPr>
          <a:xfrm>
            <a:off x="107576" y="475864"/>
            <a:ext cx="1936376" cy="461665"/>
          </a:xfrm>
          <a:prstGeom prst="rect">
            <a:avLst/>
          </a:prstGeom>
          <a:noFill/>
        </p:spPr>
        <p:txBody>
          <a:bodyPr wrap="square" rtlCol="0">
            <a:spAutoFit/>
          </a:bodyPr>
          <a:lstStyle/>
          <a:p>
            <a:r>
              <a:rPr lang="en-US" sz="2400" b="1" u="sng"/>
              <a:t>Architecture:</a:t>
            </a:r>
          </a:p>
        </p:txBody>
      </p:sp>
      <p:pic>
        <p:nvPicPr>
          <p:cNvPr id="8" name="Picture 7">
            <a:extLst>
              <a:ext uri="{FF2B5EF4-FFF2-40B4-BE49-F238E27FC236}">
                <a16:creationId xmlns:a16="http://schemas.microsoft.com/office/drawing/2014/main" id="{22065E5A-0054-984F-AD79-B470642B4D5D}"/>
              </a:ext>
            </a:extLst>
          </p:cNvPr>
          <p:cNvPicPr>
            <a:picLocks noChangeAspect="1"/>
          </p:cNvPicPr>
          <p:nvPr/>
        </p:nvPicPr>
        <p:blipFill>
          <a:blip r:embed="rId2"/>
          <a:stretch>
            <a:fillRect/>
          </a:stretch>
        </p:blipFill>
        <p:spPr>
          <a:xfrm>
            <a:off x="2593766" y="875974"/>
            <a:ext cx="7881493" cy="3861669"/>
          </a:xfrm>
          <a:prstGeom prst="rect">
            <a:avLst/>
          </a:prstGeom>
        </p:spPr>
      </p:pic>
    </p:spTree>
    <p:extLst>
      <p:ext uri="{BB962C8B-B14F-4D97-AF65-F5344CB8AC3E}">
        <p14:creationId xmlns:p14="http://schemas.microsoft.com/office/powerpoint/2010/main" val="25736119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775B-06F8-4344-9F92-DAE8E2417F29}"/>
              </a:ext>
            </a:extLst>
          </p:cNvPr>
          <p:cNvSpPr>
            <a:spLocks noGrp="1"/>
          </p:cNvSpPr>
          <p:nvPr>
            <p:ph type="ctrTitle"/>
          </p:nvPr>
        </p:nvSpPr>
        <p:spPr>
          <a:xfrm>
            <a:off x="2070857" y="1945929"/>
            <a:ext cx="8664378" cy="2232492"/>
          </a:xfrm>
        </p:spPr>
        <p:txBody>
          <a:bodyPr anchor="t">
            <a:normAutofit/>
          </a:bodyPr>
          <a:lstStyle/>
          <a:p>
            <a:pPr lvl="0" algn="l"/>
            <a:r>
              <a:rPr lang="en-CA" sz="2000"/>
              <a:t>1. Kafka is used as a data ingestion tool.</a:t>
            </a:r>
            <a:br>
              <a:rPr lang="en-CA" sz="2000"/>
            </a:br>
            <a:br>
              <a:rPr lang="en-CA" sz="2000"/>
            </a:br>
            <a:r>
              <a:rPr lang="en-CA" sz="2000"/>
              <a:t>2. The key role played by Kafka is to transfer data from API to the data </a:t>
            </a:r>
            <a:br>
              <a:rPr lang="en-CA" sz="2000"/>
            </a:br>
            <a:r>
              <a:rPr lang="en-CA" sz="2000"/>
              <a:t>     transformation layer.</a:t>
            </a:r>
            <a:br>
              <a:rPr lang="en-CA" sz="2000"/>
            </a:br>
            <a:br>
              <a:rPr lang="en-CA" sz="2000"/>
            </a:br>
            <a:r>
              <a:rPr lang="en-CA" sz="2000"/>
              <a:t>3. A single node and single broker Kafka cluster has been used to transfer the data.</a:t>
            </a:r>
            <a:br>
              <a:rPr lang="en-CA" sz="2000"/>
            </a:br>
            <a:endParaRPr lang="en-US" sz="2000">
              <a:latin typeface="+mn-lt"/>
            </a:endParaRPr>
          </a:p>
        </p:txBody>
      </p:sp>
      <p:sp>
        <p:nvSpPr>
          <p:cNvPr id="3" name="TextBox 2">
            <a:extLst>
              <a:ext uri="{FF2B5EF4-FFF2-40B4-BE49-F238E27FC236}">
                <a16:creationId xmlns:a16="http://schemas.microsoft.com/office/drawing/2014/main" id="{08E92081-D03C-824E-9182-EB59CF7E5C16}"/>
              </a:ext>
            </a:extLst>
          </p:cNvPr>
          <p:cNvSpPr txBox="1"/>
          <p:nvPr/>
        </p:nvSpPr>
        <p:spPr>
          <a:xfrm>
            <a:off x="484108" y="453706"/>
            <a:ext cx="2891118" cy="1077218"/>
          </a:xfrm>
          <a:prstGeom prst="rect">
            <a:avLst/>
          </a:prstGeom>
          <a:noFill/>
        </p:spPr>
        <p:txBody>
          <a:bodyPr wrap="square" rtlCol="0">
            <a:spAutoFit/>
          </a:bodyPr>
          <a:lstStyle/>
          <a:p>
            <a:r>
              <a:rPr lang="en-US" sz="2400" b="1" u="sng"/>
              <a:t>Data Ingestion:</a:t>
            </a:r>
            <a:r>
              <a:rPr lang="en-US" sz="2400" b="1"/>
              <a:t>   </a:t>
            </a:r>
          </a:p>
          <a:p>
            <a:endParaRPr lang="en-US" sz="2000" b="1" u="sng"/>
          </a:p>
          <a:p>
            <a:r>
              <a:rPr lang="en-US" sz="2000" b="1"/>
              <a:t>          </a:t>
            </a:r>
            <a:r>
              <a:rPr lang="en-US" sz="2000" b="1" u="sng"/>
              <a:t>Kafka:</a:t>
            </a:r>
          </a:p>
        </p:txBody>
      </p:sp>
      <p:pic>
        <p:nvPicPr>
          <p:cNvPr id="10" name="Picture 9">
            <a:extLst>
              <a:ext uri="{FF2B5EF4-FFF2-40B4-BE49-F238E27FC236}">
                <a16:creationId xmlns:a16="http://schemas.microsoft.com/office/drawing/2014/main" id="{B9329C7F-D3A9-9A47-922A-6C490CF95D7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10994" y="961538"/>
            <a:ext cx="484087" cy="584874"/>
          </a:xfrm>
          <a:prstGeom prst="rect">
            <a:avLst/>
          </a:prstGeom>
        </p:spPr>
      </p:pic>
      <p:sp>
        <p:nvSpPr>
          <p:cNvPr id="8" name="Rectangle 7">
            <a:extLst>
              <a:ext uri="{FF2B5EF4-FFF2-40B4-BE49-F238E27FC236}">
                <a16:creationId xmlns:a16="http://schemas.microsoft.com/office/drawing/2014/main" id="{B1D21C72-18C5-CA4D-9DFD-57074888E2B2}"/>
              </a:ext>
            </a:extLst>
          </p:cNvPr>
          <p:cNvSpPr/>
          <p:nvPr/>
        </p:nvSpPr>
        <p:spPr>
          <a:xfrm>
            <a:off x="-41564" y="5010927"/>
            <a:ext cx="12233564" cy="7516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D1B630-7459-2346-8918-BE89A70031D6}"/>
              </a:ext>
            </a:extLst>
          </p:cNvPr>
          <p:cNvSpPr/>
          <p:nvPr/>
        </p:nvSpPr>
        <p:spPr>
          <a:xfrm>
            <a:off x="-41563" y="5596052"/>
            <a:ext cx="12233564" cy="1288842"/>
          </a:xfrm>
          <a:prstGeom prst="rect">
            <a:avLst/>
          </a:prstGeom>
          <a:solidFill>
            <a:srgbClr val="0070C0"/>
          </a:solidFill>
          <a:ln>
            <a:noFill/>
          </a:ln>
          <a:effectLst>
            <a:outerShdw dist="50800" sx="1000" sy="1000" algn="ctr" rotWithShape="0">
              <a:srgbClr val="000000"/>
            </a:outerShdw>
            <a:reflection stA="45000"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9588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775B-06F8-4344-9F92-DAE8E2417F29}"/>
              </a:ext>
            </a:extLst>
          </p:cNvPr>
          <p:cNvSpPr>
            <a:spLocks noGrp="1"/>
          </p:cNvSpPr>
          <p:nvPr>
            <p:ph type="ctrTitle"/>
          </p:nvPr>
        </p:nvSpPr>
        <p:spPr>
          <a:xfrm>
            <a:off x="1573316" y="1469369"/>
            <a:ext cx="8821260" cy="1690690"/>
          </a:xfrm>
        </p:spPr>
        <p:txBody>
          <a:bodyPr anchor="t">
            <a:normAutofit fontScale="90000"/>
          </a:bodyPr>
          <a:lstStyle/>
          <a:p>
            <a:pPr lvl="0" algn="l"/>
            <a:r>
              <a:rPr lang="en-CA" sz="2200">
                <a:latin typeface="+mn-lt"/>
              </a:rPr>
              <a:t>1.The data streaming from the ingestion layer is transformed into required format        using spark streaming.</a:t>
            </a:r>
            <a:br>
              <a:rPr lang="en-CA" sz="2200">
                <a:latin typeface="+mn-lt"/>
              </a:rPr>
            </a:br>
            <a:r>
              <a:rPr lang="en-CA" sz="2200">
                <a:latin typeface="+mn-lt"/>
              </a:rPr>
              <a:t>2. The Data obtained from this this transformation is stored in Hadoop HDFS.</a:t>
            </a:r>
            <a:br>
              <a:rPr lang="en-CA" sz="2200">
                <a:latin typeface="+mn-lt"/>
              </a:rPr>
            </a:br>
            <a:r>
              <a:rPr lang="en-CA" sz="2200">
                <a:latin typeface="+mn-lt"/>
              </a:rPr>
              <a:t>3. The final schema of the data to be analysed is decided here in spark streaming.</a:t>
            </a:r>
            <a:br>
              <a:rPr lang="en-CA" sz="2200">
                <a:latin typeface="+mn-lt"/>
              </a:rPr>
            </a:br>
            <a:r>
              <a:rPr lang="en-CA" sz="2200">
                <a:latin typeface="+mn-lt"/>
              </a:rPr>
              <a:t>4. The data is transformed on batches of streams with 2 minutes time frame.</a:t>
            </a:r>
            <a:br>
              <a:rPr lang="en-CA" sz="2200"/>
            </a:br>
            <a:br>
              <a:rPr lang="en-CA" sz="2000"/>
            </a:br>
            <a:endParaRPr lang="en-US" sz="2000">
              <a:latin typeface="+mn-lt"/>
            </a:endParaRPr>
          </a:p>
        </p:txBody>
      </p:sp>
      <p:sp>
        <p:nvSpPr>
          <p:cNvPr id="3" name="TextBox 2">
            <a:extLst>
              <a:ext uri="{FF2B5EF4-FFF2-40B4-BE49-F238E27FC236}">
                <a16:creationId xmlns:a16="http://schemas.microsoft.com/office/drawing/2014/main" id="{08E92081-D03C-824E-9182-EB59CF7E5C16}"/>
              </a:ext>
            </a:extLst>
          </p:cNvPr>
          <p:cNvSpPr txBox="1"/>
          <p:nvPr/>
        </p:nvSpPr>
        <p:spPr>
          <a:xfrm>
            <a:off x="484108" y="453706"/>
            <a:ext cx="2891118" cy="1077218"/>
          </a:xfrm>
          <a:prstGeom prst="rect">
            <a:avLst/>
          </a:prstGeom>
          <a:noFill/>
        </p:spPr>
        <p:txBody>
          <a:bodyPr wrap="square" rtlCol="0">
            <a:spAutoFit/>
          </a:bodyPr>
          <a:lstStyle/>
          <a:p>
            <a:r>
              <a:rPr lang="en-US" sz="2400" b="1" u="sng"/>
              <a:t>Data Transformation:</a:t>
            </a:r>
            <a:r>
              <a:rPr lang="en-US" sz="2400" b="1"/>
              <a:t>   </a:t>
            </a:r>
          </a:p>
          <a:p>
            <a:endParaRPr lang="en-US" sz="2000" b="1" u="sng"/>
          </a:p>
          <a:p>
            <a:r>
              <a:rPr lang="en-US" sz="2000" b="1"/>
              <a:t>          </a:t>
            </a:r>
            <a:r>
              <a:rPr lang="en-US" sz="2000" b="1" u="sng"/>
              <a:t>Spark Streaming:</a:t>
            </a:r>
          </a:p>
        </p:txBody>
      </p:sp>
      <p:sp>
        <p:nvSpPr>
          <p:cNvPr id="6" name="TextBox 5">
            <a:extLst>
              <a:ext uri="{FF2B5EF4-FFF2-40B4-BE49-F238E27FC236}">
                <a16:creationId xmlns:a16="http://schemas.microsoft.com/office/drawing/2014/main" id="{649A666A-84E8-9F4B-9F32-8B1052D968CA}"/>
              </a:ext>
            </a:extLst>
          </p:cNvPr>
          <p:cNvSpPr txBox="1"/>
          <p:nvPr/>
        </p:nvSpPr>
        <p:spPr>
          <a:xfrm>
            <a:off x="995081" y="2917867"/>
            <a:ext cx="3922549" cy="369332"/>
          </a:xfrm>
          <a:prstGeom prst="rect">
            <a:avLst/>
          </a:prstGeom>
          <a:noFill/>
        </p:spPr>
        <p:txBody>
          <a:bodyPr wrap="none" rtlCol="0">
            <a:spAutoFit/>
          </a:bodyPr>
          <a:lstStyle/>
          <a:p>
            <a:r>
              <a:rPr lang="en-US" b="1" u="sng"/>
              <a:t>Structured Streaming and Spark </a:t>
            </a:r>
            <a:r>
              <a:rPr lang="en-US" b="1" u="sng" err="1"/>
              <a:t>MLLib</a:t>
            </a:r>
            <a:r>
              <a:rPr lang="en-US" b="1" u="sng"/>
              <a:t>:</a:t>
            </a:r>
          </a:p>
        </p:txBody>
      </p:sp>
      <p:pic>
        <p:nvPicPr>
          <p:cNvPr id="9" name="Picture 8">
            <a:extLst>
              <a:ext uri="{FF2B5EF4-FFF2-40B4-BE49-F238E27FC236}">
                <a16:creationId xmlns:a16="http://schemas.microsoft.com/office/drawing/2014/main" id="{42F3491D-2E2E-7C40-9B00-31457DE9222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82387" y="922317"/>
            <a:ext cx="712694" cy="510989"/>
          </a:xfrm>
          <a:prstGeom prst="rect">
            <a:avLst/>
          </a:prstGeom>
        </p:spPr>
      </p:pic>
      <p:sp>
        <p:nvSpPr>
          <p:cNvPr id="8" name="Rectangle 2">
            <a:extLst>
              <a:ext uri="{FF2B5EF4-FFF2-40B4-BE49-F238E27FC236}">
                <a16:creationId xmlns:a16="http://schemas.microsoft.com/office/drawing/2014/main" id="{D72AF814-4D5E-984F-9C0C-9DE9DCF9DEC7}"/>
              </a:ext>
            </a:extLst>
          </p:cNvPr>
          <p:cNvSpPr>
            <a:spLocks noChangeArrowheads="1"/>
          </p:cNvSpPr>
          <p:nvPr/>
        </p:nvSpPr>
        <p:spPr bwMode="auto">
          <a:xfrm flipV="1">
            <a:off x="3901790" y="3119337"/>
            <a:ext cx="82095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15" descr="Image result for structured streaming icon">
            <a:extLst>
              <a:ext uri="{FF2B5EF4-FFF2-40B4-BE49-F238E27FC236}">
                <a16:creationId xmlns:a16="http://schemas.microsoft.com/office/drawing/2014/main" id="{CDAB77AF-C928-CC4D-8E44-72109450D05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0369" y="2844080"/>
            <a:ext cx="848343" cy="442222"/>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69AD2C24-5B7C-4D44-8A23-0326864AB570}"/>
              </a:ext>
            </a:extLst>
          </p:cNvPr>
          <p:cNvSpPr txBox="1">
            <a:spLocks/>
          </p:cNvSpPr>
          <p:nvPr/>
        </p:nvSpPr>
        <p:spPr>
          <a:xfrm>
            <a:off x="1573316" y="3385573"/>
            <a:ext cx="8664378" cy="1423502"/>
          </a:xfrm>
          <a:prstGeom prst="rect">
            <a:avLst/>
          </a:prstGeom>
        </p:spPr>
        <p:txBody>
          <a:bodyPr vert="horz" lIns="91440" tIns="45720" rIns="91440" bIns="45720" rtlCol="0" anchor="t">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AutoNum type="arabicPeriod"/>
            </a:pPr>
            <a:r>
              <a:rPr lang="en-US" sz="2000">
                <a:latin typeface="+mn-lt"/>
              </a:rPr>
              <a:t>In structured streaming, The data from Kafka is taken in the form of a data frame.</a:t>
            </a:r>
          </a:p>
          <a:p>
            <a:pPr marL="457200" indent="-457200" algn="l">
              <a:buAutoNum type="arabicPeriod"/>
            </a:pPr>
            <a:r>
              <a:rPr lang="en-US" sz="2000">
                <a:latin typeface="+mn-lt"/>
              </a:rPr>
              <a:t>The  Data is processed in batches. Each batch is stored in HDFS .This data is given as an input to spark </a:t>
            </a:r>
            <a:r>
              <a:rPr lang="en-US" sz="2000" err="1">
                <a:latin typeface="+mn-lt"/>
              </a:rPr>
              <a:t>Mllib</a:t>
            </a:r>
            <a:r>
              <a:rPr lang="en-US" sz="2000">
                <a:latin typeface="+mn-lt"/>
              </a:rPr>
              <a:t> to perform sentiment analysis on the news of crypto currency.</a:t>
            </a:r>
          </a:p>
          <a:p>
            <a:pPr marL="457200" indent="-457200" algn="l">
              <a:buAutoNum type="arabicPeriod"/>
            </a:pPr>
            <a:r>
              <a:rPr lang="en-US" sz="2000">
                <a:latin typeface="+mn-lt"/>
              </a:rPr>
              <a:t>A complete Sentiment analysis model has been created to  predict sentiment of the news that is being streamed.</a:t>
            </a:r>
          </a:p>
          <a:p>
            <a:pPr marL="457200" indent="-457200" algn="l">
              <a:buAutoNum type="arabicPeriod"/>
            </a:pPr>
            <a:endParaRPr lang="en-US" sz="2000">
              <a:latin typeface="+mn-lt"/>
            </a:endParaRPr>
          </a:p>
        </p:txBody>
      </p:sp>
      <p:sp>
        <p:nvSpPr>
          <p:cNvPr id="13" name="Rectangle 12">
            <a:extLst>
              <a:ext uri="{FF2B5EF4-FFF2-40B4-BE49-F238E27FC236}">
                <a16:creationId xmlns:a16="http://schemas.microsoft.com/office/drawing/2014/main" id="{A643CC5F-D8DD-6742-8461-9241518CE6BA}"/>
              </a:ext>
            </a:extLst>
          </p:cNvPr>
          <p:cNvSpPr/>
          <p:nvPr/>
        </p:nvSpPr>
        <p:spPr>
          <a:xfrm>
            <a:off x="-41564" y="4984033"/>
            <a:ext cx="12233564" cy="7516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2AAEEB-14E3-A342-BE4F-BB1AD2A33526}"/>
              </a:ext>
            </a:extLst>
          </p:cNvPr>
          <p:cNvSpPr/>
          <p:nvPr/>
        </p:nvSpPr>
        <p:spPr>
          <a:xfrm>
            <a:off x="-41563" y="5569158"/>
            <a:ext cx="12233564" cy="1288842"/>
          </a:xfrm>
          <a:prstGeom prst="rect">
            <a:avLst/>
          </a:prstGeom>
          <a:solidFill>
            <a:srgbClr val="0070C0"/>
          </a:solidFill>
          <a:ln>
            <a:noFill/>
          </a:ln>
          <a:effectLst>
            <a:outerShdw dist="50800" sx="1000" sy="1000" algn="ctr" rotWithShape="0">
              <a:srgbClr val="000000"/>
            </a:outerShdw>
            <a:reflection stA="45000"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108232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775B-06F8-4344-9F92-DAE8E2417F29}"/>
              </a:ext>
            </a:extLst>
          </p:cNvPr>
          <p:cNvSpPr>
            <a:spLocks noGrp="1"/>
          </p:cNvSpPr>
          <p:nvPr>
            <p:ph type="ctrTitle"/>
          </p:nvPr>
        </p:nvSpPr>
        <p:spPr>
          <a:xfrm>
            <a:off x="1573316" y="1469369"/>
            <a:ext cx="8664378" cy="1690690"/>
          </a:xfrm>
        </p:spPr>
        <p:txBody>
          <a:bodyPr anchor="t">
            <a:normAutofit fontScale="90000"/>
          </a:bodyPr>
          <a:lstStyle/>
          <a:p>
            <a:pPr lvl="0" algn="l"/>
            <a:r>
              <a:rPr lang="en-CA" sz="2200">
                <a:latin typeface="+mn-lt"/>
              </a:rPr>
              <a:t>1. The data that is transformed is stored in HDFS which is used for further     visualization.</a:t>
            </a:r>
            <a:br>
              <a:rPr lang="en-CA" sz="2200">
                <a:latin typeface="+mn-lt"/>
              </a:rPr>
            </a:br>
            <a:r>
              <a:rPr lang="en-CA" sz="2200">
                <a:latin typeface="+mn-lt"/>
              </a:rPr>
              <a:t>2. The data is stored in the form batches in HDFS.</a:t>
            </a:r>
            <a:br>
              <a:rPr lang="en-CA" sz="2200">
                <a:latin typeface="+mn-lt"/>
              </a:rPr>
            </a:br>
            <a:r>
              <a:rPr lang="en-CA" sz="2200">
                <a:latin typeface="+mn-lt"/>
              </a:rPr>
              <a:t>3. These all parts are used when a hive table is formed with these HDFS files.</a:t>
            </a:r>
            <a:br>
              <a:rPr lang="en-CA" sz="2200"/>
            </a:br>
            <a:br>
              <a:rPr lang="en-CA" sz="2000"/>
            </a:br>
            <a:endParaRPr lang="en-US" sz="2000">
              <a:latin typeface="+mn-lt"/>
            </a:endParaRPr>
          </a:p>
        </p:txBody>
      </p:sp>
      <p:sp>
        <p:nvSpPr>
          <p:cNvPr id="3" name="TextBox 2">
            <a:extLst>
              <a:ext uri="{FF2B5EF4-FFF2-40B4-BE49-F238E27FC236}">
                <a16:creationId xmlns:a16="http://schemas.microsoft.com/office/drawing/2014/main" id="{08E92081-D03C-824E-9182-EB59CF7E5C16}"/>
              </a:ext>
            </a:extLst>
          </p:cNvPr>
          <p:cNvSpPr txBox="1"/>
          <p:nvPr/>
        </p:nvSpPr>
        <p:spPr>
          <a:xfrm>
            <a:off x="484108" y="453706"/>
            <a:ext cx="2891118" cy="1077218"/>
          </a:xfrm>
          <a:prstGeom prst="rect">
            <a:avLst/>
          </a:prstGeom>
          <a:noFill/>
        </p:spPr>
        <p:txBody>
          <a:bodyPr wrap="square" rtlCol="0">
            <a:spAutoFit/>
          </a:bodyPr>
          <a:lstStyle/>
          <a:p>
            <a:r>
              <a:rPr lang="en-US" sz="2400" b="1" u="sng"/>
              <a:t>Data Storage:   </a:t>
            </a:r>
          </a:p>
          <a:p>
            <a:endParaRPr lang="en-US" sz="2000" b="1" u="sng"/>
          </a:p>
          <a:p>
            <a:r>
              <a:rPr lang="en-US" sz="2000" b="1"/>
              <a:t>          </a:t>
            </a:r>
            <a:r>
              <a:rPr lang="en-US" sz="2000" b="1" u="sng"/>
              <a:t>Hadoop HDFS:</a:t>
            </a:r>
          </a:p>
        </p:txBody>
      </p:sp>
      <p:sp>
        <p:nvSpPr>
          <p:cNvPr id="6" name="TextBox 5">
            <a:extLst>
              <a:ext uri="{FF2B5EF4-FFF2-40B4-BE49-F238E27FC236}">
                <a16:creationId xmlns:a16="http://schemas.microsoft.com/office/drawing/2014/main" id="{649A666A-84E8-9F4B-9F32-8B1052D968CA}"/>
              </a:ext>
            </a:extLst>
          </p:cNvPr>
          <p:cNvSpPr txBox="1"/>
          <p:nvPr/>
        </p:nvSpPr>
        <p:spPr>
          <a:xfrm>
            <a:off x="1064445" y="2835693"/>
            <a:ext cx="1437701" cy="369332"/>
          </a:xfrm>
          <a:prstGeom prst="rect">
            <a:avLst/>
          </a:prstGeom>
          <a:noFill/>
        </p:spPr>
        <p:txBody>
          <a:bodyPr wrap="none" rtlCol="0">
            <a:spAutoFit/>
          </a:bodyPr>
          <a:lstStyle/>
          <a:p>
            <a:r>
              <a:rPr lang="en-US" b="1" u="sng"/>
              <a:t>Apache Hive:</a:t>
            </a:r>
          </a:p>
        </p:txBody>
      </p:sp>
      <p:sp>
        <p:nvSpPr>
          <p:cNvPr id="8" name="Rectangle 2">
            <a:extLst>
              <a:ext uri="{FF2B5EF4-FFF2-40B4-BE49-F238E27FC236}">
                <a16:creationId xmlns:a16="http://schemas.microsoft.com/office/drawing/2014/main" id="{D72AF814-4D5E-984F-9C0C-9DE9DCF9DEC7}"/>
              </a:ext>
            </a:extLst>
          </p:cNvPr>
          <p:cNvSpPr>
            <a:spLocks noChangeArrowheads="1"/>
          </p:cNvSpPr>
          <p:nvPr/>
        </p:nvSpPr>
        <p:spPr bwMode="auto">
          <a:xfrm flipV="1">
            <a:off x="3901790" y="3119337"/>
            <a:ext cx="82095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2" name="Title 1">
            <a:extLst>
              <a:ext uri="{FF2B5EF4-FFF2-40B4-BE49-F238E27FC236}">
                <a16:creationId xmlns:a16="http://schemas.microsoft.com/office/drawing/2014/main" id="{69AD2C24-5B7C-4D44-8A23-0326864AB570}"/>
              </a:ext>
            </a:extLst>
          </p:cNvPr>
          <p:cNvSpPr txBox="1">
            <a:spLocks/>
          </p:cNvSpPr>
          <p:nvPr/>
        </p:nvSpPr>
        <p:spPr>
          <a:xfrm>
            <a:off x="1573316" y="3352701"/>
            <a:ext cx="8664378" cy="1282923"/>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mj-lt"/>
              <a:buAutoNum type="arabicPeriod"/>
            </a:pPr>
            <a:r>
              <a:rPr lang="en-US" sz="2000">
                <a:latin typeface="+mn-lt"/>
              </a:rPr>
              <a:t>External Hive tables are created on top the HDFS files.</a:t>
            </a:r>
          </a:p>
          <a:p>
            <a:pPr marL="457200" indent="-457200" algn="l">
              <a:buFont typeface="+mj-lt"/>
              <a:buAutoNum type="arabicPeriod"/>
            </a:pPr>
            <a:r>
              <a:rPr lang="en-US" sz="2000">
                <a:latin typeface="+mn-lt"/>
              </a:rPr>
              <a:t>These tables have fixed schema which is used further to import data for visualization.</a:t>
            </a:r>
          </a:p>
          <a:p>
            <a:pPr marL="457200" indent="-457200" algn="l">
              <a:buFont typeface="+mj-lt"/>
              <a:buAutoNum type="arabicPeriod"/>
            </a:pPr>
            <a:r>
              <a:rPr lang="en-US" sz="2000">
                <a:latin typeface="+mn-lt"/>
              </a:rPr>
              <a:t>Complete Data finally forms Hive Tables which are used for data visualization.</a:t>
            </a:r>
          </a:p>
        </p:txBody>
      </p:sp>
      <p:pic>
        <p:nvPicPr>
          <p:cNvPr id="13" name="Picture 12">
            <a:extLst>
              <a:ext uri="{FF2B5EF4-FFF2-40B4-BE49-F238E27FC236}">
                <a16:creationId xmlns:a16="http://schemas.microsoft.com/office/drawing/2014/main" id="{3E43D229-2F2F-7941-9F08-66B4C55CFD9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015" y="819378"/>
            <a:ext cx="1000125" cy="879475"/>
          </a:xfrm>
          <a:prstGeom prst="rect">
            <a:avLst/>
          </a:prstGeom>
        </p:spPr>
      </p:pic>
      <p:pic>
        <p:nvPicPr>
          <p:cNvPr id="14" name="Picture 13">
            <a:extLst>
              <a:ext uri="{FF2B5EF4-FFF2-40B4-BE49-F238E27FC236}">
                <a16:creationId xmlns:a16="http://schemas.microsoft.com/office/drawing/2014/main" id="{F8A2E3CA-54BA-1C4D-8DF6-6A6DA130543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6798" y="2445168"/>
            <a:ext cx="1222375" cy="781050"/>
          </a:xfrm>
          <a:prstGeom prst="rect">
            <a:avLst/>
          </a:prstGeom>
        </p:spPr>
      </p:pic>
      <p:sp>
        <p:nvSpPr>
          <p:cNvPr id="15" name="Rectangle 14">
            <a:extLst>
              <a:ext uri="{FF2B5EF4-FFF2-40B4-BE49-F238E27FC236}">
                <a16:creationId xmlns:a16="http://schemas.microsoft.com/office/drawing/2014/main" id="{2E462532-5290-2E4C-A80F-7736DC70DFAA}"/>
              </a:ext>
            </a:extLst>
          </p:cNvPr>
          <p:cNvSpPr/>
          <p:nvPr/>
        </p:nvSpPr>
        <p:spPr>
          <a:xfrm>
            <a:off x="-41564" y="4984033"/>
            <a:ext cx="12233564" cy="7516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7119FB5-DFD7-954A-A228-C20397A33BE7}"/>
              </a:ext>
            </a:extLst>
          </p:cNvPr>
          <p:cNvSpPr/>
          <p:nvPr/>
        </p:nvSpPr>
        <p:spPr>
          <a:xfrm>
            <a:off x="-41563" y="5569158"/>
            <a:ext cx="12233564" cy="1288842"/>
          </a:xfrm>
          <a:prstGeom prst="rect">
            <a:avLst/>
          </a:prstGeom>
          <a:solidFill>
            <a:srgbClr val="0070C0"/>
          </a:solidFill>
          <a:ln>
            <a:noFill/>
          </a:ln>
          <a:effectLst>
            <a:outerShdw dist="50800" sx="1000" sy="1000" algn="ctr" rotWithShape="0">
              <a:srgbClr val="000000"/>
            </a:outerShdw>
            <a:reflection stA="45000"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2902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E92081-D03C-824E-9182-EB59CF7E5C16}"/>
              </a:ext>
            </a:extLst>
          </p:cNvPr>
          <p:cNvSpPr txBox="1"/>
          <p:nvPr/>
        </p:nvSpPr>
        <p:spPr>
          <a:xfrm>
            <a:off x="484108" y="453706"/>
            <a:ext cx="2891118" cy="769441"/>
          </a:xfrm>
          <a:prstGeom prst="rect">
            <a:avLst/>
          </a:prstGeom>
          <a:noFill/>
        </p:spPr>
        <p:txBody>
          <a:bodyPr wrap="square" rtlCol="0">
            <a:spAutoFit/>
          </a:bodyPr>
          <a:lstStyle/>
          <a:p>
            <a:r>
              <a:rPr lang="en-US" sz="2400" b="1" u="sng"/>
              <a:t>Demo:</a:t>
            </a:r>
            <a:r>
              <a:rPr lang="en-US" sz="2400" b="1"/>
              <a:t>   </a:t>
            </a:r>
          </a:p>
          <a:p>
            <a:endParaRPr lang="en-US" sz="2000" b="1" u="sng"/>
          </a:p>
        </p:txBody>
      </p:sp>
      <p:sp>
        <p:nvSpPr>
          <p:cNvPr id="9" name="Title 8">
            <a:extLst>
              <a:ext uri="{FF2B5EF4-FFF2-40B4-BE49-F238E27FC236}">
                <a16:creationId xmlns:a16="http://schemas.microsoft.com/office/drawing/2014/main" id="{949635EF-ED5F-F746-8E8E-C3CBAD04CAC2}"/>
              </a:ext>
            </a:extLst>
          </p:cNvPr>
          <p:cNvSpPr>
            <a:spLocks noGrp="1"/>
          </p:cNvSpPr>
          <p:nvPr>
            <p:ph type="ctrTitle"/>
          </p:nvPr>
        </p:nvSpPr>
        <p:spPr/>
        <p:txBody>
          <a:bodyPr>
            <a:normAutofit/>
          </a:bodyPr>
          <a:lstStyle/>
          <a:p>
            <a:r>
              <a:rPr lang="en-US" sz="4000" dirty="0">
                <a:hlinkClick r:id="rId2"/>
              </a:rPr>
              <a:t>https://www.youtube.com/watch?v=rvOXbZbmD5M&amp;feature=youtu.be</a:t>
            </a:r>
            <a:endParaRPr lang="en-US" sz="4000" u="sng" dirty="0"/>
          </a:p>
        </p:txBody>
      </p:sp>
      <p:sp>
        <p:nvSpPr>
          <p:cNvPr id="8" name="Rectangle 7">
            <a:extLst>
              <a:ext uri="{FF2B5EF4-FFF2-40B4-BE49-F238E27FC236}">
                <a16:creationId xmlns:a16="http://schemas.microsoft.com/office/drawing/2014/main" id="{65133E92-2683-FC40-998E-86062FE1E218}"/>
              </a:ext>
            </a:extLst>
          </p:cNvPr>
          <p:cNvSpPr/>
          <p:nvPr/>
        </p:nvSpPr>
        <p:spPr>
          <a:xfrm>
            <a:off x="-41564" y="4984033"/>
            <a:ext cx="12233564" cy="7516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D74157-3D64-BA4B-BE8B-F46019964BB3}"/>
              </a:ext>
            </a:extLst>
          </p:cNvPr>
          <p:cNvSpPr/>
          <p:nvPr/>
        </p:nvSpPr>
        <p:spPr>
          <a:xfrm>
            <a:off x="-41563" y="5569158"/>
            <a:ext cx="12233564" cy="1288842"/>
          </a:xfrm>
          <a:prstGeom prst="rect">
            <a:avLst/>
          </a:prstGeom>
          <a:solidFill>
            <a:srgbClr val="0070C0"/>
          </a:solidFill>
          <a:ln>
            <a:noFill/>
          </a:ln>
          <a:effectLst>
            <a:outerShdw dist="50800" sx="1000" sy="1000" algn="ctr" rotWithShape="0">
              <a:srgbClr val="000000"/>
            </a:outerShdw>
            <a:reflection stA="45000"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394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E92081-D03C-824E-9182-EB59CF7E5C16}"/>
              </a:ext>
            </a:extLst>
          </p:cNvPr>
          <p:cNvSpPr txBox="1"/>
          <p:nvPr/>
        </p:nvSpPr>
        <p:spPr>
          <a:xfrm>
            <a:off x="961900" y="453706"/>
            <a:ext cx="3253840" cy="1077218"/>
          </a:xfrm>
          <a:prstGeom prst="rect">
            <a:avLst/>
          </a:prstGeom>
          <a:noFill/>
        </p:spPr>
        <p:txBody>
          <a:bodyPr wrap="square" rtlCol="0">
            <a:spAutoFit/>
          </a:bodyPr>
          <a:lstStyle/>
          <a:p>
            <a:r>
              <a:rPr lang="en-US" sz="2400" b="1" u="sng"/>
              <a:t> NLP Using Spark </a:t>
            </a:r>
            <a:r>
              <a:rPr lang="en-US" sz="2400" b="1" u="sng" err="1"/>
              <a:t>MLlib</a:t>
            </a:r>
            <a:r>
              <a:rPr lang="en-US" sz="2400" b="1" u="sng"/>
              <a:t>: </a:t>
            </a:r>
          </a:p>
          <a:p>
            <a:endParaRPr lang="en-US" sz="2000" b="1" u="sng"/>
          </a:p>
          <a:p>
            <a:r>
              <a:rPr lang="en-US" sz="2000" b="1" u="sng" err="1"/>
              <a:t>DataPipeline</a:t>
            </a:r>
            <a:r>
              <a:rPr lang="en-US" sz="2000" b="1" u="sng"/>
              <a:t>:</a:t>
            </a:r>
          </a:p>
        </p:txBody>
      </p:sp>
      <p:sp>
        <p:nvSpPr>
          <p:cNvPr id="11" name="Rectangle 10">
            <a:extLst>
              <a:ext uri="{FF2B5EF4-FFF2-40B4-BE49-F238E27FC236}">
                <a16:creationId xmlns:a16="http://schemas.microsoft.com/office/drawing/2014/main" id="{47314576-05BD-8245-81DB-5CEC6C666071}"/>
              </a:ext>
            </a:extLst>
          </p:cNvPr>
          <p:cNvSpPr/>
          <p:nvPr/>
        </p:nvSpPr>
        <p:spPr>
          <a:xfrm>
            <a:off x="901289" y="1793173"/>
            <a:ext cx="1353787" cy="89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Tokenizer</a:t>
            </a:r>
          </a:p>
        </p:txBody>
      </p:sp>
      <p:sp>
        <p:nvSpPr>
          <p:cNvPr id="15" name="Rectangle 14">
            <a:extLst>
              <a:ext uri="{FF2B5EF4-FFF2-40B4-BE49-F238E27FC236}">
                <a16:creationId xmlns:a16="http://schemas.microsoft.com/office/drawing/2014/main" id="{8C78DE82-72FE-504F-B7CE-A0813CC13789}"/>
              </a:ext>
            </a:extLst>
          </p:cNvPr>
          <p:cNvSpPr/>
          <p:nvPr/>
        </p:nvSpPr>
        <p:spPr>
          <a:xfrm>
            <a:off x="2605657" y="1795918"/>
            <a:ext cx="1353787" cy="89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Remover</a:t>
            </a:r>
          </a:p>
        </p:txBody>
      </p:sp>
      <p:sp>
        <p:nvSpPr>
          <p:cNvPr id="16" name="Rectangle 15">
            <a:extLst>
              <a:ext uri="{FF2B5EF4-FFF2-40B4-BE49-F238E27FC236}">
                <a16:creationId xmlns:a16="http://schemas.microsoft.com/office/drawing/2014/main" id="{B6DE9DD6-548A-0F49-8DB1-B0D9C53D725D}"/>
              </a:ext>
            </a:extLst>
          </p:cNvPr>
          <p:cNvSpPr/>
          <p:nvPr/>
        </p:nvSpPr>
        <p:spPr>
          <a:xfrm>
            <a:off x="4334278" y="1804613"/>
            <a:ext cx="1353787" cy="89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ngrams</a:t>
            </a:r>
            <a:endParaRPr lang="en-US"/>
          </a:p>
        </p:txBody>
      </p:sp>
      <p:sp>
        <p:nvSpPr>
          <p:cNvPr id="17" name="Rectangle 16">
            <a:extLst>
              <a:ext uri="{FF2B5EF4-FFF2-40B4-BE49-F238E27FC236}">
                <a16:creationId xmlns:a16="http://schemas.microsoft.com/office/drawing/2014/main" id="{F464C86F-4FAD-2A4D-B0BB-6780397326FC}"/>
              </a:ext>
            </a:extLst>
          </p:cNvPr>
          <p:cNvSpPr/>
          <p:nvPr/>
        </p:nvSpPr>
        <p:spPr>
          <a:xfrm>
            <a:off x="6297134" y="1807358"/>
            <a:ext cx="1353787" cy="89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Count Vectorizer</a:t>
            </a:r>
          </a:p>
        </p:txBody>
      </p:sp>
      <p:sp>
        <p:nvSpPr>
          <p:cNvPr id="18" name="Rectangle 17">
            <a:extLst>
              <a:ext uri="{FF2B5EF4-FFF2-40B4-BE49-F238E27FC236}">
                <a16:creationId xmlns:a16="http://schemas.microsoft.com/office/drawing/2014/main" id="{0CC1FAB6-E28A-B945-ABC6-23C8B8A8F1E0}"/>
              </a:ext>
            </a:extLst>
          </p:cNvPr>
          <p:cNvSpPr/>
          <p:nvPr/>
        </p:nvSpPr>
        <p:spPr>
          <a:xfrm>
            <a:off x="7965149" y="1804613"/>
            <a:ext cx="1353787" cy="89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Inverse Document Frequency</a:t>
            </a:r>
          </a:p>
        </p:txBody>
      </p:sp>
      <p:sp>
        <p:nvSpPr>
          <p:cNvPr id="19" name="Rectangle 18">
            <a:extLst>
              <a:ext uri="{FF2B5EF4-FFF2-40B4-BE49-F238E27FC236}">
                <a16:creationId xmlns:a16="http://schemas.microsoft.com/office/drawing/2014/main" id="{E1854696-84DA-E44F-80C7-4F2FCB62CFDA}"/>
              </a:ext>
            </a:extLst>
          </p:cNvPr>
          <p:cNvSpPr/>
          <p:nvPr/>
        </p:nvSpPr>
        <p:spPr>
          <a:xfrm>
            <a:off x="2588820" y="3477888"/>
            <a:ext cx="1353787" cy="89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Assembler</a:t>
            </a:r>
          </a:p>
        </p:txBody>
      </p:sp>
      <p:sp>
        <p:nvSpPr>
          <p:cNvPr id="20" name="Rectangle 19">
            <a:extLst>
              <a:ext uri="{FF2B5EF4-FFF2-40B4-BE49-F238E27FC236}">
                <a16:creationId xmlns:a16="http://schemas.microsoft.com/office/drawing/2014/main" id="{48D9F2F9-0DCA-634D-B054-5BA0CCB3B0F4}"/>
              </a:ext>
            </a:extLst>
          </p:cNvPr>
          <p:cNvSpPr/>
          <p:nvPr/>
        </p:nvSpPr>
        <p:spPr>
          <a:xfrm>
            <a:off x="4551461" y="3477888"/>
            <a:ext cx="1353787" cy="89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Indexer</a:t>
            </a:r>
          </a:p>
        </p:txBody>
      </p:sp>
      <p:sp>
        <p:nvSpPr>
          <p:cNvPr id="21" name="Rectangle 20">
            <a:extLst>
              <a:ext uri="{FF2B5EF4-FFF2-40B4-BE49-F238E27FC236}">
                <a16:creationId xmlns:a16="http://schemas.microsoft.com/office/drawing/2014/main" id="{E91DB2C1-FD87-5645-B257-3AB9F664EA00}"/>
              </a:ext>
            </a:extLst>
          </p:cNvPr>
          <p:cNvSpPr/>
          <p:nvPr/>
        </p:nvSpPr>
        <p:spPr>
          <a:xfrm>
            <a:off x="6297134" y="3477888"/>
            <a:ext cx="1353787" cy="89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Selector</a:t>
            </a:r>
          </a:p>
        </p:txBody>
      </p:sp>
      <p:sp>
        <p:nvSpPr>
          <p:cNvPr id="22" name="Rectangle 21">
            <a:extLst>
              <a:ext uri="{FF2B5EF4-FFF2-40B4-BE49-F238E27FC236}">
                <a16:creationId xmlns:a16="http://schemas.microsoft.com/office/drawing/2014/main" id="{A584A818-43EA-3D49-A6B3-76DFFBD6EF6E}"/>
              </a:ext>
            </a:extLst>
          </p:cNvPr>
          <p:cNvSpPr/>
          <p:nvPr/>
        </p:nvSpPr>
        <p:spPr>
          <a:xfrm>
            <a:off x="7965148" y="3477888"/>
            <a:ext cx="1353787" cy="89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Logistic Regression</a:t>
            </a:r>
          </a:p>
        </p:txBody>
      </p:sp>
      <p:cxnSp>
        <p:nvCxnSpPr>
          <p:cNvPr id="24" name="Straight Arrow Connector 23">
            <a:extLst>
              <a:ext uri="{FF2B5EF4-FFF2-40B4-BE49-F238E27FC236}">
                <a16:creationId xmlns:a16="http://schemas.microsoft.com/office/drawing/2014/main" id="{D19DD166-D0EE-1C4B-A532-CE35BE62C32E}"/>
              </a:ext>
            </a:extLst>
          </p:cNvPr>
          <p:cNvCxnSpPr>
            <a:stCxn id="11" idx="3"/>
            <a:endCxn id="15" idx="1"/>
          </p:cNvCxnSpPr>
          <p:nvPr/>
        </p:nvCxnSpPr>
        <p:spPr>
          <a:xfrm>
            <a:off x="2255076" y="2238498"/>
            <a:ext cx="350581" cy="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E7BB9D-E6BC-9445-B434-0891BD9D48D4}"/>
              </a:ext>
            </a:extLst>
          </p:cNvPr>
          <p:cNvCxnSpPr>
            <a:cxnSpLocks/>
            <a:stCxn id="15" idx="3"/>
            <a:endCxn id="16" idx="1"/>
          </p:cNvCxnSpPr>
          <p:nvPr/>
        </p:nvCxnSpPr>
        <p:spPr>
          <a:xfrm>
            <a:off x="3959444" y="2241243"/>
            <a:ext cx="374834" cy="8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89BFFFB-25E5-7247-8BDF-AFA3E2A28454}"/>
              </a:ext>
            </a:extLst>
          </p:cNvPr>
          <p:cNvCxnSpPr>
            <a:cxnSpLocks/>
            <a:stCxn id="16" idx="3"/>
            <a:endCxn id="17" idx="1"/>
          </p:cNvCxnSpPr>
          <p:nvPr/>
        </p:nvCxnSpPr>
        <p:spPr>
          <a:xfrm>
            <a:off x="5688065" y="2249938"/>
            <a:ext cx="609069" cy="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1979DA4-F82D-644E-A254-13D664910486}"/>
              </a:ext>
            </a:extLst>
          </p:cNvPr>
          <p:cNvCxnSpPr>
            <a:cxnSpLocks/>
            <a:stCxn id="17" idx="3"/>
            <a:endCxn id="18" idx="1"/>
          </p:cNvCxnSpPr>
          <p:nvPr/>
        </p:nvCxnSpPr>
        <p:spPr>
          <a:xfrm flipV="1">
            <a:off x="7650921" y="2249938"/>
            <a:ext cx="314228" cy="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41E5326-84DC-4A48-BA93-F73E05FAC80C}"/>
              </a:ext>
            </a:extLst>
          </p:cNvPr>
          <p:cNvCxnSpPr>
            <a:cxnSpLocks/>
            <a:stCxn id="18" idx="2"/>
          </p:cNvCxnSpPr>
          <p:nvPr/>
        </p:nvCxnSpPr>
        <p:spPr>
          <a:xfrm>
            <a:off x="8642043" y="2695263"/>
            <a:ext cx="0" cy="530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9A14A3-7175-E14B-BADF-5D9EBCA15399}"/>
              </a:ext>
            </a:extLst>
          </p:cNvPr>
          <p:cNvCxnSpPr>
            <a:cxnSpLocks/>
          </p:cNvCxnSpPr>
          <p:nvPr/>
        </p:nvCxnSpPr>
        <p:spPr>
          <a:xfrm flipH="1">
            <a:off x="3206338" y="3225732"/>
            <a:ext cx="5435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5131E4A-21E3-5443-BD30-026B8ABA9424}"/>
              </a:ext>
            </a:extLst>
          </p:cNvPr>
          <p:cNvCxnSpPr>
            <a:cxnSpLocks/>
            <a:endCxn id="19" idx="0"/>
          </p:cNvCxnSpPr>
          <p:nvPr/>
        </p:nvCxnSpPr>
        <p:spPr>
          <a:xfrm>
            <a:off x="3265714" y="3225732"/>
            <a:ext cx="0" cy="252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DC7938C-055E-6F43-9FC9-DD2BA82205A7}"/>
              </a:ext>
            </a:extLst>
          </p:cNvPr>
          <p:cNvCxnSpPr>
            <a:cxnSpLocks/>
            <a:stCxn id="19" idx="3"/>
            <a:endCxn id="20" idx="1"/>
          </p:cNvCxnSpPr>
          <p:nvPr/>
        </p:nvCxnSpPr>
        <p:spPr>
          <a:xfrm>
            <a:off x="3942607" y="3923213"/>
            <a:ext cx="6088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F643023-98D1-D04E-8906-F216D22E6AB5}"/>
              </a:ext>
            </a:extLst>
          </p:cNvPr>
          <p:cNvCxnSpPr>
            <a:cxnSpLocks/>
            <a:stCxn id="20" idx="3"/>
            <a:endCxn id="21" idx="1"/>
          </p:cNvCxnSpPr>
          <p:nvPr/>
        </p:nvCxnSpPr>
        <p:spPr>
          <a:xfrm>
            <a:off x="5905248" y="3923213"/>
            <a:ext cx="3918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66D573-79F7-724B-AAF7-A13C41F0E2BD}"/>
              </a:ext>
            </a:extLst>
          </p:cNvPr>
          <p:cNvCxnSpPr>
            <a:cxnSpLocks/>
            <a:stCxn id="21" idx="3"/>
            <a:endCxn id="22" idx="1"/>
          </p:cNvCxnSpPr>
          <p:nvPr/>
        </p:nvCxnSpPr>
        <p:spPr>
          <a:xfrm>
            <a:off x="7650921" y="3923213"/>
            <a:ext cx="3142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D2193C6-4914-6A48-98E7-45DAE84F5927}"/>
              </a:ext>
            </a:extLst>
          </p:cNvPr>
          <p:cNvCxnSpPr>
            <a:cxnSpLocks/>
          </p:cNvCxnSpPr>
          <p:nvPr/>
        </p:nvCxnSpPr>
        <p:spPr>
          <a:xfrm>
            <a:off x="9339951" y="3923213"/>
            <a:ext cx="3142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DC69D85-6A54-A64B-8868-7EADD7AD86DA}"/>
              </a:ext>
            </a:extLst>
          </p:cNvPr>
          <p:cNvSpPr/>
          <p:nvPr/>
        </p:nvSpPr>
        <p:spPr>
          <a:xfrm>
            <a:off x="9675194" y="3477888"/>
            <a:ext cx="1353787" cy="89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Sentiments</a:t>
            </a:r>
          </a:p>
        </p:txBody>
      </p:sp>
      <p:sp>
        <p:nvSpPr>
          <p:cNvPr id="55" name="Rectangle 54">
            <a:extLst>
              <a:ext uri="{FF2B5EF4-FFF2-40B4-BE49-F238E27FC236}">
                <a16:creationId xmlns:a16="http://schemas.microsoft.com/office/drawing/2014/main" id="{379D0875-4BF3-AF47-8E70-BCEA2F5007F4}"/>
              </a:ext>
            </a:extLst>
          </p:cNvPr>
          <p:cNvSpPr/>
          <p:nvPr/>
        </p:nvSpPr>
        <p:spPr>
          <a:xfrm>
            <a:off x="-41564" y="4984033"/>
            <a:ext cx="12233564" cy="7516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5759F7A-AA8B-3B49-A94E-83FDB47DFB04}"/>
              </a:ext>
            </a:extLst>
          </p:cNvPr>
          <p:cNvSpPr/>
          <p:nvPr/>
        </p:nvSpPr>
        <p:spPr>
          <a:xfrm>
            <a:off x="-41563" y="5569158"/>
            <a:ext cx="12233564" cy="1288842"/>
          </a:xfrm>
          <a:prstGeom prst="rect">
            <a:avLst/>
          </a:prstGeom>
          <a:solidFill>
            <a:srgbClr val="0070C0"/>
          </a:solidFill>
          <a:ln>
            <a:noFill/>
          </a:ln>
          <a:effectLst>
            <a:outerShdw dist="50800" sx="1000" sy="1000" algn="ctr" rotWithShape="0">
              <a:srgbClr val="000000"/>
            </a:outerShdw>
            <a:reflection stA="45000"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lternate Process 56">
            <a:extLst>
              <a:ext uri="{FF2B5EF4-FFF2-40B4-BE49-F238E27FC236}">
                <a16:creationId xmlns:a16="http://schemas.microsoft.com/office/drawing/2014/main" id="{C31A747B-F7EB-EB40-A5C1-470BA478B295}"/>
              </a:ext>
            </a:extLst>
          </p:cNvPr>
          <p:cNvSpPr/>
          <p:nvPr/>
        </p:nvSpPr>
        <p:spPr>
          <a:xfrm>
            <a:off x="712694" y="1530924"/>
            <a:ext cx="10865224" cy="3014182"/>
          </a:xfrm>
          <a:prstGeom prst="flowChartAlternateProcess">
            <a:avLst/>
          </a:prstGeom>
          <a:blipFill>
            <a:blip r:embed="rId2">
              <a:alphaModFix amt="20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EDACEFE4-E187-DE44-BEE5-B55A35AA0A8D}"/>
              </a:ext>
            </a:extLst>
          </p:cNvPr>
          <p:cNvPicPr>
            <a:picLocks noChangeAspect="1"/>
          </p:cNvPicPr>
          <p:nvPr/>
        </p:nvPicPr>
        <p:blipFill>
          <a:blip r:embed="rId3"/>
          <a:stretch>
            <a:fillRect/>
          </a:stretch>
        </p:blipFill>
        <p:spPr>
          <a:xfrm>
            <a:off x="-41564" y="353230"/>
            <a:ext cx="1210236" cy="568062"/>
          </a:xfrm>
          <a:prstGeom prst="rect">
            <a:avLst/>
          </a:prstGeom>
        </p:spPr>
      </p:pic>
    </p:spTree>
    <p:extLst>
      <p:ext uri="{BB962C8B-B14F-4D97-AF65-F5344CB8AC3E}">
        <p14:creationId xmlns:p14="http://schemas.microsoft.com/office/powerpoint/2010/main" val="3282123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E92081-D03C-824E-9182-EB59CF7E5C16}"/>
              </a:ext>
            </a:extLst>
          </p:cNvPr>
          <p:cNvSpPr txBox="1"/>
          <p:nvPr/>
        </p:nvSpPr>
        <p:spPr>
          <a:xfrm>
            <a:off x="313314" y="436360"/>
            <a:ext cx="3253840" cy="769441"/>
          </a:xfrm>
          <a:prstGeom prst="rect">
            <a:avLst/>
          </a:prstGeom>
          <a:noFill/>
        </p:spPr>
        <p:txBody>
          <a:bodyPr wrap="square" rtlCol="0">
            <a:spAutoFit/>
          </a:bodyPr>
          <a:lstStyle/>
          <a:p>
            <a:r>
              <a:rPr lang="en-US" sz="2400" b="1" u="sng"/>
              <a:t>NLP Using Spark </a:t>
            </a:r>
            <a:r>
              <a:rPr lang="en-US" sz="2400" b="1" u="sng" err="1"/>
              <a:t>MLlib</a:t>
            </a:r>
            <a:r>
              <a:rPr lang="en-US" sz="2400" b="1" u="sng"/>
              <a:t>: </a:t>
            </a:r>
          </a:p>
          <a:p>
            <a:endParaRPr lang="en-US" sz="2000" b="1" u="sng"/>
          </a:p>
        </p:txBody>
      </p:sp>
      <p:pic>
        <p:nvPicPr>
          <p:cNvPr id="8" name="Picture 7">
            <a:extLst>
              <a:ext uri="{FF2B5EF4-FFF2-40B4-BE49-F238E27FC236}">
                <a16:creationId xmlns:a16="http://schemas.microsoft.com/office/drawing/2014/main" id="{CB5585BF-EA09-484F-A2FB-666AB745F8B0}"/>
              </a:ext>
            </a:extLst>
          </p:cNvPr>
          <p:cNvPicPr>
            <a:picLocks noChangeAspect="1"/>
          </p:cNvPicPr>
          <p:nvPr/>
        </p:nvPicPr>
        <p:blipFill>
          <a:blip r:embed="rId2"/>
          <a:stretch>
            <a:fillRect/>
          </a:stretch>
        </p:blipFill>
        <p:spPr>
          <a:xfrm>
            <a:off x="1000597" y="3114191"/>
            <a:ext cx="6616700" cy="292100"/>
          </a:xfrm>
          <a:prstGeom prst="rect">
            <a:avLst/>
          </a:prstGeom>
        </p:spPr>
      </p:pic>
      <p:sp>
        <p:nvSpPr>
          <p:cNvPr id="9" name="TextBox 8">
            <a:extLst>
              <a:ext uri="{FF2B5EF4-FFF2-40B4-BE49-F238E27FC236}">
                <a16:creationId xmlns:a16="http://schemas.microsoft.com/office/drawing/2014/main" id="{8827EB2B-F410-6343-84AF-47FE6E41397C}"/>
              </a:ext>
            </a:extLst>
          </p:cNvPr>
          <p:cNvSpPr txBox="1"/>
          <p:nvPr/>
        </p:nvSpPr>
        <p:spPr>
          <a:xfrm>
            <a:off x="578695" y="1327638"/>
            <a:ext cx="6616700" cy="923330"/>
          </a:xfrm>
          <a:prstGeom prst="rect">
            <a:avLst/>
          </a:prstGeom>
          <a:noFill/>
        </p:spPr>
        <p:txBody>
          <a:bodyPr wrap="square" rtlCol="0">
            <a:spAutoFit/>
          </a:bodyPr>
          <a:lstStyle/>
          <a:p>
            <a:pPr marL="285750" indent="-285750">
              <a:buFont typeface="Arial" panose="020B0604020202020204" pitchFamily="34" charset="0"/>
              <a:buChar char="•"/>
            </a:pPr>
            <a:r>
              <a:rPr lang="en-US"/>
              <a:t>The Complete data pipeline developed in the above architecture is loaded.</a:t>
            </a:r>
          </a:p>
          <a:p>
            <a:endParaRPr lang="en-US"/>
          </a:p>
        </p:txBody>
      </p:sp>
      <p:pic>
        <p:nvPicPr>
          <p:cNvPr id="29" name="Picture 28">
            <a:extLst>
              <a:ext uri="{FF2B5EF4-FFF2-40B4-BE49-F238E27FC236}">
                <a16:creationId xmlns:a16="http://schemas.microsoft.com/office/drawing/2014/main" id="{73E426E6-6E54-C04A-8D0D-D00B6D696A54}"/>
              </a:ext>
            </a:extLst>
          </p:cNvPr>
          <p:cNvPicPr>
            <a:picLocks noChangeAspect="1"/>
          </p:cNvPicPr>
          <p:nvPr/>
        </p:nvPicPr>
        <p:blipFill>
          <a:blip r:embed="rId3"/>
          <a:stretch>
            <a:fillRect/>
          </a:stretch>
        </p:blipFill>
        <p:spPr>
          <a:xfrm>
            <a:off x="835301" y="1991828"/>
            <a:ext cx="6616700" cy="203200"/>
          </a:xfrm>
          <a:prstGeom prst="rect">
            <a:avLst/>
          </a:prstGeom>
        </p:spPr>
      </p:pic>
      <p:sp>
        <p:nvSpPr>
          <p:cNvPr id="10" name="TextBox 9">
            <a:extLst>
              <a:ext uri="{FF2B5EF4-FFF2-40B4-BE49-F238E27FC236}">
                <a16:creationId xmlns:a16="http://schemas.microsoft.com/office/drawing/2014/main" id="{4FE8DEC0-0995-564D-B8D1-03ABEA7B6687}"/>
              </a:ext>
            </a:extLst>
          </p:cNvPr>
          <p:cNvSpPr txBox="1"/>
          <p:nvPr/>
        </p:nvSpPr>
        <p:spPr>
          <a:xfrm>
            <a:off x="578696" y="2249209"/>
            <a:ext cx="7129910" cy="646331"/>
          </a:xfrm>
          <a:prstGeom prst="rect">
            <a:avLst/>
          </a:prstGeom>
          <a:noFill/>
        </p:spPr>
        <p:txBody>
          <a:bodyPr wrap="square" rtlCol="0">
            <a:spAutoFit/>
          </a:bodyPr>
          <a:lstStyle/>
          <a:p>
            <a:pPr marL="285750" indent="-285750">
              <a:buFont typeface="Arial" panose="020B0604020202020204" pitchFamily="34" charset="0"/>
              <a:buChar char="•"/>
            </a:pPr>
            <a:r>
              <a:rPr lang="en-US"/>
              <a:t>The model is saved to a variable which  predicts the values of the text  and saves it to </a:t>
            </a:r>
            <a:r>
              <a:rPr lang="en-US" err="1"/>
              <a:t>predicted_nlp.csv</a:t>
            </a:r>
            <a:endParaRPr lang="en-US"/>
          </a:p>
        </p:txBody>
      </p:sp>
      <p:sp>
        <p:nvSpPr>
          <p:cNvPr id="32" name="Rectangle 31">
            <a:extLst>
              <a:ext uri="{FF2B5EF4-FFF2-40B4-BE49-F238E27FC236}">
                <a16:creationId xmlns:a16="http://schemas.microsoft.com/office/drawing/2014/main" id="{22C8F028-45DC-F149-89D8-2D0064E8D9FA}"/>
              </a:ext>
            </a:extLst>
          </p:cNvPr>
          <p:cNvSpPr/>
          <p:nvPr/>
        </p:nvSpPr>
        <p:spPr>
          <a:xfrm>
            <a:off x="-41564" y="4984033"/>
            <a:ext cx="12233564" cy="7516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B869AF-3FA5-5945-BC4E-20E8C4C5C45E}"/>
              </a:ext>
            </a:extLst>
          </p:cNvPr>
          <p:cNvSpPr/>
          <p:nvPr/>
        </p:nvSpPr>
        <p:spPr>
          <a:xfrm>
            <a:off x="-41563" y="5569158"/>
            <a:ext cx="12233564" cy="1288842"/>
          </a:xfrm>
          <a:prstGeom prst="rect">
            <a:avLst/>
          </a:prstGeom>
          <a:solidFill>
            <a:srgbClr val="0070C0"/>
          </a:solidFill>
          <a:ln>
            <a:noFill/>
          </a:ln>
          <a:effectLst>
            <a:outerShdw dist="50800" sx="1000" sy="1000" algn="ctr" rotWithShape="0">
              <a:srgbClr val="000000"/>
            </a:outerShdw>
            <a:reflection stA="45000"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0D310C2-5F51-1A47-9DC6-CC4B9EE7D413}"/>
              </a:ext>
            </a:extLst>
          </p:cNvPr>
          <p:cNvPicPr>
            <a:picLocks noChangeAspect="1"/>
          </p:cNvPicPr>
          <p:nvPr/>
        </p:nvPicPr>
        <p:blipFill>
          <a:blip r:embed="rId4"/>
          <a:stretch>
            <a:fillRect/>
          </a:stretch>
        </p:blipFill>
        <p:spPr>
          <a:xfrm>
            <a:off x="7452001" y="941101"/>
            <a:ext cx="4696316" cy="2998685"/>
          </a:xfrm>
          <a:prstGeom prst="rect">
            <a:avLst/>
          </a:prstGeom>
        </p:spPr>
      </p:pic>
    </p:spTree>
    <p:extLst>
      <p:ext uri="{BB962C8B-B14F-4D97-AF65-F5344CB8AC3E}">
        <p14:creationId xmlns:p14="http://schemas.microsoft.com/office/powerpoint/2010/main" val="9284935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t="-26000" b="-2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775B-06F8-4344-9F92-DAE8E2417F29}"/>
              </a:ext>
            </a:extLst>
          </p:cNvPr>
          <p:cNvSpPr>
            <a:spLocks noGrp="1"/>
          </p:cNvSpPr>
          <p:nvPr>
            <p:ph type="ctrTitle"/>
          </p:nvPr>
        </p:nvSpPr>
        <p:spPr>
          <a:xfrm>
            <a:off x="2052003" y="1530924"/>
            <a:ext cx="8664378" cy="2330746"/>
          </a:xfrm>
        </p:spPr>
        <p:txBody>
          <a:bodyPr anchor="t">
            <a:normAutofit fontScale="90000"/>
          </a:bodyPr>
          <a:lstStyle/>
          <a:p>
            <a:pPr lvl="0" algn="l"/>
            <a:r>
              <a:rPr lang="en-CA" sz="2000" dirty="0"/>
              <a:t>1.  The Data from Hive tables is used as an input for tableau for data visualization.</a:t>
            </a:r>
            <a:br>
              <a:rPr lang="en-CA" sz="2000" dirty="0"/>
            </a:br>
            <a:r>
              <a:rPr lang="en-CA" sz="2000" dirty="0"/>
              <a:t>2.  Hive connectors where used on tableau to connect the tableau with the hive tables that are developed.</a:t>
            </a:r>
            <a:br>
              <a:rPr lang="en-CA" sz="2000" dirty="0"/>
            </a:br>
            <a:r>
              <a:rPr lang="en-CA" sz="2000" dirty="0"/>
              <a:t>3. The graphs and dashboards where developed to visualize the data from hive tables.</a:t>
            </a:r>
            <a:br>
              <a:rPr lang="en-CA" sz="2000" dirty="0"/>
            </a:br>
            <a:r>
              <a:rPr lang="en-CA" sz="2000" b="1" dirty="0"/>
              <a:t>INSIGHTS:</a:t>
            </a:r>
            <a:br>
              <a:rPr lang="en-CA" sz="2000" b="1" dirty="0"/>
            </a:br>
            <a:r>
              <a:rPr lang="en-CA" sz="2000" dirty="0"/>
              <a:t>1. We found that crypto currency is almost behaving same as stock prices where it is ending peak at closing hours(17 hour of a day).</a:t>
            </a:r>
            <a:br>
              <a:rPr lang="en-CA" sz="2000" dirty="0"/>
            </a:br>
            <a:r>
              <a:rPr lang="en-CA" sz="2000" dirty="0"/>
              <a:t>2.We also found ETH value is changing according to news but BTC value is not changing according to news articles.</a:t>
            </a:r>
            <a:br>
              <a:rPr lang="en-CA" sz="2000" dirty="0"/>
            </a:br>
            <a:br>
              <a:rPr lang="en-CA" sz="2000" dirty="0"/>
            </a:br>
            <a:br>
              <a:rPr lang="en-CA" sz="2000" dirty="0"/>
            </a:br>
            <a:r>
              <a:rPr lang="en-US" sz="2000" dirty="0">
                <a:hlinkClick r:id="rId3"/>
              </a:rPr>
              <a:t>https://public.tableau.com/profile/meghashyam1279#!/vizhome/Book1_15651277227950/Dashboard1</a:t>
            </a:r>
            <a:br>
              <a:rPr lang="en-US" sz="2000" dirty="0"/>
            </a:br>
            <a:endParaRPr lang="en-US" sz="2000" dirty="0">
              <a:latin typeface="+mn-lt"/>
            </a:endParaRPr>
          </a:p>
        </p:txBody>
      </p:sp>
      <p:sp>
        <p:nvSpPr>
          <p:cNvPr id="3" name="TextBox 2">
            <a:extLst>
              <a:ext uri="{FF2B5EF4-FFF2-40B4-BE49-F238E27FC236}">
                <a16:creationId xmlns:a16="http://schemas.microsoft.com/office/drawing/2014/main" id="{08E92081-D03C-824E-9182-EB59CF7E5C16}"/>
              </a:ext>
            </a:extLst>
          </p:cNvPr>
          <p:cNvSpPr txBox="1"/>
          <p:nvPr/>
        </p:nvSpPr>
        <p:spPr>
          <a:xfrm>
            <a:off x="484108" y="453706"/>
            <a:ext cx="2891118" cy="1077218"/>
          </a:xfrm>
          <a:prstGeom prst="rect">
            <a:avLst/>
          </a:prstGeom>
          <a:noFill/>
        </p:spPr>
        <p:txBody>
          <a:bodyPr wrap="square" rtlCol="0" anchor="t">
            <a:spAutoFit/>
          </a:bodyPr>
          <a:lstStyle/>
          <a:p>
            <a:r>
              <a:rPr lang="en-US" sz="2400" b="1" u="sng"/>
              <a:t>Data Visualization:</a:t>
            </a:r>
            <a:r>
              <a:rPr lang="en-US" sz="2400" b="1"/>
              <a:t>   </a:t>
            </a:r>
          </a:p>
          <a:p>
            <a:endParaRPr lang="en-US" sz="2000" b="1" u="sng"/>
          </a:p>
          <a:p>
            <a:r>
              <a:rPr lang="en-US" sz="2000" b="1"/>
              <a:t>          </a:t>
            </a:r>
            <a:r>
              <a:rPr lang="en-US" sz="2000" b="1" u="sng"/>
              <a:t>Tableau:</a:t>
            </a:r>
          </a:p>
        </p:txBody>
      </p:sp>
      <p:pic>
        <p:nvPicPr>
          <p:cNvPr id="8" name="Picture 7" descr="A picture containing object&#10;&#10;Description automatically generated">
            <a:extLst>
              <a:ext uri="{FF2B5EF4-FFF2-40B4-BE49-F238E27FC236}">
                <a16:creationId xmlns:a16="http://schemas.microsoft.com/office/drawing/2014/main" id="{CED77AAB-F234-7842-99E7-DD0A10D18D2B}"/>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64060" y="961537"/>
            <a:ext cx="921385" cy="633730"/>
          </a:xfrm>
          <a:prstGeom prst="rect">
            <a:avLst/>
          </a:prstGeom>
        </p:spPr>
      </p:pic>
      <p:sp>
        <p:nvSpPr>
          <p:cNvPr id="9" name="Rectangle 8">
            <a:extLst>
              <a:ext uri="{FF2B5EF4-FFF2-40B4-BE49-F238E27FC236}">
                <a16:creationId xmlns:a16="http://schemas.microsoft.com/office/drawing/2014/main" id="{65C7704E-8042-AB49-9ED3-F086F0AC9732}"/>
              </a:ext>
            </a:extLst>
          </p:cNvPr>
          <p:cNvSpPr/>
          <p:nvPr/>
        </p:nvSpPr>
        <p:spPr>
          <a:xfrm>
            <a:off x="-41564" y="4984033"/>
            <a:ext cx="12233564" cy="7516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DD95E3-6D8A-FD4F-82C7-445257E6338C}"/>
              </a:ext>
            </a:extLst>
          </p:cNvPr>
          <p:cNvSpPr/>
          <p:nvPr/>
        </p:nvSpPr>
        <p:spPr>
          <a:xfrm>
            <a:off x="-41563" y="5569158"/>
            <a:ext cx="12233564" cy="1288842"/>
          </a:xfrm>
          <a:prstGeom prst="rect">
            <a:avLst/>
          </a:prstGeom>
          <a:solidFill>
            <a:srgbClr val="0070C0"/>
          </a:solidFill>
          <a:ln>
            <a:noFill/>
          </a:ln>
          <a:effectLst>
            <a:outerShdw dist="50800" sx="1000" sy="1000" algn="ctr" rotWithShape="0">
              <a:srgbClr val="000000"/>
            </a:outerShdw>
            <a:reflection stA="45000" endPos="3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92463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306</TotalTime>
  <Words>625</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Baghdad</vt:lpstr>
      <vt:lpstr>Calibri</vt:lpstr>
      <vt:lpstr>Calibri Light</vt:lpstr>
      <vt:lpstr>Office Theme</vt:lpstr>
      <vt:lpstr>Streaming Crypto Currency Data &amp; Sentiment Analysis (NLP) </vt:lpstr>
      <vt:lpstr> </vt:lpstr>
      <vt:lpstr>1. Kafka is used as a data ingestion tool.  2. The key role played by Kafka is to transfer data from API to the data       transformation layer.  3. A single node and single broker Kafka cluster has been used to transfer the data. </vt:lpstr>
      <vt:lpstr>1.The data streaming from the ingestion layer is transformed into required format        using spark streaming. 2. The Data obtained from this this transformation is stored in Hadoop HDFS. 3. The final schema of the data to be analysed is decided here in spark streaming. 4. The data is transformed on batches of streams with 2 minutes time frame.  </vt:lpstr>
      <vt:lpstr>1. The data that is transformed is stored in HDFS which is used for further     visualization. 2. The data is stored in the form batches in HDFS. 3. These all parts are used when a hive table is formed with these HDFS files.  </vt:lpstr>
      <vt:lpstr>https://www.youtube.com/watch?v=rvOXbZbmD5M&amp;feature=youtu.be</vt:lpstr>
      <vt:lpstr>PowerPoint Presentation</vt:lpstr>
      <vt:lpstr>PowerPoint Presentation</vt:lpstr>
      <vt:lpstr>1.  The Data from Hive tables is used as an input for tableau for data visualization. 2.  Hive connectors where used on tableau to connect the tableau with the hive tables that are developed. 3. The graphs and dashboards where developed to visualize the data from hive tables. INSIGHTS: 1. We found that crypto currency is almost behaving same as stock prices where it is ending peak at closing hours(17 hour of a day). 2.We also found ETH value is changing according to news but BTC value is not changing according to news articles.   https://public.tableau.com/profile/meghashyam1279#!/vizhome/Book1_15651277227950/Dashboard1 </vt:lpstr>
      <vt:lpstr>1) Working on RDD’s is a challenge. 2) Spark 2.3.0 doesn’t support Pyspark code to run any ML algorithms       you have to write code in Scala. 3)Working with Tableau with Hive connection (Resource Issue) 4) Found Difficulty to execute ML code in Zeppelin (Resource Issue)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Crypto Currency Data &amp; Sentiment Analysis (NLP) </dc:title>
  <dc:creator>Manoj Bandaru</dc:creator>
  <cp:lastModifiedBy>Gowtham Varma Kanumuru</cp:lastModifiedBy>
  <cp:revision>3</cp:revision>
  <dcterms:created xsi:type="dcterms:W3CDTF">2019-08-06T20:42:07Z</dcterms:created>
  <dcterms:modified xsi:type="dcterms:W3CDTF">2020-02-20T21:51:24Z</dcterms:modified>
</cp:coreProperties>
</file>