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91DA3-B381-4553-86FA-D9FC6C78BE9E}" v="9" dt="2024-07-02T15:46:29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thimathinathan, Sivakami (Cognizant)" userId="S::2102580@cognizant.com::f20b47ce-206d-4232-a6af-f0ddfd5d60d2" providerId="AD" clId="Web-{5EE91DA3-B381-4553-86FA-D9FC6C78BE9E}"/>
    <pc:docChg chg="modSld">
      <pc:chgData name="Kanthimathinathan, Sivakami (Cognizant)" userId="S::2102580@cognizant.com::f20b47ce-206d-4232-a6af-f0ddfd5d60d2" providerId="AD" clId="Web-{5EE91DA3-B381-4553-86FA-D9FC6C78BE9E}" dt="2024-07-02T15:46:29.710" v="7"/>
      <pc:docMkLst>
        <pc:docMk/>
      </pc:docMkLst>
      <pc:sldChg chg="modSp">
        <pc:chgData name="Kanthimathinathan, Sivakami (Cognizant)" userId="S::2102580@cognizant.com::f20b47ce-206d-4232-a6af-f0ddfd5d60d2" providerId="AD" clId="Web-{5EE91DA3-B381-4553-86FA-D9FC6C78BE9E}" dt="2024-07-02T15:46:29.710" v="7"/>
        <pc:sldMkLst>
          <pc:docMk/>
          <pc:sldMk cId="425350074" sldId="313"/>
        </pc:sldMkLst>
        <pc:graphicFrameChg chg="mod modGraphic">
          <ac:chgData name="Kanthimathinathan, Sivakami (Cognizant)" userId="S::2102580@cognizant.com::f20b47ce-206d-4232-a6af-f0ddfd5d60d2" providerId="AD" clId="Web-{5EE91DA3-B381-4553-86FA-D9FC6C78BE9E}" dt="2024-07-02T15:46:29.710" v="7"/>
          <ac:graphicFrameMkLst>
            <pc:docMk/>
            <pc:sldMk cId="425350074" sldId="313"/>
            <ac:graphicFrameMk id="82" creationId="{E9B727DE-B98C-FD47-8CEB-00A1AD97408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7/2/2024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picture to placeholder or click icon to add</a:t>
            </a:r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7/2/2024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7/2/2024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7/2/2024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6E0D-D5DD-43D6-A883-DFC6EE1E23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40080" y="4800600"/>
            <a:ext cx="4572000" cy="155448"/>
          </a:xfrm>
        </p:spPr>
        <p:txBody>
          <a:bodyPr/>
          <a:lstStyle/>
          <a:p>
            <a:r>
              <a:rPr lang="en-GB" b="1"/>
              <a:t>© 2020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67E-E048-441B-A36F-51A8CFB1D7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3CD1251-6DDB-4BD8-BFB1-9E826464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84" y="176001"/>
            <a:ext cx="8517223" cy="307578"/>
          </a:xfrm>
        </p:spPr>
        <p:txBody>
          <a:bodyPr>
            <a:normAutofit/>
          </a:bodyPr>
          <a:lstStyle/>
          <a:p>
            <a:r>
              <a:rPr lang="en-GB" sz="2000"/>
              <a:t>Deepakshi Vashisht– Salesforce Developer</a:t>
            </a:r>
          </a:p>
        </p:txBody>
      </p:sp>
      <p:sp>
        <p:nvSpPr>
          <p:cNvPr id="71" name="Content Placeholder 7">
            <a:extLst>
              <a:ext uri="{FF2B5EF4-FFF2-40B4-BE49-F238E27FC236}">
                <a16:creationId xmlns:a16="http://schemas.microsoft.com/office/drawing/2014/main" id="{24246100-EA2F-4069-895A-C73272E66C7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425" y="465326"/>
            <a:ext cx="4444805" cy="4149052"/>
          </a:xfrm>
        </p:spPr>
        <p:txBody>
          <a:bodyPr wrap="square">
            <a:noAutofit/>
          </a:bodyPr>
          <a:lstStyle/>
          <a:p>
            <a:pPr>
              <a:spcBef>
                <a:spcPts val="400"/>
              </a:spcBef>
            </a:pPr>
            <a:r>
              <a:rPr lang="en-US" sz="900" b="1">
                <a:solidFill>
                  <a:schemeClr val="accent6"/>
                </a:solidFill>
              </a:rPr>
              <a:t>Relevant Experience</a:t>
            </a:r>
            <a:endParaRPr lang="en-US" sz="900"/>
          </a:p>
          <a:p>
            <a:pPr>
              <a:spcBef>
                <a:spcPts val="400"/>
              </a:spcBef>
            </a:pPr>
            <a:r>
              <a:rPr lang="en-GB" sz="800" b="1"/>
              <a:t>  Salesforce Developer for a client in Energy &amp; Utility Industry- Sales Cloud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800"/>
              <a:t>Part of Agile team as Salesforce developer responsible for delivering user stories in 2 weeks sprints, Participate in Scrum calls, Demos, Retrospective meetings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Created/Modified Apex Triggers &amp; Handlers Classes, write test classes to meet the Acceptance criteria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Created &amp; Modified LWC Components to meet the UI requirements, Modified App &amp; Record pages accordingly to add LWC Components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Developed/Revised Process Builders &amp; Workflows, Worked on other customization like Validation Rules</a:t>
            </a:r>
            <a:endParaRPr lang="en-GB" sz="800">
              <a:ea typeface="Times New Roman" panose="02020603050405020304" pitchFamily="18" charset="0"/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Manage deployment activities, code review, Trouble shoot and solve Exceptions.</a:t>
            </a:r>
            <a:endParaRPr lang="en-US" sz="800">
              <a:ea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endParaRPr lang="en-GB" sz="800">
              <a:ea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GB" sz="800" b="1"/>
              <a:t>Salesforce Developer for a client in Electronics Industry- Sales &amp; Service Cloud</a:t>
            </a: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Part of Agile team that is responsible for building business process on both Sales &amp; Service  cloud especially Case Management functionality </a:t>
            </a: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Created Custom Objects, Lookups, Validations, Modified Profiles, Permission Sets to meet the security requirements.  </a:t>
            </a: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800">
                <a:ea typeface="Times New Roman" panose="02020603050405020304" pitchFamily="18" charset="0"/>
              </a:rPr>
              <a:t>Created Email Templates, Page Layouts, Record Types, Custom Fields, Lightning Record Pages etc.</a:t>
            </a: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Created Apex  Triggers &amp; Classes, Process builders for Automation</a:t>
            </a: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800">
                <a:ea typeface="Times New Roman" panose="02020603050405020304" pitchFamily="18" charset="0"/>
              </a:rPr>
              <a:t>Developed Workflows email notifications, Used custom metadata and custom settings</a:t>
            </a:r>
            <a:endParaRPr lang="en-US" sz="800"/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>
                <a:ea typeface="Times New Roman" panose="02020603050405020304" pitchFamily="18" charset="0"/>
              </a:rPr>
              <a:t>Involved in design discussion and User Story sizing</a:t>
            </a:r>
            <a:endParaRPr lang="en-GB" sz="800">
              <a:ea typeface="Times New Roman" panose="02020603050405020304" pitchFamily="18" charset="0"/>
            </a:endParaRP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800"/>
              <a:t>Performed pre-deployment and post-deployment activities.</a:t>
            </a:r>
            <a:endParaRPr lang="en-GB" sz="800">
              <a:ea typeface="Times New Roman" panose="02020603050405020304" pitchFamily="18" charset="0"/>
            </a:endParaRPr>
          </a:p>
          <a:p>
            <a:pPr marL="2857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Collaboratively worked with team in brainstorming and Optimizing application performance  </a:t>
            </a:r>
          </a:p>
          <a:p>
            <a:pPr marL="114300"/>
            <a:endParaRPr lang="en-IN" sz="700"/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GB" sz="700">
              <a:ea typeface="Times New Roman" panose="02020603050405020304" pitchFamily="18" charset="0"/>
            </a:endParaRP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GB" sz="700">
              <a:ea typeface="Times New Roman" panose="02020603050405020304" pitchFamily="18" charset="0"/>
            </a:endParaRPr>
          </a:p>
        </p:txBody>
      </p:sp>
      <p:sp>
        <p:nvSpPr>
          <p:cNvPr id="73" name="Slide Number Placeholder 4">
            <a:extLst>
              <a:ext uri="{FF2B5EF4-FFF2-40B4-BE49-F238E27FC236}">
                <a16:creationId xmlns:a16="http://schemas.microsoft.com/office/drawing/2014/main" id="{D799067E-E048-441B-A36F-51A8CFB1D765}"/>
              </a:ext>
            </a:extLst>
          </p:cNvPr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 txBox="1">
            <a:spLocks/>
          </p:cNvSpPr>
          <p:nvPr/>
        </p:nvSpPr>
        <p:spPr>
          <a:xfrm>
            <a:off x="1486894" y="3248612"/>
            <a:ext cx="1238668" cy="8239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800" b="1"/>
              <a:t>Functional Expertise</a:t>
            </a:r>
            <a:endParaRPr lang="en-GB" altLang="en-US" sz="800">
              <a:ea typeface="Times New Roman" panose="02020603050405020304" pitchFamily="18" charset="0"/>
            </a:endParaRP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CRM consulting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Troubleshooting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Solution development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Technical document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Development</a:t>
            </a:r>
          </a:p>
          <a:p>
            <a:pPr>
              <a:lnSpc>
                <a:spcPct val="120000"/>
              </a:lnSpc>
            </a:pPr>
            <a:endParaRPr lang="en-GB" altLang="en-US" sz="700">
              <a:ea typeface="Times New Roman" panose="02020603050405020304" pitchFamily="18" charset="0"/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6894" y="465326"/>
            <a:ext cx="3029444" cy="117297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GB" sz="900" b="1">
                <a:solidFill>
                  <a:schemeClr val="accent6"/>
                </a:solidFill>
                <a:latin typeface="+mn-lt"/>
              </a:rPr>
              <a:t>Executive Summary</a:t>
            </a:r>
          </a:p>
          <a:p>
            <a:pPr marL="171450" indent="-171450" defTabSz="1143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 b="1"/>
              <a:t>5+ years of IT experience</a:t>
            </a:r>
            <a:r>
              <a:rPr lang="en-US" sz="800"/>
              <a:t> with </a:t>
            </a:r>
            <a:r>
              <a:rPr lang="en-US" sz="800" b="1"/>
              <a:t>3+</a:t>
            </a:r>
            <a:r>
              <a:rPr lang="en-US" sz="800"/>
              <a:t> years in Design and  Development  of </a:t>
            </a:r>
            <a:r>
              <a:rPr lang="en-US" sz="800" b="1"/>
              <a:t>Salesforce</a:t>
            </a:r>
            <a:r>
              <a:rPr lang="en-US" sz="800"/>
              <a:t> Application.</a:t>
            </a:r>
          </a:p>
          <a:p>
            <a:pPr marL="171450" indent="-171450" algn="just" defTabSz="1143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Has extensive experience in Sales Cloud &amp; Service Cloud which includes building customized application using Apex Triggers, Apex jobs, Flows </a:t>
            </a:r>
          </a:p>
          <a:p>
            <a:pPr marL="171450" indent="-171450" algn="just" defTabSz="1143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/>
              <a:t>Have experience in Development of LWC Components</a:t>
            </a:r>
          </a:p>
          <a:p>
            <a:pPr marL="171450" indent="-171450" algn="just" defTabSz="1143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800">
                <a:ea typeface="Times New Roman" panose="02020603050405020304" pitchFamily="18" charset="0"/>
              </a:rPr>
              <a:t>Have worked on deployment tools, Data loader, VS Code, JIRA.</a:t>
            </a:r>
          </a:p>
          <a:p>
            <a:pPr marL="171450" indent="-171450" algn="just" defTabSz="1143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800">
                <a:ea typeface="Times New Roman" panose="02020603050405020304" pitchFamily="18" charset="0"/>
              </a:rPr>
              <a:t>Strong knowledge on Apex, SOQL, good understanding on best practices. </a:t>
            </a:r>
            <a:endParaRPr lang="en-GB" sz="800">
              <a:ea typeface="Times New Roman" panose="02020603050405020304" pitchFamily="18" charset="0"/>
            </a:endParaRPr>
          </a:p>
          <a:p>
            <a:pPr algn="just" defTabSz="114300">
              <a:spcBef>
                <a:spcPts val="400"/>
              </a:spcBef>
            </a:pPr>
            <a:endParaRPr lang="en-GB" sz="900" b="1">
              <a:ea typeface="Times New Roman" panose="02020603050405020304" pitchFamily="18" charset="0"/>
            </a:endParaRPr>
          </a:p>
          <a:p>
            <a:pPr marL="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</a:tabLst>
            </a:pPr>
            <a:r>
              <a:rPr lang="en-GB" sz="900" b="1">
                <a:ea typeface="Times New Roman" panose="02020603050405020304" pitchFamily="18" charset="0"/>
              </a:rPr>
              <a:t>Experience Summary</a:t>
            </a:r>
            <a:endParaRPr lang="en-US" sz="90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 txBox="1">
            <a:spLocks/>
          </p:cNvSpPr>
          <p:nvPr/>
        </p:nvSpPr>
        <p:spPr>
          <a:xfrm>
            <a:off x="1681634" y="4176795"/>
            <a:ext cx="899292" cy="457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700" b="1">
                <a:solidFill>
                  <a:schemeClr val="tx2"/>
                </a:solidFill>
                <a:cs typeface="Arial" panose="020B0604020202020204" pitchFamily="34" charset="0"/>
              </a:defRPr>
            </a:lvl1pPr>
            <a:lvl2pPr marL="228600" indent="-228600" defTabSz="914400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-228600" defTabSz="914400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-228600" defTabSz="914400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28600" defTabSz="914400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43000" indent="-228600" defTabSz="9144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371600" indent="-228600" defTabSz="9144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7pPr>
            <a:lvl8pPr marL="1600200" indent="-228600" defTabSz="914400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</a:defRPr>
            </a:lvl8pPr>
            <a:lvl9pPr marL="1600200" indent="-228600" defTabSz="914400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>
                <a:solidFill>
                  <a:schemeClr val="tx2"/>
                </a:solidFill>
              </a:defRPr>
            </a:lvl9pPr>
          </a:lstStyle>
          <a:p>
            <a:pPr fontAlgn="base">
              <a:spcAft>
                <a:spcPct val="0"/>
              </a:spcAft>
              <a:tabLst>
                <a:tab pos="228600" algn="l"/>
              </a:tabLst>
            </a:pPr>
            <a:r>
              <a:rPr lang="en-GB" sz="800"/>
              <a:t>Industry Sectors</a:t>
            </a:r>
            <a:endParaRPr lang="en-GB" sz="800" b="0">
              <a:ea typeface="Times New Roman" panose="02020603050405020304" pitchFamily="18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800" b="0">
                <a:ea typeface="Times New Roman" panose="02020603050405020304" pitchFamily="18" charset="0"/>
              </a:rPr>
              <a:t>Electronics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800" b="0">
                <a:ea typeface="Times New Roman" panose="02020603050405020304" pitchFamily="18" charset="0"/>
              </a:rPr>
              <a:t>Energy &amp; Utility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0365374-A107-4AA5-B412-F41E86EF1941}"/>
              </a:ext>
            </a:extLst>
          </p:cNvPr>
          <p:cNvSpPr txBox="1">
            <a:spLocks/>
          </p:cNvSpPr>
          <p:nvPr/>
        </p:nvSpPr>
        <p:spPr>
          <a:xfrm>
            <a:off x="1378527" y="2822127"/>
            <a:ext cx="3187042" cy="3488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GB" sz="800" b="1">
                <a:latin typeface="+mj-lt"/>
              </a:rPr>
              <a:t>Education</a:t>
            </a:r>
          </a:p>
          <a:p>
            <a:pPr marL="171450" indent="-1714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sz="800">
                <a:ea typeface="Times New Roman" panose="02020603050405020304" pitchFamily="18" charset="0"/>
              </a:rPr>
              <a:t>Bachelors of Technology in Electronics &amp; Communication in 2016</a:t>
            </a:r>
          </a:p>
          <a:p>
            <a:pPr marL="171450" indent="-1714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GB" sz="700">
              <a:ea typeface="Times New Roman" panose="02020603050405020304" pitchFamily="18" charset="0"/>
            </a:endParaRPr>
          </a:p>
          <a:p>
            <a:pPr marL="171450" indent="-1714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GB" altLang="en-US" sz="700">
              <a:latin typeface="+mj-lt"/>
              <a:ea typeface="Times New Roman" panose="02020603050405020304" pitchFamily="18" charset="0"/>
            </a:endParaRPr>
          </a:p>
          <a:p>
            <a:pPr marL="171450" indent="-1714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GB" altLang="en-US" sz="700">
              <a:latin typeface="+mj-lt"/>
              <a:ea typeface="Times New Roman" panose="02020603050405020304" pitchFamily="18" charset="0"/>
            </a:endParaRPr>
          </a:p>
          <a:p>
            <a:pPr marL="171450" indent="-17145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GB" altLang="en-US" sz="700"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" y="2112945"/>
            <a:ext cx="1158426" cy="515183"/>
          </a:xfrm>
          <a:prstGeom prst="rect">
            <a:avLst/>
          </a:prstGeom>
        </p:spPr>
      </p:pic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9B727DE-B98C-FD47-8CEB-00A1AD97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20842"/>
              </p:ext>
            </p:extLst>
          </p:nvPr>
        </p:nvGraphicFramePr>
        <p:xfrm>
          <a:off x="1486894" y="2377440"/>
          <a:ext cx="2846532" cy="438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9420">
                  <a:extLst>
                    <a:ext uri="{9D8B030D-6E8A-4147-A177-3AD203B41FA5}">
                      <a16:colId xmlns:a16="http://schemas.microsoft.com/office/drawing/2014/main" val="588968091"/>
                    </a:ext>
                  </a:extLst>
                </a:gridCol>
                <a:gridCol w="673234">
                  <a:extLst>
                    <a:ext uri="{9D8B030D-6E8A-4147-A177-3AD203B41FA5}">
                      <a16:colId xmlns:a16="http://schemas.microsoft.com/office/drawing/2014/main" val="1667372303"/>
                    </a:ext>
                  </a:extLst>
                </a:gridCol>
                <a:gridCol w="711939">
                  <a:extLst>
                    <a:ext uri="{9D8B030D-6E8A-4147-A177-3AD203B41FA5}">
                      <a16:colId xmlns:a16="http://schemas.microsoft.com/office/drawing/2014/main" val="1433936660"/>
                    </a:ext>
                  </a:extLst>
                </a:gridCol>
                <a:gridCol w="711939">
                  <a:extLst>
                    <a:ext uri="{9D8B030D-6E8A-4147-A177-3AD203B41FA5}">
                      <a16:colId xmlns:a16="http://schemas.microsoft.com/office/drawing/2014/main" val="3499686902"/>
                    </a:ext>
                  </a:extLst>
                </a:gridCol>
              </a:tblGrid>
              <a:tr h="224852">
                <a:tc>
                  <a:txBody>
                    <a:bodyPr/>
                    <a:lstStyle/>
                    <a:p>
                      <a:r>
                        <a:rPr lang="en-US" sz="800"/>
                        <a:t>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1905"/>
                  </a:ext>
                </a:extLst>
              </a:tr>
              <a:tr h="174427">
                <a:tc>
                  <a:txBody>
                    <a:bodyPr/>
                    <a:lstStyle/>
                    <a:p>
                      <a:r>
                        <a:rPr lang="en-US" sz="800"/>
                        <a:t>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3843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B9A6198-294E-40D2-80BE-EA0F7034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9" y="598651"/>
            <a:ext cx="1186817" cy="122563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88D9B2-8356-4123-B202-3A9CF0B6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55595"/>
              </p:ext>
            </p:extLst>
          </p:nvPr>
        </p:nvGraphicFramePr>
        <p:xfrm>
          <a:off x="120401" y="3552290"/>
          <a:ext cx="1122722" cy="77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22">
                  <a:extLst>
                    <a:ext uri="{9D8B030D-6E8A-4147-A177-3AD203B41FA5}">
                      <a16:colId xmlns:a16="http://schemas.microsoft.com/office/drawing/2014/main" val="1669633535"/>
                    </a:ext>
                  </a:extLst>
                </a:gridCol>
              </a:tblGrid>
              <a:tr h="316511">
                <a:tc>
                  <a:txBody>
                    <a:bodyPr/>
                    <a:lstStyle/>
                    <a:p>
                      <a:r>
                        <a:rPr lang="en-US" sz="800"/>
                        <a:t>COPADO Certified</a:t>
                      </a:r>
                      <a:endParaRPr lang="en-IN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39456"/>
                  </a:ext>
                </a:extLst>
              </a:tr>
              <a:tr h="361670">
                <a:tc>
                  <a:txBody>
                    <a:bodyPr/>
                    <a:lstStyle/>
                    <a:p>
                      <a:r>
                        <a:rPr lang="en-IN" sz="800"/>
                        <a:t>COPADO CERTIFIED FUNDAMENTALS 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01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65A92B-8128-4619-94C2-C9024B57B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5" y="2800508"/>
            <a:ext cx="1172380" cy="637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D008C-A1E4-4BDB-BE77-B23724048789}"/>
              </a:ext>
            </a:extLst>
          </p:cNvPr>
          <p:cNvSpPr txBox="1"/>
          <p:nvPr/>
        </p:nvSpPr>
        <p:spPr>
          <a:xfrm>
            <a:off x="2882761" y="3254096"/>
            <a:ext cx="1368179" cy="87280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b="1"/>
              <a:t>Technical Expertise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Sales Cloud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Service Cloud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Salesforce Lightning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Integration</a:t>
            </a:r>
          </a:p>
          <a:p>
            <a:pPr marL="171450" indent="-1714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>
                <a:ea typeface="Times New Roman" panose="02020603050405020304" pitchFamily="18" charset="0"/>
              </a:rPr>
              <a:t>Admin/Configurations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58E02-443C-43C3-A014-0C35736E748F}"/>
              </a:ext>
            </a:extLst>
          </p:cNvPr>
          <p:cNvSpPr txBox="1"/>
          <p:nvPr/>
        </p:nvSpPr>
        <p:spPr>
          <a:xfrm>
            <a:off x="2993464" y="4179463"/>
            <a:ext cx="1122722" cy="6463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GB" sz="800" b="1"/>
              <a:t>Methodologies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 b="0">
                <a:ea typeface="Times New Roman" panose="02020603050405020304" pitchFamily="18" charset="0"/>
              </a:rPr>
              <a:t>Agile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GB" altLang="en-US" sz="800" b="0">
                <a:ea typeface="Times New Roman" panose="02020603050405020304" pitchFamily="18" charset="0"/>
              </a:rPr>
              <a:t>Waterfall</a:t>
            </a:r>
          </a:p>
          <a:p>
            <a:pPr algn="l"/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0074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Application>Microsoft Office PowerPoint</Application>
  <PresentationFormat>On-screen Show (16:9)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Cognizant</vt:lpstr>
      <vt:lpstr>Deepakshi Vashisht– Salesforce Developer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Ryan, Ray (Cognizant)</dc:creator>
  <cp:revision>1</cp:revision>
  <cp:lastPrinted>2017-02-17T19:35:46Z</cp:lastPrinted>
  <dcterms:created xsi:type="dcterms:W3CDTF">2018-09-13T13:22:45Z</dcterms:created>
  <dcterms:modified xsi:type="dcterms:W3CDTF">2024-07-02T15:46:32Z</dcterms:modified>
</cp:coreProperties>
</file>