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inyon Script"/>
      <p:regular r:id="rId28"/>
    </p:embeddedFont>
    <p:embeddedFont>
      <p:font typeface="Amatic SC"/>
      <p:regular r:id="rId29"/>
      <p:bold r:id="rId30"/>
    </p:embeddedFont>
    <p:embeddedFont>
      <p:font typeface="Source Code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inyonScrip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ourceCode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Adiabatic, Px = constant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Isothermal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%Cryogenics all objects combined</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clc;</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clear;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%parameters%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f=44;</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rho=9.2769;%density kg/m3</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phi=.621; %porosity</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A=(pi/4)*((15.5)^2)*1e-6;%Cross-section area</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S=0.0104;%perimeter of intertance tube cross-section*</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mu=13.637e-6;%dynamic viscosity*</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nu=1.47e-6;%kinematic viscosity*</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delv=sqrt(nu/(pi*f));%viscous penetration depth*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d=mu*S/(A^2*delv);%some constant*</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rg=6.87e9; %resistance in regenerator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gam=1.6615;%gamma</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pm=33e5;% mean pressure</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g=16.73;% Check this value</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c=2*pi*f*A/gam/pm;%some constant</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a=2*pi*f*rho/(phi*A); %a,b = some combined constants for simplicity</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b=2*pi*f*phi*A/(gam*pm);</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ro=2.06*10^9;% orifice resistance</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 Regenerator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%syms Ur(x) Pr(x)</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%Pr(x)= pm-int((a*1i+rg)*Ur(x),x,0,0.079);</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%Ur(x)= Ur(0)-int(b*1i*Pr(x)+g*Ur(x),x,0,0.079);</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syms u1(x1) p1(x1)</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ode1 = diff(p1)+(a*1i+rg)*u1 == 0; % simultaneous differential equations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ode2 = diff(u1)+b*1i*p1+g*u1 == 0; % simultaneous differential equations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odes = [ode1; ode2]; % make a vector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cond1=p1(0)==3.1e5*(cosd(12.5)+1i*sind(12.5));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cond2=u1(0)==0.00042*(cosd(24)+1i*sind(24));</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conds=[cond1; cond2];%initial conditions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[psol(x1), usol(x1)] = dsolve(odes,conds); % main solver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x1 = (0:0.005:0.079);</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flowvec=subs(usol);</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flow = abs(flowvec);</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phase = angle(flowvec);</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xo = (0:0.005:0.079);</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%pressure</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p_subs=subs(psol);</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p_abs=abs(p_subs);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p_angle=angle(p_subs)*57.1;</a:t>
            </a: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 Pulse Tube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%preso=0.65e5*(cosd(-64)+1i*sind(-64));</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syms u2(x2)</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p2=psol(.079);</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u2(x2)=usol(0.079)-c*1i*p2*x2;% p2= pressure in pulse tube(constant along length), u2 = volume flow rate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x2 = (0:0.005:0.1);</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usol2=subs(u2);</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psol2=subs(p2);</a:t>
            </a: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 Orifice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p3 =p2-ro*u2(0.1);</a:t>
            </a: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 Inertance Tube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syms p1i(xi) ui(xi)</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ode1i = diff(p1i)+(a*phi*1i+d)*ui == 0; % simultaneous differential equations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ode2i = diff(ui)+c*1i*p1i == 0; % simultaneous differential equations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odesi = [ode1i; ode2i]; % make a vector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cond1i=p1i(0)==p2;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cond2i=ui(0)==u2(0.1);</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condsi=[cond1i; cond2i];%initial conditions</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[psoli(xi), usoli(xi)] = dsolve(odesi,condsi); % main solver</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xi = (0:0.4:4.37);</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flowveci=subs(usoli);</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%flowi = abs(flowveci);</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%phasei = angle(flowveci);</a:t>
            </a: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 Reservoir %%%%%%%</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syms u4(x4)</a:t>
            </a:r>
          </a:p>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u4=u2(.1)-c*1i*p3*x4;</a:t>
            </a:r>
          </a:p>
          <a:p>
            <a:pPr lvl="0" rtl="0">
              <a:lnSpc>
                <a:spcPct val="115000"/>
              </a:lnSpc>
              <a:spcBef>
                <a:spcPts val="0"/>
              </a:spcBef>
              <a:spcAft>
                <a:spcPts val="1600"/>
              </a:spcAft>
              <a:buNone/>
            </a:pPr>
            <a:r>
              <a:t/>
            </a:r>
            <a:endParaRPr sz="1800">
              <a:solidFill>
                <a:schemeClr val="dk2"/>
              </a:solidFill>
              <a:latin typeface="Source Code Pro"/>
              <a:ea typeface="Source Code Pro"/>
              <a:cs typeface="Source Code Pro"/>
              <a:sym typeface="Source Code Pro"/>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Px = variation in pressure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Product of two first order quantities gives second order quantity.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in.mathworks.com/help/symbolic/solve-a-single-differential-equation.html" TargetMode="External"/><Relationship Id="rId4" Type="http://schemas.openxmlformats.org/officeDocument/2006/relationships/hyperlink" Target="https://in.mathworks.com/help/symbolic/in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6.png"/><Relationship Id="rId6" Type="http://schemas.openxmlformats.org/officeDocument/2006/relationships/image" Target="../media/image09.png"/><Relationship Id="rId7" Type="http://schemas.openxmlformats.org/officeDocument/2006/relationships/image" Target="../media/image05.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GB" sz="3600">
                <a:latin typeface="Times New Roman"/>
                <a:ea typeface="Times New Roman"/>
                <a:cs typeface="Times New Roman"/>
                <a:sym typeface="Times New Roman"/>
              </a:rPr>
              <a:t>Electrical Circuit Analogy of</a:t>
            </a:r>
          </a:p>
          <a:p>
            <a:pPr lvl="0">
              <a:spcBef>
                <a:spcPts val="0"/>
              </a:spcBef>
              <a:buNone/>
            </a:pPr>
            <a:r>
              <a:rPr lang="en-GB" sz="3600">
                <a:latin typeface="Times New Roman"/>
                <a:ea typeface="Times New Roman"/>
                <a:cs typeface="Times New Roman"/>
                <a:sym typeface="Times New Roman"/>
              </a:rPr>
              <a:t>Stirling Type Pulse Tube Cryocooler (STPC)</a:t>
            </a:r>
          </a:p>
          <a:p>
            <a:pPr lvl="0">
              <a:spcBef>
                <a:spcPts val="0"/>
              </a:spcBef>
              <a:buNone/>
            </a:pPr>
            <a:r>
              <a:t/>
            </a:r>
            <a:endParaRPr sz="3600">
              <a:latin typeface="Times New Roman"/>
              <a:ea typeface="Times New Roman"/>
              <a:cs typeface="Times New Roman"/>
              <a:sym typeface="Times New Roman"/>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GB" sz="3600">
                <a:latin typeface="Pinyon Script"/>
                <a:ea typeface="Pinyon Script"/>
                <a:cs typeface="Pinyon Script"/>
                <a:sym typeface="Pinyon Script"/>
              </a:rPr>
              <a:t>ME 420 - Cryogenic Engineering 1</a:t>
            </a:r>
          </a:p>
          <a:p>
            <a:pPr lvl="0">
              <a:spcBef>
                <a:spcPts val="0"/>
              </a:spcBef>
              <a:buNone/>
            </a:pPr>
            <a:r>
              <a:rPr lang="en-GB" sz="3600">
                <a:latin typeface="Pinyon Script"/>
                <a:ea typeface="Pinyon Script"/>
                <a:cs typeface="Pinyon Script"/>
                <a:sym typeface="Pinyon Script"/>
              </a:rPr>
              <a:t>Seminar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Regenerator plots (pressure)</a:t>
            </a:r>
          </a:p>
        </p:txBody>
      </p:sp>
      <p:pic>
        <p:nvPicPr>
          <p:cNvPr id="135" name="Shape 135"/>
          <p:cNvPicPr preferRelativeResize="0"/>
          <p:nvPr/>
        </p:nvPicPr>
        <p:blipFill>
          <a:blip r:embed="rId3">
            <a:alphaModFix/>
          </a:blip>
          <a:stretch>
            <a:fillRect/>
          </a:stretch>
        </p:blipFill>
        <p:spPr>
          <a:xfrm>
            <a:off x="0" y="1093850"/>
            <a:ext cx="4455424" cy="4049650"/>
          </a:xfrm>
          <a:prstGeom prst="rect">
            <a:avLst/>
          </a:prstGeom>
          <a:noFill/>
          <a:ln>
            <a:noFill/>
          </a:ln>
        </p:spPr>
      </p:pic>
      <p:pic>
        <p:nvPicPr>
          <p:cNvPr id="136" name="Shape 136"/>
          <p:cNvPicPr preferRelativeResize="0"/>
          <p:nvPr/>
        </p:nvPicPr>
        <p:blipFill>
          <a:blip r:embed="rId4">
            <a:alphaModFix/>
          </a:blip>
          <a:stretch>
            <a:fillRect/>
          </a:stretch>
        </p:blipFill>
        <p:spPr>
          <a:xfrm>
            <a:off x="4455425" y="1093849"/>
            <a:ext cx="4688574" cy="404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Regenerator plots (flow rate)</a:t>
            </a:r>
          </a:p>
        </p:txBody>
      </p:sp>
      <p:pic>
        <p:nvPicPr>
          <p:cNvPr id="142" name="Shape 142"/>
          <p:cNvPicPr preferRelativeResize="0"/>
          <p:nvPr/>
        </p:nvPicPr>
        <p:blipFill>
          <a:blip r:embed="rId3">
            <a:alphaModFix/>
          </a:blip>
          <a:stretch>
            <a:fillRect/>
          </a:stretch>
        </p:blipFill>
        <p:spPr>
          <a:xfrm>
            <a:off x="4441375" y="1093850"/>
            <a:ext cx="4702625" cy="4049650"/>
          </a:xfrm>
          <a:prstGeom prst="rect">
            <a:avLst/>
          </a:prstGeom>
          <a:noFill/>
          <a:ln>
            <a:noFill/>
          </a:ln>
        </p:spPr>
      </p:pic>
      <p:pic>
        <p:nvPicPr>
          <p:cNvPr id="143" name="Shape 143"/>
          <p:cNvPicPr preferRelativeResize="0"/>
          <p:nvPr/>
        </p:nvPicPr>
        <p:blipFill>
          <a:blip r:embed="rId4">
            <a:alphaModFix/>
          </a:blip>
          <a:stretch>
            <a:fillRect/>
          </a:stretch>
        </p:blipFill>
        <p:spPr>
          <a:xfrm>
            <a:off x="0" y="1093850"/>
            <a:ext cx="4441375" cy="404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67300"/>
            <a:ext cx="8520600" cy="801000"/>
          </a:xfrm>
          <a:prstGeom prst="rect">
            <a:avLst/>
          </a:prstGeom>
        </p:spPr>
        <p:txBody>
          <a:bodyPr anchorCtr="0" anchor="t" bIns="91425" lIns="91425" rIns="91425" tIns="91425">
            <a:noAutofit/>
          </a:bodyPr>
          <a:lstStyle/>
          <a:p>
            <a:pPr lvl="0" rtl="0">
              <a:spcBef>
                <a:spcPts val="0"/>
              </a:spcBef>
              <a:buNone/>
            </a:pPr>
            <a:r>
              <a:rPr lang="en-GB"/>
              <a:t>PULSE TUBE PLOTS (in inertance tube PTC)</a:t>
            </a:r>
          </a:p>
        </p:txBody>
      </p:sp>
      <p:pic>
        <p:nvPicPr>
          <p:cNvPr id="149" name="Shape 149"/>
          <p:cNvPicPr preferRelativeResize="0"/>
          <p:nvPr/>
        </p:nvPicPr>
        <p:blipFill>
          <a:blip r:embed="rId3">
            <a:alphaModFix/>
          </a:blip>
          <a:stretch>
            <a:fillRect/>
          </a:stretch>
        </p:blipFill>
        <p:spPr>
          <a:xfrm>
            <a:off x="4354100" y="968300"/>
            <a:ext cx="4789899" cy="4175200"/>
          </a:xfrm>
          <a:prstGeom prst="rect">
            <a:avLst/>
          </a:prstGeom>
          <a:noFill/>
          <a:ln>
            <a:noFill/>
          </a:ln>
        </p:spPr>
      </p:pic>
      <p:pic>
        <p:nvPicPr>
          <p:cNvPr id="150" name="Shape 150"/>
          <p:cNvPicPr preferRelativeResize="0"/>
          <p:nvPr/>
        </p:nvPicPr>
        <p:blipFill>
          <a:blip r:embed="rId4">
            <a:alphaModFix/>
          </a:blip>
          <a:stretch>
            <a:fillRect/>
          </a:stretch>
        </p:blipFill>
        <p:spPr>
          <a:xfrm>
            <a:off x="0" y="968300"/>
            <a:ext cx="4354099" cy="417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167300"/>
            <a:ext cx="8520600" cy="801000"/>
          </a:xfrm>
          <a:prstGeom prst="rect">
            <a:avLst/>
          </a:prstGeom>
        </p:spPr>
        <p:txBody>
          <a:bodyPr anchorCtr="0" anchor="t" bIns="91425" lIns="91425" rIns="91425" tIns="91425">
            <a:noAutofit/>
          </a:bodyPr>
          <a:lstStyle/>
          <a:p>
            <a:pPr lvl="0">
              <a:spcBef>
                <a:spcPts val="0"/>
              </a:spcBef>
              <a:buNone/>
            </a:pPr>
            <a:r>
              <a:rPr lang="en-GB"/>
              <a:t>PULSE TUBE PLOTS(from the paper)</a:t>
            </a:r>
          </a:p>
        </p:txBody>
      </p:sp>
      <p:pic>
        <p:nvPicPr>
          <p:cNvPr id="156" name="Shape 156"/>
          <p:cNvPicPr preferRelativeResize="0"/>
          <p:nvPr/>
        </p:nvPicPr>
        <p:blipFill>
          <a:blip r:embed="rId3">
            <a:alphaModFix/>
          </a:blip>
          <a:stretch>
            <a:fillRect/>
          </a:stretch>
        </p:blipFill>
        <p:spPr>
          <a:xfrm>
            <a:off x="0" y="968300"/>
            <a:ext cx="4354099" cy="4175200"/>
          </a:xfrm>
          <a:prstGeom prst="rect">
            <a:avLst/>
          </a:prstGeom>
          <a:noFill/>
          <a:ln>
            <a:noFill/>
          </a:ln>
        </p:spPr>
      </p:pic>
      <p:sp>
        <p:nvSpPr>
          <p:cNvPr id="157" name="Shape 157"/>
          <p:cNvSpPr txBox="1"/>
          <p:nvPr/>
        </p:nvSpPr>
        <p:spPr>
          <a:xfrm>
            <a:off x="4748800" y="1504825"/>
            <a:ext cx="2417700" cy="801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58" name="Shape 158"/>
          <p:cNvSpPr txBox="1"/>
          <p:nvPr/>
        </p:nvSpPr>
        <p:spPr>
          <a:xfrm>
            <a:off x="5618500" y="2123450"/>
            <a:ext cx="1726500" cy="940500"/>
          </a:xfrm>
          <a:prstGeom prst="rect">
            <a:avLst/>
          </a:prstGeom>
          <a:noFill/>
          <a:ln>
            <a:noFill/>
          </a:ln>
        </p:spPr>
        <p:txBody>
          <a:bodyPr anchorCtr="0" anchor="t" bIns="91425" lIns="91425" rIns="91425" tIns="91425">
            <a:noAutofit/>
          </a:bodyPr>
          <a:lstStyle/>
          <a:p>
            <a:pPr lvl="0">
              <a:spcBef>
                <a:spcPts val="0"/>
              </a:spcBef>
              <a:buNone/>
            </a:pPr>
            <a:r>
              <a:rPr lang="en-GB">
                <a:latin typeface="Source Code Pro"/>
                <a:ea typeface="Source Code Pro"/>
                <a:cs typeface="Source Code Pro"/>
                <a:sym typeface="Source Code Pro"/>
              </a:rPr>
              <a:t>Look at the difference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Inertance tube plots(pressure)</a:t>
            </a:r>
          </a:p>
        </p:txBody>
      </p:sp>
      <p:pic>
        <p:nvPicPr>
          <p:cNvPr id="164" name="Shape 164"/>
          <p:cNvPicPr preferRelativeResize="0"/>
          <p:nvPr/>
        </p:nvPicPr>
        <p:blipFill>
          <a:blip r:embed="rId3">
            <a:alphaModFix/>
          </a:blip>
          <a:stretch>
            <a:fillRect/>
          </a:stretch>
        </p:blipFill>
        <p:spPr>
          <a:xfrm>
            <a:off x="0" y="1143000"/>
            <a:ext cx="4480149" cy="4000500"/>
          </a:xfrm>
          <a:prstGeom prst="rect">
            <a:avLst/>
          </a:prstGeom>
          <a:noFill/>
          <a:ln>
            <a:noFill/>
          </a:ln>
        </p:spPr>
      </p:pic>
      <p:pic>
        <p:nvPicPr>
          <p:cNvPr id="165" name="Shape 165"/>
          <p:cNvPicPr preferRelativeResize="0"/>
          <p:nvPr/>
        </p:nvPicPr>
        <p:blipFill>
          <a:blip r:embed="rId4">
            <a:alphaModFix/>
          </a:blip>
          <a:stretch>
            <a:fillRect/>
          </a:stretch>
        </p:blipFill>
        <p:spPr>
          <a:xfrm>
            <a:off x="4480150" y="1093850"/>
            <a:ext cx="4663849" cy="400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Inertance tube plots(flow rate)</a:t>
            </a:r>
          </a:p>
        </p:txBody>
      </p:sp>
      <p:pic>
        <p:nvPicPr>
          <p:cNvPr id="171" name="Shape 171"/>
          <p:cNvPicPr preferRelativeResize="0"/>
          <p:nvPr/>
        </p:nvPicPr>
        <p:blipFill>
          <a:blip r:embed="rId3">
            <a:alphaModFix/>
          </a:blip>
          <a:stretch>
            <a:fillRect/>
          </a:stretch>
        </p:blipFill>
        <p:spPr>
          <a:xfrm>
            <a:off x="0" y="1093849"/>
            <a:ext cx="4465100" cy="4049650"/>
          </a:xfrm>
          <a:prstGeom prst="rect">
            <a:avLst/>
          </a:prstGeom>
          <a:noFill/>
          <a:ln>
            <a:noFill/>
          </a:ln>
        </p:spPr>
      </p:pic>
      <p:pic>
        <p:nvPicPr>
          <p:cNvPr id="172" name="Shape 172"/>
          <p:cNvPicPr preferRelativeResize="0"/>
          <p:nvPr/>
        </p:nvPicPr>
        <p:blipFill>
          <a:blip r:embed="rId4">
            <a:alphaModFix/>
          </a:blip>
          <a:stretch>
            <a:fillRect/>
          </a:stretch>
        </p:blipFill>
        <p:spPr>
          <a:xfrm>
            <a:off x="4465100" y="1093850"/>
            <a:ext cx="4678899" cy="404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Power loss in regenerator</a:t>
            </a:r>
          </a:p>
        </p:txBody>
      </p:sp>
      <p:sp>
        <p:nvSpPr>
          <p:cNvPr id="178" name="Shape 17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a:spcBef>
                <a:spcPts val="0"/>
              </a:spcBef>
            </a:pPr>
            <a:r>
              <a:rPr lang="en-GB"/>
              <a:t>Power loss happens only due to resistance but not from compliance and inertance.</a:t>
            </a:r>
          </a:p>
        </p:txBody>
      </p:sp>
      <p:pic>
        <p:nvPicPr>
          <p:cNvPr id="179" name="Shape 179"/>
          <p:cNvPicPr preferRelativeResize="0"/>
          <p:nvPr/>
        </p:nvPicPr>
        <p:blipFill>
          <a:blip r:embed="rId3">
            <a:alphaModFix/>
          </a:blip>
          <a:stretch>
            <a:fillRect/>
          </a:stretch>
        </p:blipFill>
        <p:spPr>
          <a:xfrm>
            <a:off x="901412" y="1990350"/>
            <a:ext cx="3895725" cy="866775"/>
          </a:xfrm>
          <a:prstGeom prst="rect">
            <a:avLst/>
          </a:prstGeom>
          <a:noFill/>
          <a:ln>
            <a:noFill/>
          </a:ln>
        </p:spPr>
      </p:pic>
      <p:pic>
        <p:nvPicPr>
          <p:cNvPr id="180" name="Shape 180"/>
          <p:cNvPicPr preferRelativeResize="0"/>
          <p:nvPr/>
        </p:nvPicPr>
        <p:blipFill>
          <a:blip r:embed="rId4">
            <a:alphaModFix/>
          </a:blip>
          <a:stretch>
            <a:fillRect/>
          </a:stretch>
        </p:blipFill>
        <p:spPr>
          <a:xfrm>
            <a:off x="901425" y="2800500"/>
            <a:ext cx="4591050" cy="165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idx="1" type="body"/>
          </p:nvPr>
        </p:nvSpPr>
        <p:spPr>
          <a:xfrm>
            <a:off x="294925" y="212350"/>
            <a:ext cx="8537400" cy="4356600"/>
          </a:xfrm>
          <a:prstGeom prst="rect">
            <a:avLst/>
          </a:prstGeom>
        </p:spPr>
        <p:txBody>
          <a:bodyPr anchorCtr="0" anchor="t" bIns="91425" lIns="91425" rIns="91425" tIns="91425">
            <a:noAutofit/>
          </a:bodyPr>
          <a:lstStyle/>
          <a:p>
            <a:pPr indent="-228600" lvl="0" marL="457200" rtl="0">
              <a:spcBef>
                <a:spcPts val="0"/>
              </a:spcBef>
            </a:pPr>
            <a:r>
              <a:rPr lang="en-GB"/>
              <a:t>The gross cooling capacity for a given (PV)</a:t>
            </a:r>
            <a:r>
              <a:rPr baseline="-25000" lang="en-GB"/>
              <a:t>0</a:t>
            </a:r>
            <a:r>
              <a:rPr lang="en-GB"/>
              <a:t> at the hot end of the regenerator is high for a higher pressure  and lower volume flow rate as the loss is function of square of the volume flow rate.</a:t>
            </a:r>
          </a:p>
          <a:p>
            <a:pPr indent="-228600" lvl="0" marL="457200" rtl="0">
              <a:spcBef>
                <a:spcPts val="0"/>
              </a:spcBef>
            </a:pPr>
            <a:r>
              <a:rPr lang="en-GB"/>
              <a:t>The volume flow rate decreases across the regenerator due to the void volume.</a:t>
            </a:r>
          </a:p>
          <a:p>
            <a:pPr indent="-228600" lvl="0" marL="457200">
              <a:spcBef>
                <a:spcPts val="0"/>
              </a:spcBef>
            </a:pPr>
            <a:r>
              <a:rPr lang="en-GB"/>
              <a:t>Reduction in resistance would reduce pressure drop which in turn would increase the drop in volume flow rate, thus decreasing losses.But, decreasing resistance can hardly be done in practice.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Inertance tube (vs) Orifice Tube</a:t>
            </a:r>
          </a:p>
        </p:txBody>
      </p:sp>
      <p:sp>
        <p:nvSpPr>
          <p:cNvPr id="191" name="Shape 191"/>
          <p:cNvSpPr txBox="1"/>
          <p:nvPr>
            <p:ph idx="1" type="body"/>
          </p:nvPr>
        </p:nvSpPr>
        <p:spPr>
          <a:xfrm>
            <a:off x="311700" y="985900"/>
            <a:ext cx="8520600" cy="4002900"/>
          </a:xfrm>
          <a:prstGeom prst="rect">
            <a:avLst/>
          </a:prstGeom>
        </p:spPr>
        <p:txBody>
          <a:bodyPr anchorCtr="0" anchor="t" bIns="91425" lIns="91425" rIns="91425" tIns="91425">
            <a:noAutofit/>
          </a:bodyPr>
          <a:lstStyle/>
          <a:p>
            <a:pPr indent="-228600" lvl="0" marL="457200" rtl="0">
              <a:spcBef>
                <a:spcPts val="0"/>
              </a:spcBef>
            </a:pPr>
            <a:r>
              <a:rPr lang="en-GB"/>
              <a:t>Inertance tube is way longer(4.9m vs just a few mm) than Orifice plate. The effects of pressure change take time to propagate over the length of inertance tube. Also experimentally it was observed that inertance tube was better in terms of gross cooling capacity. </a:t>
            </a:r>
          </a:p>
          <a:p>
            <a:pPr indent="-228600" lvl="0" marL="457200" rtl="0">
              <a:spcBef>
                <a:spcPts val="0"/>
              </a:spcBef>
            </a:pPr>
            <a:r>
              <a:rPr lang="en-GB"/>
              <a:t>When the fluid in the tube is expanded, the fluid in the inertance is still moving right. In this situation, a fluid element in the tube moves less during both the compression and the expansion phase than in the same situation in an orifice pulse tube.</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references</a:t>
            </a:r>
          </a:p>
        </p:txBody>
      </p:sp>
      <p:sp>
        <p:nvSpPr>
          <p:cNvPr id="197" name="Shape 19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GB"/>
              <a:t>1.”</a:t>
            </a:r>
            <a:r>
              <a:rPr lang="en-GB"/>
              <a:t>An electrical circuit analogy model for analyses and optimizations of the Stirling-type pulse tube cryocooler”, Jun Tan, Haizheng Dang, Cryogenics 71 (2015) 18–29 -</a:t>
            </a:r>
            <a:r>
              <a:rPr b="1" lang="en-GB"/>
              <a:t>MAIN PAPER</a:t>
            </a:r>
          </a:p>
          <a:p>
            <a:pPr lvl="0">
              <a:spcBef>
                <a:spcPts val="0"/>
              </a:spcBef>
              <a:buNone/>
            </a:pPr>
            <a:r>
              <a:rPr lang="en-GB">
                <a:solidFill>
                  <a:srgbClr val="666666"/>
                </a:solidFill>
              </a:rPr>
              <a:t>2.</a:t>
            </a:r>
            <a:r>
              <a:rPr lang="en-GB">
                <a:solidFill>
                  <a:srgbClr val="666666"/>
                </a:solidFill>
                <a:hlinkClick r:id="rId3"/>
              </a:rPr>
              <a:t>http://in.mathworks.com/help/symbolic/solve-a-single-differential-equation.html</a:t>
            </a:r>
          </a:p>
          <a:p>
            <a:pPr lvl="0">
              <a:spcBef>
                <a:spcPts val="0"/>
              </a:spcBef>
              <a:buNone/>
            </a:pPr>
            <a:r>
              <a:rPr lang="en-GB">
                <a:solidFill>
                  <a:srgbClr val="666666"/>
                </a:solidFill>
              </a:rPr>
              <a:t>3.</a:t>
            </a:r>
            <a:r>
              <a:rPr lang="en-GB">
                <a:solidFill>
                  <a:srgbClr val="666666"/>
                </a:solidFill>
                <a:hlinkClick r:id="rId4"/>
              </a:rPr>
              <a:t>https://in.mathworks.com/help/symbolic/int.html</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Introduction </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GB"/>
              <a:t>Among the many types of cryocoolers, the Stirling type Pulse tube Cryocooler(STPC) has advantages of compact structure, low vibration and high reliability.</a:t>
            </a:r>
          </a:p>
          <a:p>
            <a:pPr indent="-228600" lvl="0" marL="457200" rtl="0">
              <a:spcBef>
                <a:spcPts val="0"/>
              </a:spcBef>
            </a:pPr>
            <a:r>
              <a:rPr lang="en-GB"/>
              <a:t>So, it has been a topic of interest for many researchers to analyze and optimize its cooling performance. </a:t>
            </a:r>
          </a:p>
          <a:p>
            <a:pPr indent="-228600" lvl="0" marL="457200">
              <a:spcBef>
                <a:spcPts val="0"/>
              </a:spcBef>
            </a:pPr>
            <a:r>
              <a:rPr lang="en-GB"/>
              <a:t>Electrical Circuit Analogy (ECA) is a novel method of analyzing </a:t>
            </a:r>
            <a:r>
              <a:rPr lang="en-GB"/>
              <a:t>cryogenic systems</a:t>
            </a:r>
            <a:r>
              <a:rPr lang="en-GB"/>
              <a:t> using electrical circuits theory.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42125" y="283125"/>
            <a:ext cx="8490300" cy="4285800"/>
          </a:xfrm>
          <a:prstGeom prst="rect">
            <a:avLst/>
          </a:prstGeom>
        </p:spPr>
        <p:txBody>
          <a:bodyPr anchorCtr="0" anchor="t" bIns="91425" lIns="91425" rIns="91425" tIns="91425">
            <a:noAutofit/>
          </a:bodyPr>
          <a:lstStyle/>
          <a:p>
            <a:pPr lvl="0">
              <a:spcBef>
                <a:spcPts val="0"/>
              </a:spcBef>
              <a:buNone/>
            </a:pPr>
            <a:r>
              <a:rPr lang="en-GB"/>
              <a:t>4</a:t>
            </a:r>
            <a:r>
              <a:rPr lang="en-GB"/>
              <a:t>.Huang BJ, Chuang MD. System design of orifice pulse-tube refrigerator using linear flow network analysis. Cryogenics 1996;36:889–902.</a:t>
            </a:r>
          </a:p>
          <a:p>
            <a:pPr lvl="0">
              <a:spcBef>
                <a:spcPts val="0"/>
              </a:spcBef>
              <a:buNone/>
            </a:pPr>
            <a:r>
              <a:rPr lang="en-GB"/>
              <a:t>5.Comparison of the orifice, inertance and double inlet pulse tube refrigerator, S.C.M. Aerts August 1999 </a:t>
            </a:r>
          </a:p>
          <a:p>
            <a:pPr lvl="0">
              <a:spcBef>
                <a:spcPts val="0"/>
              </a:spcBef>
              <a:buNone/>
            </a:pPr>
            <a:r>
              <a:rPr lang="en-GB"/>
              <a:t>6.”Thermoacoustics- A unifying perspective for some engines and Refrigerators”, G.W.Swift </a:t>
            </a:r>
          </a:p>
          <a:p>
            <a:pPr lvl="0">
              <a:spcBef>
                <a:spcPts val="0"/>
              </a:spcBef>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Thanks!</a:t>
            </a:r>
          </a:p>
        </p:txBody>
      </p:sp>
      <p:sp>
        <p:nvSpPr>
          <p:cNvPr id="208" name="Shape 208"/>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GB"/>
              <a:t>Gowtham Kuntumalla  - 140100091</a:t>
            </a:r>
          </a:p>
          <a:p>
            <a:pPr lvl="0">
              <a:spcBef>
                <a:spcPts val="0"/>
              </a:spcBef>
              <a:buNone/>
            </a:pPr>
            <a:r>
              <a:rPr lang="en-GB"/>
              <a:t>Krishna Sandeep     - 140100104</a:t>
            </a:r>
          </a:p>
          <a:p>
            <a:pPr lvl="0">
              <a:spcBef>
                <a:spcPts val="0"/>
              </a:spcBef>
              <a:buNone/>
            </a:pPr>
            <a:r>
              <a:rPr lang="en-GB"/>
              <a:t>Mohith Sai Nag      - 140100107</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GB"/>
              <a:t>Work Done till date</a:t>
            </a:r>
          </a:p>
        </p:txBody>
      </p:sp>
      <p:sp>
        <p:nvSpPr>
          <p:cNvPr id="214" name="Shape 21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GB"/>
              <a:t>We studied the working of a pulse tube cryocooler.</a:t>
            </a:r>
          </a:p>
          <a:p>
            <a:pPr indent="-228600" lvl="0" marL="457200" rtl="0">
              <a:spcBef>
                <a:spcPts val="0"/>
              </a:spcBef>
            </a:pPr>
            <a:r>
              <a:rPr lang="en-GB"/>
              <a:t>Tried deriving the relation between pressure and volume flow rate from continuity and momentum equations</a:t>
            </a:r>
          </a:p>
          <a:p>
            <a:pPr indent="-228600" lvl="0" marL="457200" rtl="0">
              <a:spcBef>
                <a:spcPts val="0"/>
              </a:spcBef>
            </a:pPr>
            <a:r>
              <a:rPr lang="en-GB"/>
              <a:t>Looked at proposed electrical models of individual components of the STPC.</a:t>
            </a:r>
          </a:p>
          <a:p>
            <a:pPr indent="-228600" lvl="0" marL="457200" rtl="0">
              <a:spcBef>
                <a:spcPts val="0"/>
              </a:spcBef>
            </a:pPr>
            <a:r>
              <a:rPr lang="en-GB"/>
              <a:t>Used MATLAB for simulating these electrical analogies and obtained plots close to the actual plots. </a:t>
            </a:r>
          </a:p>
          <a:p>
            <a:pPr indent="-228600" lvl="0" marL="457200" rtl="0">
              <a:spcBef>
                <a:spcPts val="0"/>
              </a:spcBef>
            </a:pPr>
            <a:r>
              <a:rPr lang="en-GB"/>
              <a:t>Analytically studied the effect of phase between P,V(dot) and relative magnitudes. How PV power is affected.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idx="1" type="body"/>
          </p:nvPr>
        </p:nvSpPr>
        <p:spPr>
          <a:xfrm>
            <a:off x="106075" y="75750"/>
            <a:ext cx="8726100" cy="4493100"/>
          </a:xfrm>
          <a:prstGeom prst="rect">
            <a:avLst/>
          </a:prstGeom>
        </p:spPr>
        <p:txBody>
          <a:bodyPr anchorCtr="0" anchor="t" bIns="91425" lIns="91425" rIns="91425" tIns="91425">
            <a:noAutofit/>
          </a:bodyPr>
          <a:lstStyle/>
          <a:p>
            <a:pPr lvl="0">
              <a:spcBef>
                <a:spcPts val="0"/>
              </a:spcBef>
              <a:buNone/>
            </a:pPr>
            <a:r>
              <a:rPr lang="en-GB"/>
              <a:t>Code in speaker note below and at the following link.</a:t>
            </a:r>
          </a:p>
          <a:p>
            <a:pPr lvl="0">
              <a:spcBef>
                <a:spcPts val="0"/>
              </a:spcBef>
              <a:buNone/>
            </a:pPr>
            <a:r>
              <a:t/>
            </a:r>
            <a:endParaRPr/>
          </a:p>
          <a:p>
            <a:pPr lvl="0">
              <a:spcBef>
                <a:spcPts val="0"/>
              </a:spcBef>
              <a:buNone/>
            </a:pPr>
            <a:r>
              <a:rPr lang="en-GB"/>
              <a:t>https://github.com/gowthamkuntumalla/Cryogenics-Electrical-Analogy-of-Pulse-tube-cryocooler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258650" y="838724"/>
            <a:ext cx="8425800" cy="3903900"/>
          </a:xfrm>
          <a:prstGeom prst="rect">
            <a:avLst/>
          </a:prstGeom>
        </p:spPr>
        <p:txBody>
          <a:bodyPr anchorCtr="0" anchor="t" bIns="91425" lIns="91425" rIns="91425" tIns="91425">
            <a:noAutofit/>
          </a:bodyPr>
          <a:lstStyle/>
          <a:p>
            <a:pPr lvl="0">
              <a:spcBef>
                <a:spcPts val="0"/>
              </a:spcBef>
              <a:buNone/>
            </a:pPr>
            <a:r>
              <a:rPr lang="en-GB"/>
              <a:t>a)Inertance tube SPTC</a:t>
            </a:r>
          </a:p>
          <a:p>
            <a:pPr lvl="0">
              <a:spcBef>
                <a:spcPts val="0"/>
              </a:spcBef>
              <a:buNone/>
            </a:pPr>
            <a:r>
              <a:rPr lang="en-GB"/>
              <a:t>b)Orifice SPTC</a:t>
            </a:r>
          </a:p>
        </p:txBody>
      </p:sp>
      <p:pic>
        <p:nvPicPr>
          <p:cNvPr descr="image.png" id="69" name="Shape 69"/>
          <p:cNvPicPr preferRelativeResize="0"/>
          <p:nvPr/>
        </p:nvPicPr>
        <p:blipFill>
          <a:blip r:embed="rId3">
            <a:alphaModFix/>
          </a:blip>
          <a:stretch>
            <a:fillRect/>
          </a:stretch>
        </p:blipFill>
        <p:spPr>
          <a:xfrm>
            <a:off x="2944100" y="1467674"/>
            <a:ext cx="5643999" cy="3286074"/>
          </a:xfrm>
          <a:prstGeom prst="rect">
            <a:avLst/>
          </a:prstGeom>
          <a:noFill/>
          <a:ln>
            <a:noFill/>
          </a:ln>
        </p:spPr>
      </p:pic>
      <p:sp>
        <p:nvSpPr>
          <p:cNvPr id="70" name="Shape 70"/>
          <p:cNvSpPr txBox="1"/>
          <p:nvPr/>
        </p:nvSpPr>
        <p:spPr>
          <a:xfrm>
            <a:off x="258650" y="106725"/>
            <a:ext cx="6754500" cy="732000"/>
          </a:xfrm>
          <a:prstGeom prst="rect">
            <a:avLst/>
          </a:prstGeom>
          <a:noFill/>
          <a:ln>
            <a:noFill/>
          </a:ln>
        </p:spPr>
        <p:txBody>
          <a:bodyPr anchorCtr="0" anchor="t" bIns="91425" lIns="91425" rIns="91425" tIns="91425">
            <a:noAutofit/>
          </a:bodyPr>
          <a:lstStyle/>
          <a:p>
            <a:pPr lvl="0">
              <a:spcBef>
                <a:spcPts val="0"/>
              </a:spcBef>
              <a:buNone/>
            </a:pPr>
            <a:r>
              <a:rPr lang="en-GB" sz="4200">
                <a:latin typeface="Amatic SC"/>
                <a:ea typeface="Amatic SC"/>
                <a:cs typeface="Amatic SC"/>
                <a:sym typeface="Amatic SC"/>
              </a:rPr>
              <a:t>Stirling Type Pulse Tube CryoCooler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Stirling cycle </a:t>
            </a:r>
          </a:p>
        </p:txBody>
      </p:sp>
      <p:sp>
        <p:nvSpPr>
          <p:cNvPr id="76" name="Shape 76"/>
          <p:cNvSpPr txBox="1"/>
          <p:nvPr/>
        </p:nvSpPr>
        <p:spPr>
          <a:xfrm>
            <a:off x="6134450" y="4648025"/>
            <a:ext cx="2697900" cy="389400"/>
          </a:xfrm>
          <a:prstGeom prst="rect">
            <a:avLst/>
          </a:prstGeom>
          <a:noFill/>
          <a:ln>
            <a:noFill/>
          </a:ln>
        </p:spPr>
        <p:txBody>
          <a:bodyPr anchorCtr="0" anchor="t" bIns="91425" lIns="91425" rIns="91425" tIns="91425">
            <a:noAutofit/>
          </a:bodyPr>
          <a:lstStyle/>
          <a:p>
            <a:pPr lvl="0" rtl="0">
              <a:spcBef>
                <a:spcPts val="0"/>
              </a:spcBef>
              <a:buNone/>
            </a:pPr>
            <a:r>
              <a:rPr lang="en-GB"/>
              <a:t>Courtesy: Prof.M Atrey’s slides </a:t>
            </a:r>
          </a:p>
        </p:txBody>
      </p:sp>
      <p:pic>
        <p:nvPicPr>
          <p:cNvPr descr="image3.png" id="77" name="Shape 77"/>
          <p:cNvPicPr preferRelativeResize="0"/>
          <p:nvPr/>
        </p:nvPicPr>
        <p:blipFill>
          <a:blip r:embed="rId3">
            <a:alphaModFix/>
          </a:blip>
          <a:stretch>
            <a:fillRect/>
          </a:stretch>
        </p:blipFill>
        <p:spPr>
          <a:xfrm>
            <a:off x="682775" y="1093850"/>
            <a:ext cx="3386646" cy="3744849"/>
          </a:xfrm>
          <a:prstGeom prst="rect">
            <a:avLst/>
          </a:prstGeom>
          <a:noFill/>
          <a:ln>
            <a:noFill/>
          </a:ln>
        </p:spPr>
      </p:pic>
      <p:pic>
        <p:nvPicPr>
          <p:cNvPr descr="image4.png" id="78" name="Shape 78"/>
          <p:cNvPicPr preferRelativeResize="0"/>
          <p:nvPr/>
        </p:nvPicPr>
        <p:blipFill>
          <a:blip r:embed="rId4">
            <a:alphaModFix/>
          </a:blip>
          <a:stretch>
            <a:fillRect/>
          </a:stretch>
        </p:blipFill>
        <p:spPr>
          <a:xfrm>
            <a:off x="4974221" y="1093850"/>
            <a:ext cx="3305885" cy="324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GB"/>
              <a:t>Temperature variation along stpc (in steady state)</a:t>
            </a:r>
          </a:p>
        </p:txBody>
      </p:sp>
      <p:pic>
        <p:nvPicPr>
          <p:cNvPr descr="temp vs position.JPG" id="84" name="Shape 84"/>
          <p:cNvPicPr preferRelativeResize="0"/>
          <p:nvPr/>
        </p:nvPicPr>
        <p:blipFill>
          <a:blip r:embed="rId3">
            <a:alphaModFix/>
          </a:blip>
          <a:stretch>
            <a:fillRect/>
          </a:stretch>
        </p:blipFill>
        <p:spPr>
          <a:xfrm>
            <a:off x="1402987" y="1583025"/>
            <a:ext cx="5724525" cy="2914650"/>
          </a:xfrm>
          <a:prstGeom prst="rect">
            <a:avLst/>
          </a:prstGeom>
          <a:noFill/>
          <a:ln>
            <a:noFill/>
          </a:ln>
        </p:spPr>
      </p:pic>
      <p:sp>
        <p:nvSpPr>
          <p:cNvPr id="85" name="Shape 85"/>
          <p:cNvSpPr txBox="1"/>
          <p:nvPr/>
        </p:nvSpPr>
        <p:spPr>
          <a:xfrm>
            <a:off x="6134450" y="4648025"/>
            <a:ext cx="2697900" cy="389400"/>
          </a:xfrm>
          <a:prstGeom prst="rect">
            <a:avLst/>
          </a:prstGeom>
          <a:noFill/>
          <a:ln>
            <a:noFill/>
          </a:ln>
        </p:spPr>
        <p:txBody>
          <a:bodyPr anchorCtr="0" anchor="t" bIns="91425" lIns="91425" rIns="91425" tIns="91425">
            <a:noAutofit/>
          </a:bodyPr>
          <a:lstStyle/>
          <a:p>
            <a:pPr lvl="0">
              <a:spcBef>
                <a:spcPts val="0"/>
              </a:spcBef>
              <a:buNone/>
            </a:pPr>
            <a:r>
              <a:rPr lang="en-GB"/>
              <a:t>Courtesy: Prof.M Atrey’s slides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340275" y="0"/>
            <a:ext cx="6879500" cy="4947049"/>
          </a:xfrm>
          <a:prstGeom prst="rect">
            <a:avLst/>
          </a:prstGeom>
          <a:noFill/>
          <a:ln>
            <a:noFill/>
          </a:ln>
        </p:spPr>
      </p:pic>
      <p:sp>
        <p:nvSpPr>
          <p:cNvPr id="91" name="Shape 91"/>
          <p:cNvSpPr txBox="1"/>
          <p:nvPr/>
        </p:nvSpPr>
        <p:spPr>
          <a:xfrm>
            <a:off x="6652625" y="322575"/>
            <a:ext cx="2165100" cy="1128000"/>
          </a:xfrm>
          <a:prstGeom prst="rect">
            <a:avLst/>
          </a:prstGeom>
          <a:noFill/>
          <a:ln>
            <a:noFill/>
          </a:ln>
        </p:spPr>
        <p:txBody>
          <a:bodyPr anchorCtr="0" anchor="t" bIns="91425" lIns="91425" rIns="91425" tIns="91425">
            <a:noAutofit/>
          </a:bodyPr>
          <a:lstStyle/>
          <a:p>
            <a:pPr lvl="0">
              <a:spcBef>
                <a:spcPts val="0"/>
              </a:spcBef>
              <a:buNone/>
            </a:pPr>
            <a:r>
              <a:rPr lang="en-GB" sz="1800">
                <a:latin typeface="Source Code Pro"/>
                <a:ea typeface="Source Code Pro"/>
                <a:cs typeface="Source Code Pro"/>
                <a:sym typeface="Source Code Pro"/>
              </a:rPr>
              <a:t>Actual Analogy used in this Paper</a:t>
            </a:r>
          </a:p>
        </p:txBody>
      </p:sp>
      <p:sp>
        <p:nvSpPr>
          <p:cNvPr id="92" name="Shape 92"/>
          <p:cNvSpPr txBox="1"/>
          <p:nvPr/>
        </p:nvSpPr>
        <p:spPr>
          <a:xfrm>
            <a:off x="5707325" y="3668600"/>
            <a:ext cx="2967900" cy="422400"/>
          </a:xfrm>
          <a:prstGeom prst="rect">
            <a:avLst/>
          </a:prstGeom>
          <a:noFill/>
          <a:ln>
            <a:noFill/>
          </a:ln>
        </p:spPr>
        <p:txBody>
          <a:bodyPr anchorCtr="0" anchor="t" bIns="91425" lIns="91425" rIns="91425" tIns="91425">
            <a:noAutofit/>
          </a:bodyPr>
          <a:lstStyle/>
          <a:p>
            <a:pPr lvl="0">
              <a:spcBef>
                <a:spcPts val="0"/>
              </a:spcBef>
              <a:buNone/>
            </a:pPr>
            <a:r>
              <a:rPr lang="en-GB">
                <a:latin typeface="Source Code Pro"/>
                <a:ea typeface="Source Code Pro"/>
                <a:cs typeface="Source Code Pro"/>
                <a:sym typeface="Source Code Pro"/>
              </a:rPr>
              <a:t>Pressure, P= P</a:t>
            </a:r>
            <a:r>
              <a:rPr baseline="-25000" lang="en-GB">
                <a:latin typeface="Source Code Pro"/>
                <a:ea typeface="Source Code Pro"/>
                <a:cs typeface="Source Code Pro"/>
                <a:sym typeface="Source Code Pro"/>
              </a:rPr>
              <a:t>m</a:t>
            </a:r>
            <a:r>
              <a:rPr lang="en-GB">
                <a:latin typeface="Source Code Pro"/>
                <a:ea typeface="Source Code Pro"/>
                <a:cs typeface="Source Code Pro"/>
                <a:sym typeface="Source Code Pro"/>
              </a:rPr>
              <a:t>+Asin(wt)</a:t>
            </a:r>
          </a:p>
        </p:txBody>
      </p:sp>
      <p:sp>
        <p:nvSpPr>
          <p:cNvPr id="93" name="Shape 93"/>
          <p:cNvSpPr txBox="1"/>
          <p:nvPr/>
        </p:nvSpPr>
        <p:spPr>
          <a:xfrm>
            <a:off x="5469725" y="4091000"/>
            <a:ext cx="3443100" cy="422400"/>
          </a:xfrm>
          <a:prstGeom prst="rect">
            <a:avLst/>
          </a:prstGeom>
          <a:noFill/>
          <a:ln>
            <a:noFill/>
          </a:ln>
        </p:spPr>
        <p:txBody>
          <a:bodyPr anchorCtr="0" anchor="t" bIns="91425" lIns="91425" rIns="91425" tIns="91425">
            <a:noAutofit/>
          </a:bodyPr>
          <a:lstStyle/>
          <a:p>
            <a:pPr lvl="0">
              <a:spcBef>
                <a:spcPts val="0"/>
              </a:spcBef>
              <a:buNone/>
            </a:pPr>
            <a:r>
              <a:rPr lang="en-GB">
                <a:latin typeface="Source Code Pro"/>
                <a:ea typeface="Source Code Pro"/>
                <a:cs typeface="Source Code Pro"/>
                <a:sym typeface="Source Code Pro"/>
              </a:rPr>
              <a:t>Mean Volume flow rate = Zero!</a:t>
            </a:r>
          </a:p>
        </p:txBody>
      </p:sp>
      <p:sp>
        <p:nvSpPr>
          <p:cNvPr id="94" name="Shape 94"/>
          <p:cNvSpPr/>
          <p:nvPr/>
        </p:nvSpPr>
        <p:spPr>
          <a:xfrm>
            <a:off x="7719350" y="3541800"/>
            <a:ext cx="73800" cy="1902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7582075" y="3151025"/>
            <a:ext cx="929400" cy="243000"/>
          </a:xfrm>
          <a:prstGeom prst="rect">
            <a:avLst/>
          </a:prstGeom>
          <a:noFill/>
          <a:ln>
            <a:noFill/>
          </a:ln>
        </p:spPr>
        <p:txBody>
          <a:bodyPr anchorCtr="0" anchor="t" bIns="91425" lIns="91425" rIns="91425" tIns="91425">
            <a:noAutofit/>
          </a:bodyPr>
          <a:lstStyle/>
          <a:p>
            <a:pPr lvl="0">
              <a:spcBef>
                <a:spcPts val="0"/>
              </a:spcBef>
              <a:buNone/>
            </a:pPr>
            <a:r>
              <a:rPr lang="en-GB"/>
              <a:t>P</a:t>
            </a:r>
            <a:r>
              <a:rPr baseline="-25000" lang="en-GB"/>
              <a:t>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0"/>
            <a:ext cx="8520600" cy="801000"/>
          </a:xfrm>
          <a:prstGeom prst="rect">
            <a:avLst/>
          </a:prstGeom>
        </p:spPr>
        <p:txBody>
          <a:bodyPr anchorCtr="0" anchor="t" bIns="91425" lIns="91425" rIns="91425" tIns="91425">
            <a:noAutofit/>
          </a:bodyPr>
          <a:lstStyle/>
          <a:p>
            <a:pPr lvl="0">
              <a:spcBef>
                <a:spcPts val="0"/>
              </a:spcBef>
              <a:buNone/>
            </a:pPr>
            <a:r>
              <a:rPr lang="en-GB"/>
              <a:t>Acoustic</a:t>
            </a:r>
            <a:r>
              <a:rPr lang="en-GB"/>
              <a:t> Power</a:t>
            </a:r>
          </a:p>
        </p:txBody>
      </p:sp>
      <p:sp>
        <p:nvSpPr>
          <p:cNvPr id="101" name="Shape 101"/>
          <p:cNvSpPr txBox="1"/>
          <p:nvPr>
            <p:ph idx="1" type="body"/>
          </p:nvPr>
        </p:nvSpPr>
        <p:spPr>
          <a:xfrm>
            <a:off x="311700" y="698300"/>
            <a:ext cx="8520600" cy="4358700"/>
          </a:xfrm>
          <a:prstGeom prst="rect">
            <a:avLst/>
          </a:prstGeom>
        </p:spPr>
        <p:txBody>
          <a:bodyPr anchorCtr="0" anchor="t" bIns="91425" lIns="91425" rIns="91425" tIns="91425">
            <a:noAutofit/>
          </a:bodyPr>
          <a:lstStyle/>
          <a:p>
            <a:pPr lvl="0">
              <a:spcBef>
                <a:spcPts val="0"/>
              </a:spcBef>
              <a:buNone/>
            </a:pPr>
            <a:r>
              <a:rPr lang="en-GB"/>
              <a:t>Product of first order variables (such as P1 and U1) represent power, This is of central </a:t>
            </a:r>
            <a:r>
              <a:rPr lang="en-GB"/>
              <a:t>importance in thermoacoustic engines and refrigerator.</a:t>
            </a:r>
          </a:p>
          <a:p>
            <a:pPr lvl="0">
              <a:spcBef>
                <a:spcPts val="0"/>
              </a:spcBef>
              <a:buNone/>
            </a:pPr>
            <a:r>
              <a:rPr lang="en-GB"/>
              <a:t>Variation of parameters pressure and volume flow rate is in both time &amp; space.</a:t>
            </a:r>
          </a:p>
          <a:p>
            <a:pPr lvl="0" rtl="0" algn="ctr">
              <a:spcBef>
                <a:spcPts val="0"/>
              </a:spcBef>
              <a:buNone/>
            </a:pPr>
            <a:r>
              <a:rPr lang="en-GB"/>
              <a:t>Acoustic Intensity, </a:t>
            </a:r>
            <a:r>
              <a:rPr b="1" lang="en-GB">
                <a:solidFill>
                  <a:srgbClr val="000000"/>
                </a:solidFill>
                <a:highlight>
                  <a:srgbClr val="FFFFFF"/>
                </a:highlight>
              </a:rPr>
              <a:t>Ė</a:t>
            </a:r>
            <a:r>
              <a:rPr b="1" baseline="-25000" lang="en-GB">
                <a:solidFill>
                  <a:srgbClr val="000000"/>
                </a:solidFill>
              </a:rPr>
              <a:t>2</a:t>
            </a:r>
            <a:r>
              <a:rPr b="1" lang="en-GB"/>
              <a:t>(x) = 1/2*|p</a:t>
            </a:r>
            <a:r>
              <a:rPr b="1" baseline="-25000" lang="en-GB"/>
              <a:t>1</a:t>
            </a:r>
            <a:r>
              <a:rPr b="1" lang="en-GB"/>
              <a:t>||U</a:t>
            </a:r>
            <a:r>
              <a:rPr b="1" baseline="-25000" lang="en-GB"/>
              <a:t>1</a:t>
            </a:r>
            <a:r>
              <a:rPr b="1" lang="en-GB"/>
              <a:t>| cos(ɸ</a:t>
            </a:r>
            <a:r>
              <a:rPr b="1" baseline="-25000" lang="en-GB"/>
              <a:t>pU</a:t>
            </a:r>
            <a:r>
              <a:rPr b="1" lang="en-GB"/>
              <a:t>)</a:t>
            </a:r>
          </a:p>
          <a:p>
            <a:pPr lvl="0" rtl="0" algn="ctr">
              <a:lnSpc>
                <a:spcPct val="100000"/>
              </a:lnSpc>
              <a:spcBef>
                <a:spcPts val="0"/>
              </a:spcBef>
              <a:buNone/>
            </a:pPr>
            <a:r>
              <a:rPr lang="en-GB"/>
              <a:t>Here,</a:t>
            </a:r>
          </a:p>
          <a:p>
            <a:pPr lvl="0" rtl="0" algn="ctr">
              <a:lnSpc>
                <a:spcPct val="100000"/>
              </a:lnSpc>
              <a:spcBef>
                <a:spcPts val="0"/>
              </a:spcBef>
              <a:buNone/>
            </a:pPr>
            <a:r>
              <a:rPr lang="en-GB"/>
              <a:t>p</a:t>
            </a:r>
            <a:r>
              <a:rPr baseline="-25000" lang="en-GB"/>
              <a:t>1</a:t>
            </a:r>
            <a:r>
              <a:rPr lang="en-GB"/>
              <a:t>= Variation from mean p</a:t>
            </a:r>
            <a:r>
              <a:rPr baseline="-25000" lang="en-GB"/>
              <a:t>m</a:t>
            </a:r>
            <a:r>
              <a:rPr lang="en-GB"/>
              <a:t> </a:t>
            </a:r>
          </a:p>
          <a:p>
            <a:pPr lvl="0" rtl="0" algn="ctr">
              <a:lnSpc>
                <a:spcPct val="100000"/>
              </a:lnSpc>
              <a:spcBef>
                <a:spcPts val="0"/>
              </a:spcBef>
              <a:buNone/>
            </a:pPr>
            <a:r>
              <a:rPr lang="en-GB"/>
              <a:t>U</a:t>
            </a:r>
            <a:r>
              <a:rPr baseline="-25000" lang="en-GB"/>
              <a:t>1</a:t>
            </a:r>
            <a:r>
              <a:rPr lang="en-GB"/>
              <a:t>= Flow rate</a:t>
            </a:r>
          </a:p>
          <a:p>
            <a:pPr lvl="0" rtl="0" algn="ctr">
              <a:spcBef>
                <a:spcPts val="0"/>
              </a:spcBef>
              <a:buNone/>
            </a:pPr>
            <a:r>
              <a:rPr lang="en-GB"/>
              <a:t>ɸ</a:t>
            </a:r>
            <a:r>
              <a:rPr baseline="-25000" lang="en-GB"/>
              <a:t>pU</a:t>
            </a:r>
            <a:r>
              <a:rPr lang="en-GB"/>
              <a:t>= phase difference</a:t>
            </a:r>
          </a:p>
          <a:p>
            <a:pPr lvl="0" algn="ctr">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11025" y="49925"/>
            <a:ext cx="8520600" cy="801000"/>
          </a:xfrm>
          <a:prstGeom prst="rect">
            <a:avLst/>
          </a:prstGeom>
        </p:spPr>
        <p:txBody>
          <a:bodyPr anchorCtr="0" anchor="t" bIns="91425" lIns="91425" rIns="91425" tIns="91425">
            <a:noAutofit/>
          </a:bodyPr>
          <a:lstStyle/>
          <a:p>
            <a:pPr lvl="0">
              <a:spcBef>
                <a:spcPts val="0"/>
              </a:spcBef>
              <a:buNone/>
            </a:pPr>
            <a:r>
              <a:rPr lang="en-GB"/>
              <a:t>Equations used for  Modelling</a:t>
            </a:r>
          </a:p>
        </p:txBody>
      </p:sp>
      <p:sp>
        <p:nvSpPr>
          <p:cNvPr id="107" name="Shape 107"/>
          <p:cNvSpPr txBox="1"/>
          <p:nvPr/>
        </p:nvSpPr>
        <p:spPr>
          <a:xfrm>
            <a:off x="111025" y="935675"/>
            <a:ext cx="1948800" cy="3591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1) </a:t>
            </a:r>
            <a:r>
              <a:rPr b="1" lang="en-GB">
                <a:latin typeface="Source Code Pro"/>
                <a:ea typeface="Source Code Pro"/>
                <a:cs typeface="Source Code Pro"/>
                <a:sym typeface="Source Code Pro"/>
              </a:rPr>
              <a:t>Regenerator</a:t>
            </a:r>
          </a:p>
        </p:txBody>
      </p:sp>
      <p:sp>
        <p:nvSpPr>
          <p:cNvPr id="108" name="Shape 108"/>
          <p:cNvSpPr txBox="1"/>
          <p:nvPr/>
        </p:nvSpPr>
        <p:spPr>
          <a:xfrm>
            <a:off x="111025" y="2631950"/>
            <a:ext cx="1744500" cy="3591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2) Pulse Tube</a:t>
            </a:r>
          </a:p>
        </p:txBody>
      </p:sp>
      <p:sp>
        <p:nvSpPr>
          <p:cNvPr id="109" name="Shape 109"/>
          <p:cNvSpPr txBox="1"/>
          <p:nvPr/>
        </p:nvSpPr>
        <p:spPr>
          <a:xfrm>
            <a:off x="4280075" y="850925"/>
            <a:ext cx="2362500" cy="4095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3a) Inertance Tube</a:t>
            </a:r>
          </a:p>
        </p:txBody>
      </p:sp>
      <p:sp>
        <p:nvSpPr>
          <p:cNvPr id="110" name="Shape 110"/>
          <p:cNvSpPr txBox="1"/>
          <p:nvPr/>
        </p:nvSpPr>
        <p:spPr>
          <a:xfrm>
            <a:off x="4311725" y="2631950"/>
            <a:ext cx="2068500" cy="3591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3b) Orifice Tube</a:t>
            </a:r>
          </a:p>
        </p:txBody>
      </p:sp>
      <p:sp>
        <p:nvSpPr>
          <p:cNvPr id="111" name="Shape 111"/>
          <p:cNvSpPr txBox="1"/>
          <p:nvPr/>
        </p:nvSpPr>
        <p:spPr>
          <a:xfrm>
            <a:off x="172800" y="3699575"/>
            <a:ext cx="1682700" cy="4095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4) Reservoir</a:t>
            </a:r>
          </a:p>
        </p:txBody>
      </p:sp>
      <p:pic>
        <p:nvPicPr>
          <p:cNvPr id="112" name="Shape 112"/>
          <p:cNvPicPr preferRelativeResize="0"/>
          <p:nvPr/>
        </p:nvPicPr>
        <p:blipFill>
          <a:blip r:embed="rId3">
            <a:alphaModFix/>
          </a:blip>
          <a:stretch>
            <a:fillRect/>
          </a:stretch>
        </p:blipFill>
        <p:spPr>
          <a:xfrm>
            <a:off x="172787" y="1294775"/>
            <a:ext cx="2314575" cy="628650"/>
          </a:xfrm>
          <a:prstGeom prst="rect">
            <a:avLst/>
          </a:prstGeom>
          <a:noFill/>
          <a:ln>
            <a:noFill/>
          </a:ln>
        </p:spPr>
      </p:pic>
      <p:pic>
        <p:nvPicPr>
          <p:cNvPr id="113" name="Shape 113"/>
          <p:cNvPicPr preferRelativeResize="0"/>
          <p:nvPr/>
        </p:nvPicPr>
        <p:blipFill>
          <a:blip r:embed="rId4">
            <a:alphaModFix/>
          </a:blip>
          <a:stretch>
            <a:fillRect/>
          </a:stretch>
        </p:blipFill>
        <p:spPr>
          <a:xfrm>
            <a:off x="111012" y="1894200"/>
            <a:ext cx="2600325" cy="590550"/>
          </a:xfrm>
          <a:prstGeom prst="rect">
            <a:avLst/>
          </a:prstGeom>
          <a:noFill/>
          <a:ln>
            <a:noFill/>
          </a:ln>
        </p:spPr>
      </p:pic>
      <p:pic>
        <p:nvPicPr>
          <p:cNvPr id="114" name="Shape 114"/>
          <p:cNvPicPr preferRelativeResize="0"/>
          <p:nvPr/>
        </p:nvPicPr>
        <p:blipFill>
          <a:blip r:embed="rId5">
            <a:alphaModFix/>
          </a:blip>
          <a:stretch>
            <a:fillRect/>
          </a:stretch>
        </p:blipFill>
        <p:spPr>
          <a:xfrm>
            <a:off x="111012" y="3084175"/>
            <a:ext cx="3228975" cy="552450"/>
          </a:xfrm>
          <a:prstGeom prst="rect">
            <a:avLst/>
          </a:prstGeom>
          <a:noFill/>
          <a:ln>
            <a:noFill/>
          </a:ln>
        </p:spPr>
      </p:pic>
      <p:pic>
        <p:nvPicPr>
          <p:cNvPr id="115" name="Shape 115"/>
          <p:cNvPicPr preferRelativeResize="0"/>
          <p:nvPr/>
        </p:nvPicPr>
        <p:blipFill>
          <a:blip r:embed="rId6">
            <a:alphaModFix/>
          </a:blip>
          <a:stretch>
            <a:fillRect/>
          </a:stretch>
        </p:blipFill>
        <p:spPr>
          <a:xfrm>
            <a:off x="4296675" y="1294775"/>
            <a:ext cx="2524125" cy="1181100"/>
          </a:xfrm>
          <a:prstGeom prst="rect">
            <a:avLst/>
          </a:prstGeom>
          <a:noFill/>
          <a:ln>
            <a:noFill/>
          </a:ln>
        </p:spPr>
      </p:pic>
      <p:pic>
        <p:nvPicPr>
          <p:cNvPr id="116" name="Shape 116"/>
          <p:cNvPicPr preferRelativeResize="0"/>
          <p:nvPr/>
        </p:nvPicPr>
        <p:blipFill>
          <a:blip r:embed="rId7">
            <a:alphaModFix/>
          </a:blip>
          <a:stretch>
            <a:fillRect/>
          </a:stretch>
        </p:blipFill>
        <p:spPr>
          <a:xfrm>
            <a:off x="215800" y="4115750"/>
            <a:ext cx="3124200" cy="657225"/>
          </a:xfrm>
          <a:prstGeom prst="rect">
            <a:avLst/>
          </a:prstGeom>
          <a:noFill/>
          <a:ln>
            <a:noFill/>
          </a:ln>
        </p:spPr>
      </p:pic>
      <p:pic>
        <p:nvPicPr>
          <p:cNvPr id="117" name="Shape 117"/>
          <p:cNvPicPr preferRelativeResize="0"/>
          <p:nvPr/>
        </p:nvPicPr>
        <p:blipFill>
          <a:blip r:embed="rId8">
            <a:alphaModFix/>
          </a:blip>
          <a:stretch>
            <a:fillRect/>
          </a:stretch>
        </p:blipFill>
        <p:spPr>
          <a:xfrm>
            <a:off x="4321325" y="3160362"/>
            <a:ext cx="1466850" cy="419100"/>
          </a:xfrm>
          <a:prstGeom prst="rect">
            <a:avLst/>
          </a:prstGeom>
          <a:noFill/>
          <a:ln>
            <a:noFill/>
          </a:ln>
        </p:spPr>
      </p:pic>
      <p:sp>
        <p:nvSpPr>
          <p:cNvPr id="118" name="Shape 118"/>
          <p:cNvSpPr txBox="1"/>
          <p:nvPr/>
        </p:nvSpPr>
        <p:spPr>
          <a:xfrm>
            <a:off x="4392175" y="3730800"/>
            <a:ext cx="3976800" cy="1314000"/>
          </a:xfrm>
          <a:prstGeom prst="rect">
            <a:avLst/>
          </a:prstGeom>
          <a:noFill/>
          <a:ln>
            <a:noFill/>
          </a:ln>
        </p:spPr>
        <p:txBody>
          <a:bodyPr anchorCtr="0" anchor="t" bIns="91425" lIns="91425" rIns="91425" tIns="91425">
            <a:noAutofit/>
          </a:bodyPr>
          <a:lstStyle/>
          <a:p>
            <a:pPr lvl="0">
              <a:spcBef>
                <a:spcPts val="0"/>
              </a:spcBef>
              <a:buNone/>
            </a:pPr>
            <a:r>
              <a:rPr b="1" lang="en-GB">
                <a:latin typeface="Source Code Pro"/>
                <a:ea typeface="Source Code Pro"/>
                <a:cs typeface="Source Code Pro"/>
                <a:sym typeface="Source Code Pro"/>
              </a:rPr>
              <a:t>Note :</a:t>
            </a:r>
          </a:p>
          <a:p>
            <a:pPr indent="-228600" lvl="0" marL="457200">
              <a:spcBef>
                <a:spcPts val="0"/>
              </a:spcBef>
              <a:buFont typeface="Source Code Pro"/>
              <a:buChar char="-"/>
            </a:pPr>
            <a:r>
              <a:rPr lang="en-GB">
                <a:latin typeface="Source Code Pro"/>
                <a:ea typeface="Source Code Pro"/>
                <a:cs typeface="Source Code Pro"/>
                <a:sym typeface="Source Code Pro"/>
              </a:rPr>
              <a:t>In Pulse Tube and Reservoir, the pressure is constant. </a:t>
            </a:r>
          </a:p>
          <a:p>
            <a:pPr indent="-228600" lvl="0" marL="457200">
              <a:spcBef>
                <a:spcPts val="0"/>
              </a:spcBef>
              <a:buFont typeface="Source Code Pro"/>
              <a:buChar char="-"/>
            </a:pPr>
            <a:r>
              <a:rPr lang="en-GB">
                <a:latin typeface="Source Code Pro"/>
                <a:ea typeface="Source Code Pro"/>
                <a:cs typeface="Source Code Pro"/>
                <a:sym typeface="Source Code Pro"/>
              </a:rPr>
              <a:t>In Orifice Tube, volume flow rate is constant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53375" y="2555500"/>
            <a:ext cx="8525700" cy="2505300"/>
          </a:xfrm>
          <a:prstGeom prst="rect">
            <a:avLst/>
          </a:prstGeom>
        </p:spPr>
        <p:txBody>
          <a:bodyPr anchorCtr="0" anchor="t" bIns="91425" lIns="91425" rIns="91425" tIns="91425">
            <a:noAutofit/>
          </a:bodyPr>
          <a:lstStyle/>
          <a:p>
            <a:pPr lvl="0">
              <a:spcBef>
                <a:spcPts val="0"/>
              </a:spcBef>
              <a:buNone/>
            </a:pPr>
            <a:r>
              <a:rPr lang="en-GB"/>
              <a:t>To get r</a:t>
            </a:r>
            <a:r>
              <a:rPr baseline="-25000" lang="en-GB"/>
              <a:t>g</a:t>
            </a:r>
            <a:r>
              <a:rPr lang="en-GB"/>
              <a:t>, (resistance per unit length) for volume flow rate we multiply R</a:t>
            </a:r>
            <a:r>
              <a:rPr baseline="-25000" lang="en-GB"/>
              <a:t>Fr</a:t>
            </a:r>
            <a:r>
              <a:rPr lang="en-GB"/>
              <a:t> with density.</a:t>
            </a:r>
          </a:p>
          <a:p>
            <a:pPr lvl="0">
              <a:spcBef>
                <a:spcPts val="0"/>
              </a:spcBef>
              <a:buNone/>
            </a:pPr>
            <a:r>
              <a:rPr lang="en-GB"/>
              <a:t>In the controlled source term (in regenerator), g can be approximated as[6] </a:t>
            </a:r>
          </a:p>
          <a:p>
            <a:pPr lvl="0" algn="ctr">
              <a:spcBef>
                <a:spcPts val="0"/>
              </a:spcBef>
              <a:buNone/>
            </a:pPr>
            <a:r>
              <a:rPr b="1" lang="en-GB"/>
              <a:t>g = (1/T</a:t>
            </a:r>
            <a:r>
              <a:rPr b="1" baseline="-25000" lang="en-GB"/>
              <a:t>m</a:t>
            </a:r>
            <a:r>
              <a:rPr b="1" lang="en-GB"/>
              <a:t>)(dT</a:t>
            </a:r>
            <a:r>
              <a:rPr b="1" baseline="-25000" lang="en-GB"/>
              <a:t>m</a:t>
            </a:r>
            <a:r>
              <a:rPr b="1" lang="en-GB"/>
              <a:t>/dx) </a:t>
            </a:r>
          </a:p>
        </p:txBody>
      </p:sp>
      <p:pic>
        <p:nvPicPr>
          <p:cNvPr id="124" name="Shape 124"/>
          <p:cNvPicPr preferRelativeResize="0"/>
          <p:nvPr/>
        </p:nvPicPr>
        <p:blipFill>
          <a:blip r:embed="rId3">
            <a:alphaModFix/>
          </a:blip>
          <a:stretch>
            <a:fillRect/>
          </a:stretch>
        </p:blipFill>
        <p:spPr>
          <a:xfrm>
            <a:off x="816687" y="1034500"/>
            <a:ext cx="885825" cy="647700"/>
          </a:xfrm>
          <a:prstGeom prst="rect">
            <a:avLst/>
          </a:prstGeom>
          <a:noFill/>
          <a:ln>
            <a:noFill/>
          </a:ln>
        </p:spPr>
      </p:pic>
      <p:pic>
        <p:nvPicPr>
          <p:cNvPr id="125" name="Shape 125"/>
          <p:cNvPicPr preferRelativeResize="0"/>
          <p:nvPr/>
        </p:nvPicPr>
        <p:blipFill>
          <a:blip r:embed="rId4">
            <a:alphaModFix/>
          </a:blip>
          <a:stretch>
            <a:fillRect/>
          </a:stretch>
        </p:blipFill>
        <p:spPr>
          <a:xfrm>
            <a:off x="524475" y="1925300"/>
            <a:ext cx="4867275" cy="200025"/>
          </a:xfrm>
          <a:prstGeom prst="rect">
            <a:avLst/>
          </a:prstGeom>
          <a:noFill/>
          <a:ln>
            <a:noFill/>
          </a:ln>
        </p:spPr>
      </p:pic>
      <p:pic>
        <p:nvPicPr>
          <p:cNvPr id="126" name="Shape 126"/>
          <p:cNvPicPr preferRelativeResize="0"/>
          <p:nvPr/>
        </p:nvPicPr>
        <p:blipFill>
          <a:blip r:embed="rId5">
            <a:alphaModFix/>
          </a:blip>
          <a:stretch>
            <a:fillRect/>
          </a:stretch>
        </p:blipFill>
        <p:spPr>
          <a:xfrm>
            <a:off x="524475" y="2240400"/>
            <a:ext cx="2533650" cy="200025"/>
          </a:xfrm>
          <a:prstGeom prst="rect">
            <a:avLst/>
          </a:prstGeom>
          <a:noFill/>
          <a:ln>
            <a:noFill/>
          </a:ln>
        </p:spPr>
      </p:pic>
      <p:sp>
        <p:nvSpPr>
          <p:cNvPr id="127" name="Shape 127"/>
          <p:cNvSpPr txBox="1"/>
          <p:nvPr/>
        </p:nvSpPr>
        <p:spPr>
          <a:xfrm>
            <a:off x="2153400" y="309950"/>
            <a:ext cx="5069700" cy="401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28" name="Shape 128"/>
          <p:cNvSpPr txBox="1"/>
          <p:nvPr>
            <p:ph type="title"/>
          </p:nvPr>
        </p:nvSpPr>
        <p:spPr>
          <a:xfrm>
            <a:off x="155925" y="110150"/>
            <a:ext cx="8520600" cy="801000"/>
          </a:xfrm>
          <a:prstGeom prst="rect">
            <a:avLst/>
          </a:prstGeom>
        </p:spPr>
        <p:txBody>
          <a:bodyPr anchorCtr="0" anchor="t" bIns="91425" lIns="91425" rIns="91425" tIns="91425">
            <a:noAutofit/>
          </a:bodyPr>
          <a:lstStyle/>
          <a:p>
            <a:pPr lvl="0" rtl="0">
              <a:spcBef>
                <a:spcPts val="0"/>
              </a:spcBef>
              <a:buNone/>
            </a:pPr>
            <a:r>
              <a:rPr lang="en-GB"/>
              <a:t>Equations used for  Modelling</a:t>
            </a:r>
          </a:p>
        </p:txBody>
      </p:sp>
      <p:sp>
        <p:nvSpPr>
          <p:cNvPr id="129" name="Shape 129"/>
          <p:cNvSpPr txBox="1"/>
          <p:nvPr/>
        </p:nvSpPr>
        <p:spPr>
          <a:xfrm>
            <a:off x="2818775" y="1059825"/>
            <a:ext cx="5576400" cy="401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GB" sz="1800">
                <a:solidFill>
                  <a:schemeClr val="dk2"/>
                </a:solidFill>
                <a:latin typeface="Source Code Pro"/>
                <a:ea typeface="Source Code Pro"/>
                <a:cs typeface="Source Code Pro"/>
                <a:sym typeface="Source Code Pro"/>
              </a:rPr>
              <a:t>R</a:t>
            </a:r>
            <a:r>
              <a:rPr baseline="-25000" lang="en-GB" sz="1800">
                <a:solidFill>
                  <a:schemeClr val="dk2"/>
                </a:solidFill>
                <a:latin typeface="Source Code Pro"/>
                <a:ea typeface="Source Code Pro"/>
                <a:cs typeface="Source Code Pro"/>
                <a:sym typeface="Source Code Pro"/>
              </a:rPr>
              <a:t>Fr</a:t>
            </a:r>
            <a:r>
              <a:rPr lang="en-GB" sz="1800">
                <a:solidFill>
                  <a:schemeClr val="dk2"/>
                </a:solidFill>
                <a:latin typeface="Source Code Pro"/>
                <a:ea typeface="Source Code Pro"/>
                <a:cs typeface="Source Code Pro"/>
                <a:sym typeface="Source Code Pro"/>
              </a:rPr>
              <a:t> is resistance per unit length for mass flow rate.[4]</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