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3/15/2020</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3/15/2020</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2 Checkpoint 1</a:t>
            </a:r>
            <a:br>
              <a:rPr lang="en-US" dirty="0"/>
            </a:br>
            <a:r>
              <a:rPr lang="en-US" sz="3200" dirty="0"/>
              <a:t>ECE/CS 498DS</a:t>
            </a:r>
            <a:br>
              <a:rPr lang="en-US" sz="3200" dirty="0"/>
            </a:br>
            <a:r>
              <a:rPr lang="en-US" sz="3200" dirty="0"/>
              <a:t>Spring 2020</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dirty="0"/>
              <a:t>Akhilesh Somani (somani4)</a:t>
            </a:r>
            <a:br>
              <a:rPr lang="en-US" dirty="0"/>
            </a:br>
            <a:r>
              <a:rPr lang="en-US" dirty="0"/>
              <a:t>Gowtham Kuntumalla (gowtham4)</a:t>
            </a:r>
            <a:br>
              <a:rPr lang="en-US" dirty="0"/>
            </a:br>
            <a:r>
              <a:rPr lang="en-US" dirty="0"/>
              <a:t>Manan Mehta (mananm2)</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334012"/>
            <a:ext cx="10515600" cy="4351338"/>
          </a:xfrm>
        </p:spPr>
        <p:txBody>
          <a:bodyPr>
            <a:normAutofit/>
          </a:bodyPr>
          <a:lstStyle/>
          <a:p>
            <a:r>
              <a:rPr lang="en-US" sz="1600" dirty="0"/>
              <a:t>a. What does a p-value of 0.05 represent in our context?</a:t>
            </a:r>
          </a:p>
          <a:p>
            <a:pPr marL="0" indent="0">
              <a:buNone/>
            </a:pPr>
            <a:r>
              <a:rPr lang="en-US" sz="1600" dirty="0">
                <a:solidFill>
                  <a:srgbClr val="002060"/>
                </a:solidFill>
              </a:rPr>
              <a:t>P-value, in general, is the probability of observing the test statistic or a more extreme value assuming  𝐻0  is true. In our context, a p-value of 0.05 represents a 5% probability of observing the KS test statistic (D-statistic), given that there is no significantly altered expression of the microbe in the HE0 and HE1 samples. In simple words, P-value of 0.05 represents 5% probability of rejecting H0 falsely. In our context, H0: for a microbe, both HE0 and HE1 sample follow same distribution.</a:t>
            </a:r>
          </a:p>
          <a:p>
            <a:r>
              <a:rPr lang="en-US" sz="1600" dirty="0"/>
              <a:t>b. If the null hypothesis is true, what distribution will the p-values follow?</a:t>
            </a:r>
          </a:p>
          <a:p>
            <a:pPr marL="0" indent="0">
              <a:buNone/>
            </a:pPr>
            <a:r>
              <a:rPr lang="en-US" sz="1600" dirty="0">
                <a:solidFill>
                  <a:srgbClr val="002060"/>
                </a:solidFill>
              </a:rPr>
              <a:t>If the null hypothesis is true, the p-values will follow a </a:t>
            </a:r>
            <a:r>
              <a:rPr lang="en-US" sz="1600" dirty="0" err="1">
                <a:solidFill>
                  <a:srgbClr val="002060"/>
                </a:solidFill>
              </a:rPr>
              <a:t>unifom</a:t>
            </a:r>
            <a:r>
              <a:rPr lang="en-US" sz="1600" dirty="0">
                <a:solidFill>
                  <a:srgbClr val="002060"/>
                </a:solidFill>
              </a:rPr>
              <a:t> distribution. The reason is how we define 𝛼α as the probability of erroneously rejecting 𝐻0H0. We reject 𝐻0H0 when p-value &lt; 𝛼α and the only way this holds for any value of 𝛼α is when p is uniformly distributed. </a:t>
            </a:r>
          </a:p>
          <a:p>
            <a:r>
              <a:rPr lang="en-US" sz="1600" dirty="0"/>
              <a:t>c. If no microbe’s abundance was altered, how many significant p-values does one expect to see at alpha=0.1, 0.05, 0.01, 0.005 and 0.001 level? Compare your answers with your results in Task 2.1.c. Show the comparison in a table below:</a:t>
            </a:r>
          </a:p>
          <a:p>
            <a:pPr marL="0" indent="0">
              <a:buNone/>
            </a:pPr>
            <a:r>
              <a:rPr lang="en-US" sz="1600" dirty="0">
                <a:solidFill>
                  <a:srgbClr val="002060"/>
                </a:solidFill>
              </a:rPr>
              <a:t>If no microbe's abundance was altered, which is to say that  𝐻0  is true, the significant p-values will be uniformly distributed. Thus, for an  𝛼  value of 0.1, we expect to see 10% of the total number of samples (and so on). (We round the number of microbes to 150 instead of 149 here)</a:t>
            </a:r>
          </a:p>
        </p:txBody>
      </p:sp>
      <p:sp>
        <p:nvSpPr>
          <p:cNvPr id="5" name="Rectangle 2">
            <a:extLst>
              <a:ext uri="{FF2B5EF4-FFF2-40B4-BE49-F238E27FC236}">
                <a16:creationId xmlns:a16="http://schemas.microsoft.com/office/drawing/2014/main" id="{502AB1D7-9E7A-4415-AA8F-8BB019656A3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C06A45F-9FAD-4A8C-8B9A-464443BD657D}"/>
              </a:ext>
            </a:extLst>
          </p:cNvPr>
          <p:cNvPicPr>
            <a:picLocks noChangeAspect="1"/>
          </p:cNvPicPr>
          <p:nvPr/>
        </p:nvPicPr>
        <p:blipFill>
          <a:blip r:embed="rId2"/>
          <a:stretch>
            <a:fillRect/>
          </a:stretch>
        </p:blipFill>
        <p:spPr>
          <a:xfrm>
            <a:off x="3371850" y="5131594"/>
            <a:ext cx="4972050" cy="1726406"/>
          </a:xfrm>
          <a:prstGeom prst="rect">
            <a:avLst/>
          </a:prstGeom>
        </p:spPr>
      </p:pic>
    </p:spTree>
    <p:extLst>
      <p:ext uri="{BB962C8B-B14F-4D97-AF65-F5344CB8AC3E}">
        <p14:creationId xmlns:p14="http://schemas.microsoft.com/office/powerpoint/2010/main" val="278245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a:bodyPr>
          <a:lstStyle/>
          <a:p>
            <a:r>
              <a:rPr lang="en-US" dirty="0">
                <a:solidFill>
                  <a:srgbClr val="002060"/>
                </a:solidFill>
              </a:rPr>
              <a:t>d. Q-Q plot:</a:t>
            </a:r>
          </a:p>
        </p:txBody>
      </p:sp>
      <p:pic>
        <p:nvPicPr>
          <p:cNvPr id="1026" name="Picture 2">
            <a:extLst>
              <a:ext uri="{FF2B5EF4-FFF2-40B4-BE49-F238E27FC236}">
                <a16:creationId xmlns:a16="http://schemas.microsoft.com/office/drawing/2014/main" id="{71E21EAB-BD6C-4D59-A23E-3C2519C5B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2616200"/>
            <a:ext cx="699135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2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Autofit/>
          </a:bodyPr>
          <a:lstStyle/>
          <a:p>
            <a:r>
              <a:rPr lang="en-US" sz="2600" dirty="0" err="1"/>
              <a:t>e.i.</a:t>
            </a:r>
            <a:r>
              <a:rPr lang="en-US" sz="2600" dirty="0"/>
              <a:t> How does taking the -log10() of the p-values help you visualize the p-value distribution?</a:t>
            </a:r>
          </a:p>
          <a:p>
            <a:pPr marL="0" indent="0">
              <a:buNone/>
            </a:pPr>
            <a:r>
              <a:rPr lang="en-US" sz="2600" dirty="0">
                <a:solidFill>
                  <a:srgbClr val="002060"/>
                </a:solidFill>
              </a:rPr>
              <a:t>Function -log10 blows up the p-values closer to 0. For example -log(0.001) = 3 and -log(0.01) = 2. Data above 0.1 is less emphasized. This helps us focus more on the lower numerical values of </a:t>
            </a:r>
            <a:r>
              <a:rPr lang="en-US" sz="2600" dirty="0" err="1">
                <a:solidFill>
                  <a:srgbClr val="002060"/>
                </a:solidFill>
              </a:rPr>
              <a:t>p_value</a:t>
            </a:r>
            <a:r>
              <a:rPr lang="en-US" sz="2600" dirty="0">
                <a:solidFill>
                  <a:srgbClr val="002060"/>
                </a:solidFill>
              </a:rPr>
              <a:t> which are critical when making decision on elimination of H0</a:t>
            </a:r>
          </a:p>
          <a:p>
            <a:r>
              <a:rPr lang="en-US" sz="2600" dirty="0" err="1"/>
              <a:t>e.ii</a:t>
            </a:r>
            <a:r>
              <a:rPr lang="en-US" sz="2600" dirty="0"/>
              <a:t>. What can you conclude from the Q-Q plot?</a:t>
            </a:r>
          </a:p>
          <a:p>
            <a:pPr marL="0" indent="0">
              <a:buNone/>
            </a:pPr>
            <a:r>
              <a:rPr lang="en-US" sz="2600" dirty="0">
                <a:solidFill>
                  <a:srgbClr val="002060"/>
                </a:solidFill>
              </a:rPr>
              <a:t>Q-Q doesn't align with the x=y line hence the distributions are quite different, we can say expected and observed p-values follow different distributions. Assumption “H0 = True” is probably false. There is a difference between HE0 and HE1 samples and this difference is explained</a:t>
            </a:r>
          </a:p>
        </p:txBody>
      </p:sp>
    </p:spTree>
    <p:extLst>
      <p:ext uri="{BB962C8B-B14F-4D97-AF65-F5344CB8AC3E}">
        <p14:creationId xmlns:p14="http://schemas.microsoft.com/office/powerpoint/2010/main" val="237237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1 - Question 0</a:t>
            </a:r>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1199114" y="1353639"/>
            <a:ext cx="10221361" cy="2893100"/>
          </a:xfrm>
          <a:prstGeom prst="rect">
            <a:avLst/>
          </a:prstGeom>
          <a:noFill/>
        </p:spPr>
        <p:txBody>
          <a:bodyPr wrap="square" rtlCol="0">
            <a:spAutoFit/>
          </a:bodyPr>
          <a:lstStyle/>
          <a:p>
            <a:pPr marL="342900" indent="-342900">
              <a:buAutoNum type="arabicPeriod"/>
            </a:pPr>
            <a:r>
              <a:rPr lang="en-US" sz="2600" dirty="0"/>
              <a:t>Why do biologists need multiple samples to identify microbes with significantly altered abundance?</a:t>
            </a:r>
          </a:p>
          <a:p>
            <a:endParaRPr lang="en-US" sz="2600" dirty="0"/>
          </a:p>
          <a:p>
            <a:r>
              <a:rPr lang="en-US" sz="2600" dirty="0">
                <a:solidFill>
                  <a:srgbClr val="002060"/>
                </a:solidFill>
              </a:rPr>
              <a:t>Biologists need multiple samples to be sure that the data is statistically significant. Hypothesis needs to be backed by data. This helps them to conclude, with a greater confidence, which microbes are present in more numbers than usual.</a:t>
            </a:r>
          </a:p>
        </p:txBody>
      </p:sp>
      <p:sp>
        <p:nvSpPr>
          <p:cNvPr id="8" name="TextBox 7">
            <a:extLst>
              <a:ext uri="{FF2B5EF4-FFF2-40B4-BE49-F238E27FC236}">
                <a16:creationId xmlns:a16="http://schemas.microsoft.com/office/drawing/2014/main" id="{321C7E99-81D1-4D75-94C1-B8E7C53B3A4C}"/>
              </a:ext>
            </a:extLst>
          </p:cNvPr>
          <p:cNvSpPr txBox="1"/>
          <p:nvPr/>
        </p:nvSpPr>
        <p:spPr>
          <a:xfrm>
            <a:off x="1199114" y="5011238"/>
            <a:ext cx="9793771" cy="892257"/>
          </a:xfrm>
          <a:prstGeom prst="rect">
            <a:avLst/>
          </a:prstGeom>
          <a:noFill/>
        </p:spPr>
        <p:txBody>
          <a:bodyPr wrap="none" rtlCol="0">
            <a:noAutofit/>
          </a:bodyPr>
          <a:lstStyle/>
          <a:p>
            <a:r>
              <a:rPr lang="en-US" sz="2600" dirty="0"/>
              <a:t>2. Number of samples analyzed (in context of HE0): </a:t>
            </a:r>
            <a:r>
              <a:rPr lang="en-US" sz="2600" dirty="0">
                <a:solidFill>
                  <a:srgbClr val="002060"/>
                </a:solidFill>
              </a:rPr>
              <a:t>764 samples</a:t>
            </a:r>
          </a:p>
          <a:p>
            <a:r>
              <a:rPr lang="en-US" sz="2600" dirty="0"/>
              <a:t>3. Number of microbes identified: </a:t>
            </a:r>
            <a:r>
              <a:rPr lang="en-US" sz="2600" dirty="0">
                <a:solidFill>
                  <a:srgbClr val="002060"/>
                </a:solidFill>
              </a:rPr>
              <a:t>149</a:t>
            </a:r>
          </a:p>
        </p:txBody>
      </p:sp>
    </p:spTree>
    <p:extLst>
      <p:ext uri="{BB962C8B-B14F-4D97-AF65-F5344CB8AC3E}">
        <p14:creationId xmlns:p14="http://schemas.microsoft.com/office/powerpoint/2010/main" val="177481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953162" y="1368425"/>
            <a:ext cx="10515600" cy="4351338"/>
          </a:xfrm>
        </p:spPr>
        <p:txBody>
          <a:bodyPr>
            <a:normAutofit/>
          </a:bodyPr>
          <a:lstStyle/>
          <a:p>
            <a:r>
              <a:rPr lang="en-US" sz="2400" dirty="0"/>
              <a:t>a. Factorization of joint probability distribution: </a:t>
            </a:r>
          </a:p>
          <a:p>
            <a:endParaRPr lang="en-US" sz="2400" dirty="0"/>
          </a:p>
          <a:p>
            <a:endParaRPr lang="en-US" sz="2400" dirty="0"/>
          </a:p>
          <a:p>
            <a:endParaRPr lang="en-US" sz="2400" dirty="0"/>
          </a:p>
          <a:p>
            <a:r>
              <a:rPr lang="en-US" sz="2400" dirty="0"/>
              <a:t>b. Number of parameters needed to define conditional probability distribution: </a:t>
            </a:r>
          </a:p>
        </p:txBody>
      </p:sp>
      <p:pic>
        <p:nvPicPr>
          <p:cNvPr id="4" name="Picture 3">
            <a:extLst>
              <a:ext uri="{FF2B5EF4-FFF2-40B4-BE49-F238E27FC236}">
                <a16:creationId xmlns:a16="http://schemas.microsoft.com/office/drawing/2014/main" id="{DF11A2F7-A745-404B-BD18-DE397F29941C}"/>
              </a:ext>
            </a:extLst>
          </p:cNvPr>
          <p:cNvPicPr>
            <a:picLocks noChangeAspect="1"/>
          </p:cNvPicPr>
          <p:nvPr/>
        </p:nvPicPr>
        <p:blipFill>
          <a:blip r:embed="rId2"/>
          <a:stretch>
            <a:fillRect/>
          </a:stretch>
        </p:blipFill>
        <p:spPr>
          <a:xfrm>
            <a:off x="229924" y="1838325"/>
            <a:ext cx="11962076" cy="1143000"/>
          </a:xfrm>
          <a:prstGeom prst="rect">
            <a:avLst/>
          </a:prstGeom>
        </p:spPr>
      </p:pic>
      <p:pic>
        <p:nvPicPr>
          <p:cNvPr id="6" name="Picture 5">
            <a:extLst>
              <a:ext uri="{FF2B5EF4-FFF2-40B4-BE49-F238E27FC236}">
                <a16:creationId xmlns:a16="http://schemas.microsoft.com/office/drawing/2014/main" id="{32A18BBC-99EC-453F-A22A-F994F1BF4C62}"/>
              </a:ext>
            </a:extLst>
          </p:cNvPr>
          <p:cNvPicPr>
            <a:picLocks noChangeAspect="1"/>
          </p:cNvPicPr>
          <p:nvPr/>
        </p:nvPicPr>
        <p:blipFill>
          <a:blip r:embed="rId3"/>
          <a:stretch>
            <a:fillRect/>
          </a:stretch>
        </p:blipFill>
        <p:spPr>
          <a:xfrm>
            <a:off x="3495381" y="3645695"/>
            <a:ext cx="5681956" cy="3077368"/>
          </a:xfrm>
          <a:prstGeom prst="rect">
            <a:avLst/>
          </a:prstGeom>
        </p:spPr>
      </p:pic>
    </p:spTree>
    <p:extLst>
      <p:ext uri="{BB962C8B-B14F-4D97-AF65-F5344CB8AC3E}">
        <p14:creationId xmlns:p14="http://schemas.microsoft.com/office/powerpoint/2010/main" val="8052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685800" y="1690688"/>
            <a:ext cx="10515600" cy="5032375"/>
          </a:xfrm>
        </p:spPr>
        <p:txBody>
          <a:bodyPr>
            <a:normAutofit/>
          </a:bodyPr>
          <a:lstStyle/>
          <a:p>
            <a:r>
              <a:rPr lang="en-US" sz="2600" dirty="0"/>
              <a:t>C. Conditional probability tables:</a:t>
            </a:r>
          </a:p>
          <a:p>
            <a:endParaRPr lang="en-US" sz="2600" dirty="0"/>
          </a:p>
          <a:p>
            <a:endParaRPr lang="en-US" sz="2600" dirty="0"/>
          </a:p>
          <a:p>
            <a:endParaRPr lang="en-US" sz="2600" dirty="0"/>
          </a:p>
          <a:p>
            <a:endParaRPr lang="en-US" sz="2600" dirty="0"/>
          </a:p>
          <a:p>
            <a:pPr marL="0" indent="0">
              <a:buNone/>
            </a:pPr>
            <a:endParaRPr lang="en-US" sz="2600" dirty="0"/>
          </a:p>
          <a:p>
            <a:endParaRPr lang="en-US" sz="2600" dirty="0"/>
          </a:p>
          <a:p>
            <a:pPr marL="0" indent="0">
              <a:buNone/>
            </a:pPr>
            <a:endParaRPr lang="en-US" sz="2600" dirty="0"/>
          </a:p>
          <a:p>
            <a:pPr marL="0" indent="0">
              <a:buNone/>
            </a:pPr>
            <a:endParaRPr lang="en-US" sz="2600" dirty="0"/>
          </a:p>
          <a:p>
            <a:pPr marL="0" indent="0">
              <a:buNone/>
            </a:pPr>
            <a:endParaRPr lang="en-US" sz="2600" dirty="0"/>
          </a:p>
        </p:txBody>
      </p:sp>
      <p:pic>
        <p:nvPicPr>
          <p:cNvPr id="4" name="Picture 3">
            <a:extLst>
              <a:ext uri="{FF2B5EF4-FFF2-40B4-BE49-F238E27FC236}">
                <a16:creationId xmlns:a16="http://schemas.microsoft.com/office/drawing/2014/main" id="{85FC4FE1-0461-4EF8-B6E7-B30E4223B6A5}"/>
              </a:ext>
            </a:extLst>
          </p:cNvPr>
          <p:cNvPicPr>
            <a:picLocks noChangeAspect="1"/>
          </p:cNvPicPr>
          <p:nvPr/>
        </p:nvPicPr>
        <p:blipFill>
          <a:blip r:embed="rId2"/>
          <a:stretch>
            <a:fillRect/>
          </a:stretch>
        </p:blipFill>
        <p:spPr>
          <a:xfrm>
            <a:off x="3476625" y="4811714"/>
            <a:ext cx="3962400"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B9FDCD1E-C70F-4778-B854-B1D2C050327B}"/>
              </a:ext>
            </a:extLst>
          </p:cNvPr>
          <p:cNvPicPr>
            <a:picLocks noChangeAspect="1"/>
          </p:cNvPicPr>
          <p:nvPr/>
        </p:nvPicPr>
        <p:blipFill>
          <a:blip r:embed="rId3"/>
          <a:stretch>
            <a:fillRect/>
          </a:stretch>
        </p:blipFill>
        <p:spPr>
          <a:xfrm>
            <a:off x="6386512" y="2162175"/>
            <a:ext cx="4012764"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E3B47CA-6700-487E-B87D-5CFB12972D87}"/>
              </a:ext>
            </a:extLst>
          </p:cNvPr>
          <p:cNvPicPr>
            <a:picLocks noChangeAspect="1"/>
          </p:cNvPicPr>
          <p:nvPr/>
        </p:nvPicPr>
        <p:blipFill>
          <a:blip r:embed="rId4"/>
          <a:stretch>
            <a:fillRect/>
          </a:stretch>
        </p:blipFill>
        <p:spPr>
          <a:xfrm>
            <a:off x="838200" y="2162175"/>
            <a:ext cx="527685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9A8286C-B83B-45B1-BA13-C7473E0DA27E}"/>
              </a:ext>
            </a:extLst>
          </p:cNvPr>
          <p:cNvPicPr>
            <a:picLocks noChangeAspect="1"/>
          </p:cNvPicPr>
          <p:nvPr/>
        </p:nvPicPr>
        <p:blipFill>
          <a:blip r:embed="rId5"/>
          <a:stretch>
            <a:fillRect/>
          </a:stretch>
        </p:blipFill>
        <p:spPr>
          <a:xfrm>
            <a:off x="1295400" y="4811714"/>
            <a:ext cx="2181225"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139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1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311274"/>
            <a:ext cx="10220325" cy="4737101"/>
          </a:xfrm>
        </p:spPr>
        <p:txBody>
          <a:bodyPr>
            <a:noAutofit/>
          </a:bodyPr>
          <a:lstStyle/>
          <a:p>
            <a:r>
              <a:rPr lang="en-US" sz="2400" dirty="0"/>
              <a:t>d. Table of P(</a:t>
            </a:r>
            <a:r>
              <a:rPr lang="en-US" sz="2400" dirty="0" err="1"/>
              <a:t>Quality|Storage</a:t>
            </a:r>
            <a:r>
              <a:rPr lang="en-US" sz="2400" dirty="0"/>
              <a:t> Temp, Collection Method, Lab Time)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br>
              <a:rPr lang="en-US" sz="2400" dirty="0"/>
            </a:br>
            <a:endParaRPr lang="en-US" sz="2400" dirty="0"/>
          </a:p>
          <a:p>
            <a:r>
              <a:rPr lang="en-US" sz="2400" dirty="0"/>
              <a:t>e. Total number of samples dropped: 65 (for HE0) + 65 (for HE1) = 130 samples</a:t>
            </a:r>
          </a:p>
        </p:txBody>
      </p:sp>
      <p:pic>
        <p:nvPicPr>
          <p:cNvPr id="8" name="Picture 7">
            <a:extLst>
              <a:ext uri="{FF2B5EF4-FFF2-40B4-BE49-F238E27FC236}">
                <a16:creationId xmlns:a16="http://schemas.microsoft.com/office/drawing/2014/main" id="{F9197BA3-2BA3-487D-AB2E-49ED27CEDDFF}"/>
              </a:ext>
            </a:extLst>
          </p:cNvPr>
          <p:cNvPicPr>
            <a:picLocks noChangeAspect="1"/>
          </p:cNvPicPr>
          <p:nvPr/>
        </p:nvPicPr>
        <p:blipFill>
          <a:blip r:embed="rId2"/>
          <a:stretch>
            <a:fillRect/>
          </a:stretch>
        </p:blipFill>
        <p:spPr>
          <a:xfrm>
            <a:off x="2819400" y="1826170"/>
            <a:ext cx="6134100" cy="4026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930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2</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p:txBody>
          <a:bodyPr>
            <a:normAutofit fontScale="92500" lnSpcReduction="10000"/>
          </a:bodyPr>
          <a:lstStyle/>
          <a:p>
            <a:r>
              <a:rPr lang="en-US" dirty="0"/>
              <a:t>1. Number of samples removed: </a:t>
            </a:r>
            <a:r>
              <a:rPr lang="en-US" dirty="0">
                <a:solidFill>
                  <a:srgbClr val="002060"/>
                </a:solidFill>
              </a:rPr>
              <a:t>0</a:t>
            </a:r>
          </a:p>
          <a:p>
            <a:r>
              <a:rPr lang="en-US" dirty="0"/>
              <a:t>2. What are the benefits and drawbacks to using relative abundance data? Is there information that we lose when the normalization is performed?</a:t>
            </a:r>
          </a:p>
          <a:p>
            <a:pPr marL="0" indent="0">
              <a:buNone/>
            </a:pPr>
            <a:r>
              <a:rPr lang="en-US" dirty="0">
                <a:solidFill>
                  <a:srgbClr val="002060"/>
                </a:solidFill>
              </a:rPr>
              <a:t>While using relative abundance data, we have scaled the variance of the data and hence, we give equal emphasis to the variation for each bacteria. This normalization gives us a constrained snapshot of the relative distributions of microbes in a specific sample. There is a problem in doing this. We do not know the exact number of the bacteria present, which may be important to know rather than just the relative abundance. For e.g. - A relative abundance of 0.5:0.5 might mean 100:100 bacteria or 100k:100k bacteria. If there is a constraint on the number of bacteria to do some analysis, then this information is lost by scaling it.</a:t>
            </a:r>
          </a:p>
        </p:txBody>
      </p:sp>
    </p:spTree>
    <p:extLst>
      <p:ext uri="{BB962C8B-B14F-4D97-AF65-F5344CB8AC3E}">
        <p14:creationId xmlns:p14="http://schemas.microsoft.com/office/powerpoint/2010/main" val="7525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3</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690688"/>
            <a:ext cx="10515600" cy="4351338"/>
          </a:xfrm>
        </p:spPr>
        <p:txBody>
          <a:bodyPr>
            <a:normAutofit/>
          </a:bodyPr>
          <a:lstStyle/>
          <a:p>
            <a:r>
              <a:rPr lang="en-US" sz="2600" dirty="0"/>
              <a:t>Heatmaps (HE0 on top and HE1 on bottom) (Microbes as rows):</a:t>
            </a:r>
          </a:p>
          <a:p>
            <a:endParaRPr lang="en-US" sz="2600" dirty="0"/>
          </a:p>
          <a:p>
            <a:endParaRPr lang="en-US" sz="2600" dirty="0"/>
          </a:p>
          <a:p>
            <a:endParaRPr lang="en-US" sz="2600" dirty="0"/>
          </a:p>
          <a:p>
            <a:endParaRPr lang="en-US" sz="2600" dirty="0"/>
          </a:p>
          <a:p>
            <a:endParaRPr lang="en-US" sz="2600" dirty="0"/>
          </a:p>
          <a:p>
            <a:endParaRPr lang="en-US" sz="2600" dirty="0"/>
          </a:p>
          <a:p>
            <a:pPr marL="0" indent="0">
              <a:buNone/>
            </a:pPr>
            <a:endParaRPr lang="en-US" sz="2600" dirty="0"/>
          </a:p>
          <a:p>
            <a:pPr marL="0" indent="0">
              <a:buNone/>
            </a:pPr>
            <a:endParaRPr lang="en-US" sz="2600" dirty="0"/>
          </a:p>
          <a:p>
            <a:endParaRPr lang="en-US" sz="2600" dirty="0"/>
          </a:p>
          <a:p>
            <a:endParaRPr lang="en-US" sz="2600" dirty="0"/>
          </a:p>
          <a:p>
            <a:endParaRPr lang="en-US" sz="2600" dirty="0"/>
          </a:p>
          <a:p>
            <a:endParaRPr lang="en-US" sz="2600" dirty="0"/>
          </a:p>
        </p:txBody>
      </p:sp>
      <p:pic>
        <p:nvPicPr>
          <p:cNvPr id="1026" name="Picture 2">
            <a:extLst>
              <a:ext uri="{FF2B5EF4-FFF2-40B4-BE49-F238E27FC236}">
                <a16:creationId xmlns:a16="http://schemas.microsoft.com/office/drawing/2014/main" id="{C0C6ABBC-1AF4-48E5-9354-B98CBCF4C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6" y="2106161"/>
            <a:ext cx="8553450" cy="22541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91D8D4-9CCF-4796-80A7-C1B9B66C9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4413065"/>
            <a:ext cx="8553450" cy="225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6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1 – Question 3 (continued)</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273174"/>
            <a:ext cx="10515600" cy="5584826"/>
          </a:xfrm>
        </p:spPr>
        <p:txBody>
          <a:bodyPr>
            <a:normAutofit lnSpcReduction="10000"/>
          </a:bodyPr>
          <a:lstStyle/>
          <a:p>
            <a:r>
              <a:rPr lang="en-US" sz="2400" dirty="0"/>
              <a:t>Summarize your observations</a:t>
            </a:r>
          </a:p>
          <a:p>
            <a:pPr marL="0" indent="0">
              <a:buNone/>
            </a:pPr>
            <a:r>
              <a:rPr lang="en-US" sz="2400" dirty="0">
                <a:solidFill>
                  <a:srgbClr val="002060"/>
                </a:solidFill>
              </a:rPr>
              <a:t>The heatmaps help in visualize at a glance the trend between the relative abundance of different bacteria in all the samples. The darker zones refer to low abundance and lighter zones correspond to higher abundance. A preliminary glance at the heatmaps tell us that the trend for relative abundance for all bacteria is same for both HE0 patients and HE1 patients. The heatmaps also show that the relative abundance of a particular bacteria among different samples is also same (which is expected because of data cleaning).</a:t>
            </a:r>
            <a:endParaRPr lang="en-US" sz="2400" dirty="0"/>
          </a:p>
          <a:p>
            <a:r>
              <a:rPr lang="en-US" sz="2400" dirty="0"/>
              <a:t>Which aspects of the data are the heatmaps good at highlighting? What types of things are heatmaps less suitable for?</a:t>
            </a:r>
          </a:p>
          <a:p>
            <a:pPr marL="0" indent="0">
              <a:buNone/>
            </a:pPr>
            <a:r>
              <a:rPr lang="en-US" sz="2400" dirty="0">
                <a:solidFill>
                  <a:srgbClr val="002060"/>
                </a:solidFill>
              </a:rPr>
              <a:t>A heatmap is a graphical representation of data where values are depicted by color. Heatmaps make it easy to visualize complex data and understand it at a glance. The problem is that when we perceive shading, our brains tend to think in terms of relativities. That is, it notices sharp contrasts between adjacent bits of an image. However, we are poor at comparing shading in non-adjacent regions of a visualization.</a:t>
            </a:r>
          </a:p>
        </p:txBody>
      </p:sp>
    </p:spTree>
    <p:extLst>
      <p:ext uri="{BB962C8B-B14F-4D97-AF65-F5344CB8AC3E}">
        <p14:creationId xmlns:p14="http://schemas.microsoft.com/office/powerpoint/2010/main" val="171816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AB6F-89A0-4FA8-B30D-66F589EB668F}"/>
              </a:ext>
            </a:extLst>
          </p:cNvPr>
          <p:cNvSpPr>
            <a:spLocks noGrp="1"/>
          </p:cNvSpPr>
          <p:nvPr>
            <p:ph type="title"/>
          </p:nvPr>
        </p:nvSpPr>
        <p:spPr/>
        <p:txBody>
          <a:bodyPr/>
          <a:lstStyle/>
          <a:p>
            <a:r>
              <a:rPr lang="en-US" dirty="0"/>
              <a:t>Task 2 – Question 1</a:t>
            </a:r>
          </a:p>
        </p:txBody>
      </p:sp>
      <p:sp>
        <p:nvSpPr>
          <p:cNvPr id="3" name="Content Placeholder 2">
            <a:extLst>
              <a:ext uri="{FF2B5EF4-FFF2-40B4-BE49-F238E27FC236}">
                <a16:creationId xmlns:a16="http://schemas.microsoft.com/office/drawing/2014/main" id="{84F686B5-C0CA-44C7-A49D-844D77E2F426}"/>
              </a:ext>
            </a:extLst>
          </p:cNvPr>
          <p:cNvSpPr>
            <a:spLocks noGrp="1"/>
          </p:cNvSpPr>
          <p:nvPr>
            <p:ph idx="1"/>
          </p:nvPr>
        </p:nvSpPr>
        <p:spPr>
          <a:xfrm>
            <a:off x="838200" y="1320800"/>
            <a:ext cx="10515600" cy="4351338"/>
          </a:xfrm>
        </p:spPr>
        <p:txBody>
          <a:bodyPr>
            <a:normAutofit/>
          </a:bodyPr>
          <a:lstStyle/>
          <a:p>
            <a:r>
              <a:rPr lang="en-US" sz="2400" dirty="0"/>
              <a:t>b. What is the null hypothesis of the KS test in our context? Use one microbe as an example to explain your answer.</a:t>
            </a:r>
          </a:p>
          <a:p>
            <a:pPr marL="0" indent="0">
              <a:buNone/>
            </a:pPr>
            <a:r>
              <a:rPr lang="en-US" sz="2400" dirty="0">
                <a:solidFill>
                  <a:srgbClr val="002060"/>
                </a:solidFill>
              </a:rPr>
              <a:t>Ho for the KS Test is that the 2 samples tested are drawn from the same underlying distribution. In our context, it can be interpreted as no significantly altered expression of a particular microbe in the stool samples from HE0 and HE1 patients.</a:t>
            </a:r>
          </a:p>
          <a:p>
            <a:r>
              <a:rPr lang="en-US" sz="2400" dirty="0"/>
              <a:t>c. Count the number of microbes with significantly altered expression at alpha=0.1, 0.05, 0.01, 0.005 and 0.001 level? Summarize your answers in a table below:</a:t>
            </a:r>
          </a:p>
        </p:txBody>
      </p:sp>
      <p:graphicFrame>
        <p:nvGraphicFramePr>
          <p:cNvPr id="7" name="Table 6">
            <a:extLst>
              <a:ext uri="{FF2B5EF4-FFF2-40B4-BE49-F238E27FC236}">
                <a16:creationId xmlns:a16="http://schemas.microsoft.com/office/drawing/2014/main" id="{37B41C70-EA3B-4472-8898-6FF976B6F9F3}"/>
              </a:ext>
            </a:extLst>
          </p:cNvPr>
          <p:cNvGraphicFramePr>
            <a:graphicFrameLocks noGrp="1"/>
          </p:cNvGraphicFramePr>
          <p:nvPr>
            <p:extLst>
              <p:ext uri="{D42A27DB-BD31-4B8C-83A1-F6EECF244321}">
                <p14:modId xmlns:p14="http://schemas.microsoft.com/office/powerpoint/2010/main" val="3380249319"/>
              </p:ext>
            </p:extLst>
          </p:nvPr>
        </p:nvGraphicFramePr>
        <p:xfrm>
          <a:off x="1435100" y="4402773"/>
          <a:ext cx="9321800" cy="2225040"/>
        </p:xfrm>
        <a:graphic>
          <a:graphicData uri="http://schemas.openxmlformats.org/drawingml/2006/table">
            <a:tbl>
              <a:tblPr firstRow="1" bandRow="1">
                <a:tableStyleId>{5C22544A-7EE6-4342-B048-85BDC9FD1C3A}</a:tableStyleId>
              </a:tblPr>
              <a:tblGrid>
                <a:gridCol w="4660900">
                  <a:extLst>
                    <a:ext uri="{9D8B030D-6E8A-4147-A177-3AD203B41FA5}">
                      <a16:colId xmlns:a16="http://schemas.microsoft.com/office/drawing/2014/main" val="852822025"/>
                    </a:ext>
                  </a:extLst>
                </a:gridCol>
                <a:gridCol w="4660900">
                  <a:extLst>
                    <a:ext uri="{9D8B030D-6E8A-4147-A177-3AD203B41FA5}">
                      <a16:colId xmlns:a16="http://schemas.microsoft.com/office/drawing/2014/main" val="2908612629"/>
                    </a:ext>
                  </a:extLst>
                </a:gridCol>
              </a:tblGrid>
              <a:tr h="370840">
                <a:tc>
                  <a:txBody>
                    <a:bodyPr/>
                    <a:lstStyle/>
                    <a:p>
                      <a:r>
                        <a:rPr lang="en-US" dirty="0"/>
                        <a:t>Alpha Level</a:t>
                      </a:r>
                    </a:p>
                  </a:txBody>
                  <a:tcPr/>
                </a:tc>
                <a:tc>
                  <a:txBody>
                    <a:bodyPr/>
                    <a:lstStyle/>
                    <a:p>
                      <a:r>
                        <a:rPr lang="en-US" dirty="0"/>
                        <a:t>Number of bacteria with altered expressions</a:t>
                      </a:r>
                    </a:p>
                  </a:txBody>
                  <a:tcPr/>
                </a:tc>
                <a:extLst>
                  <a:ext uri="{0D108BD9-81ED-4DB2-BD59-A6C34878D82A}">
                    <a16:rowId xmlns:a16="http://schemas.microsoft.com/office/drawing/2014/main" val="2657113717"/>
                  </a:ext>
                </a:extLst>
              </a:tr>
              <a:tr h="370840">
                <a:tc>
                  <a:txBody>
                    <a:bodyPr/>
                    <a:lstStyle/>
                    <a:p>
                      <a:r>
                        <a:rPr lang="en-US" dirty="0"/>
                        <a:t>0.1</a:t>
                      </a:r>
                    </a:p>
                  </a:txBody>
                  <a:tcPr/>
                </a:tc>
                <a:tc>
                  <a:txBody>
                    <a:bodyPr/>
                    <a:lstStyle/>
                    <a:p>
                      <a:r>
                        <a:rPr lang="en-US" dirty="0"/>
                        <a:t>50</a:t>
                      </a:r>
                    </a:p>
                  </a:txBody>
                  <a:tcPr/>
                </a:tc>
                <a:extLst>
                  <a:ext uri="{0D108BD9-81ED-4DB2-BD59-A6C34878D82A}">
                    <a16:rowId xmlns:a16="http://schemas.microsoft.com/office/drawing/2014/main" val="147979939"/>
                  </a:ext>
                </a:extLst>
              </a:tr>
              <a:tr h="370840">
                <a:tc>
                  <a:txBody>
                    <a:bodyPr/>
                    <a:lstStyle/>
                    <a:p>
                      <a:r>
                        <a:rPr lang="en-US" dirty="0"/>
                        <a:t>0.05</a:t>
                      </a:r>
                    </a:p>
                  </a:txBody>
                  <a:tcPr/>
                </a:tc>
                <a:tc>
                  <a:txBody>
                    <a:bodyPr/>
                    <a:lstStyle/>
                    <a:p>
                      <a:r>
                        <a:rPr lang="en-US" dirty="0"/>
                        <a:t>37</a:t>
                      </a:r>
                    </a:p>
                  </a:txBody>
                  <a:tcPr/>
                </a:tc>
                <a:extLst>
                  <a:ext uri="{0D108BD9-81ED-4DB2-BD59-A6C34878D82A}">
                    <a16:rowId xmlns:a16="http://schemas.microsoft.com/office/drawing/2014/main" val="2247407287"/>
                  </a:ext>
                </a:extLst>
              </a:tr>
              <a:tr h="370840">
                <a:tc>
                  <a:txBody>
                    <a:bodyPr/>
                    <a:lstStyle/>
                    <a:p>
                      <a:r>
                        <a:rPr lang="en-US" dirty="0"/>
                        <a:t>0.01</a:t>
                      </a:r>
                    </a:p>
                  </a:txBody>
                  <a:tcPr/>
                </a:tc>
                <a:tc>
                  <a:txBody>
                    <a:bodyPr/>
                    <a:lstStyle/>
                    <a:p>
                      <a:r>
                        <a:rPr lang="en-US" dirty="0"/>
                        <a:t>27</a:t>
                      </a:r>
                    </a:p>
                  </a:txBody>
                  <a:tcPr/>
                </a:tc>
                <a:extLst>
                  <a:ext uri="{0D108BD9-81ED-4DB2-BD59-A6C34878D82A}">
                    <a16:rowId xmlns:a16="http://schemas.microsoft.com/office/drawing/2014/main" val="2193086355"/>
                  </a:ext>
                </a:extLst>
              </a:tr>
              <a:tr h="370840">
                <a:tc>
                  <a:txBody>
                    <a:bodyPr/>
                    <a:lstStyle/>
                    <a:p>
                      <a:r>
                        <a:rPr lang="en-US" dirty="0"/>
                        <a:t>0.005</a:t>
                      </a:r>
                    </a:p>
                  </a:txBody>
                  <a:tcPr/>
                </a:tc>
                <a:tc>
                  <a:txBody>
                    <a:bodyPr/>
                    <a:lstStyle/>
                    <a:p>
                      <a:r>
                        <a:rPr lang="en-US" dirty="0"/>
                        <a:t>26</a:t>
                      </a:r>
                    </a:p>
                  </a:txBody>
                  <a:tcPr/>
                </a:tc>
                <a:extLst>
                  <a:ext uri="{0D108BD9-81ED-4DB2-BD59-A6C34878D82A}">
                    <a16:rowId xmlns:a16="http://schemas.microsoft.com/office/drawing/2014/main" val="3585330605"/>
                  </a:ext>
                </a:extLst>
              </a:tr>
              <a:tr h="370840">
                <a:tc>
                  <a:txBody>
                    <a:bodyPr/>
                    <a:lstStyle/>
                    <a:p>
                      <a:r>
                        <a:rPr lang="en-US" dirty="0"/>
                        <a:t>0.001</a:t>
                      </a:r>
                    </a:p>
                  </a:txBody>
                  <a:tcPr/>
                </a:tc>
                <a:tc>
                  <a:txBody>
                    <a:bodyPr/>
                    <a:lstStyle/>
                    <a:p>
                      <a:r>
                        <a:rPr lang="en-US" dirty="0"/>
                        <a:t>21</a:t>
                      </a:r>
                    </a:p>
                  </a:txBody>
                  <a:tcPr/>
                </a:tc>
                <a:extLst>
                  <a:ext uri="{0D108BD9-81ED-4DB2-BD59-A6C34878D82A}">
                    <a16:rowId xmlns:a16="http://schemas.microsoft.com/office/drawing/2014/main" val="1013349143"/>
                  </a:ext>
                </a:extLst>
              </a:tr>
            </a:tbl>
          </a:graphicData>
        </a:graphic>
      </p:graphicFrame>
    </p:spTree>
    <p:extLst>
      <p:ext uri="{BB962C8B-B14F-4D97-AF65-F5344CB8AC3E}">
        <p14:creationId xmlns:p14="http://schemas.microsoft.com/office/powerpoint/2010/main" val="343013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1130</TotalTime>
  <Words>981</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Mini-Project 2 Checkpoint 1 ECE/CS 498DS Spring 2020</vt:lpstr>
      <vt:lpstr>Task 1 - Question 0</vt:lpstr>
      <vt:lpstr>Task 1 – Question 1</vt:lpstr>
      <vt:lpstr>Task 1 – Question 1 (continued)</vt:lpstr>
      <vt:lpstr>Task 1 – Question 1 (continued)</vt:lpstr>
      <vt:lpstr>Task 1 – Question 2</vt:lpstr>
      <vt:lpstr>Task 1 – Question 3</vt:lpstr>
      <vt:lpstr>Task 1 – Question 3 (continued)</vt:lpstr>
      <vt:lpstr>Task 2 – Question 1</vt:lpstr>
      <vt:lpstr>Task 2 – Question 2</vt:lpstr>
      <vt:lpstr>Task 2 – Question 2 (continued)</vt:lpstr>
      <vt:lpstr>Task 2 – Question 2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Somani, Akhilesh</cp:lastModifiedBy>
  <cp:revision>66</cp:revision>
  <dcterms:created xsi:type="dcterms:W3CDTF">2020-01-30T21:31:06Z</dcterms:created>
  <dcterms:modified xsi:type="dcterms:W3CDTF">2020-03-15T21:54:14Z</dcterms:modified>
</cp:coreProperties>
</file>