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5"/>
    <p:restoredTop sz="94677"/>
  </p:normalViewPr>
  <p:slideViewPr>
    <p:cSldViewPr snapToGrid="0" snapToObjects="1">
      <p:cViewPr varScale="1">
        <p:scale>
          <a:sx n="130" d="100"/>
          <a:sy n="130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46BE-7431-9C4A-9885-15B8FB3EA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41639-EBBC-CD47-9474-8DF9BC5A1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F6D5-A126-9A43-B4E4-44A8CBD7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B61B-2459-2949-89B6-E0524237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3A98C-B77D-0F4B-9490-303CC407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9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FCAD-97F4-C54A-89CB-3136F5F9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D5442-6F19-F44E-9F8A-48946661F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F8BCB-415B-644B-A0C9-7B2C2BD9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EF00-BEDF-F94F-B854-75A8418E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0CBA-F780-2E46-859D-2F53F4CD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1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623B2-FE8C-294D-BB6F-F628AE8B6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1CB9E-810E-C347-A6B7-12A2C0324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672A-632F-3347-BB13-4A07A9BA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B16AC-B354-EC4B-A9BC-1F272482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AD53B-631F-724B-9890-6E9DDE80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2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0F97-9AD9-EF44-AFE9-0324052A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BDFF-FE51-4B4A-8187-D696E1275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7A6D-ED20-494A-B397-91A65B89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EB2AE-30DE-B747-8328-ACE79047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BE6BE-2DF6-024C-A521-B71265ED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2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C0CE-E694-0F48-9054-37AAFCA4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0E5D8-18E4-D546-8449-E818B94D7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5B3F4-3900-3B44-ABEF-EEDE355C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2B353-CFBE-5D47-A903-A30BB232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97DAD-CA20-FF48-846C-65D4645A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2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B328-4C23-0647-9828-122E28AD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EE4B1-7BB0-C34D-8DF4-3EB9FA003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25DD2-8806-494A-8E28-80D2DA16E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74B50-4130-B047-81BA-AE1EC4FE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8A10B-9AD2-BC42-8645-70437AC1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1BF4A-5D61-4646-80C5-B1BEFD6D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6D84-8783-C64E-8128-65596674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25C94-1900-9D41-92F3-29FF75C5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6DAEC-01AC-E046-96FF-442CE9155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1C77B-5FE4-7641-9DBA-879C8FC72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201FD-9F51-0E49-B7BE-AA6F7394C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24720-E609-7D4E-8C87-C97F3558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6A9AB-85FA-9145-9FCC-9B3EBB3C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56387-CBDE-0C4A-8E81-9BEEA532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CFF8-21C0-6A43-87B4-3D3F3C38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F5CD3-B8FF-1740-B99F-3EEA5E47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57FE4-18E9-B246-B110-2869B1D7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BA362-0AE9-C647-81E9-9BE85AD9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2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BAE47-058F-1347-9451-C079BD2A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9C971-ED26-C84B-9FFF-EAB13836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FDEF1-7944-7A4E-AF4B-5B70DBD9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9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E0AA-35FF-C245-B105-58B57FBF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487D-A6CD-414A-BDC3-7655C917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3E381-C5A5-D241-A40E-C67ECB3B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C988B-8A74-784F-8061-04B4F692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748E7-B5D3-6049-ACFF-76F968F1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69560-7FC9-6D43-A5B9-279E3960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2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4AFE-1757-3147-A589-8ECB83B0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57EEE-02FC-894E-8F61-FCA799C28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9A0F2-155E-4446-BCB7-BF5D0567E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9144-DF11-E443-AB42-9EF1A99C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25263-1F52-A14B-9E7C-B3543A46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E6B87-CDB2-2C40-9F02-6D78A9EC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3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6F5F0-BAB4-F049-9C3D-F251CEEE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9A926-B6C9-C347-8041-EFC0126AB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9BA95-7A90-A148-97DF-BA0F51114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FC157-18D4-5445-B593-6C7867B292B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9DFD8-FA25-724B-B84C-BEF0B33F1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8058-E6E1-F747-AAE1-0CA39E8A2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6C03-BEE1-2C45-BD5D-B29B2EBC7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ECE/CS 498 DS HW 1</a:t>
            </a:r>
            <a:br>
              <a:rPr lang="en-US" dirty="0"/>
            </a:br>
            <a:r>
              <a:rPr lang="en-US" dirty="0"/>
              <a:t>Spring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6CB07-533D-3545-9E4C-1A7B5B53D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Gowtham Kuntumalla</a:t>
            </a:r>
          </a:p>
          <a:p>
            <a:r>
              <a:rPr lang="en-US" dirty="0" err="1"/>
              <a:t>Netid</a:t>
            </a:r>
            <a:r>
              <a:rPr lang="en-US" dirty="0"/>
              <a:t>: gowtham4</a:t>
            </a:r>
          </a:p>
          <a:p>
            <a:r>
              <a:rPr lang="en-US" dirty="0"/>
              <a:t>Registration Status: registered for 4 credits, ECE 498</a:t>
            </a:r>
          </a:p>
        </p:txBody>
      </p:sp>
    </p:spTree>
    <p:extLst>
      <p:ext uri="{BB962C8B-B14F-4D97-AF65-F5344CB8AC3E}">
        <p14:creationId xmlns:p14="http://schemas.microsoft.com/office/powerpoint/2010/main" val="258843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4AFE-D7E8-EE4E-8CFC-80C60D9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Data Structure to Parse Raw Log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2D983-80AF-B74A-9D84-0A30951B4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410"/>
            <a:ext cx="10515600" cy="4718553"/>
          </a:xfrm>
        </p:spPr>
        <p:txBody>
          <a:bodyPr>
            <a:normAutofit/>
          </a:bodyPr>
          <a:lstStyle/>
          <a:p>
            <a:r>
              <a:rPr lang="en-US" dirty="0"/>
              <a:t>Provide a (</a:t>
            </a:r>
            <a:r>
              <a:rPr lang="en-US" dirty="0" err="1"/>
              <a:t>i</a:t>
            </a:r>
            <a:r>
              <a:rPr lang="en-US" dirty="0"/>
              <a:t>) diagram and (ii) brief explanation of the data structure you used to parse the raw log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Dictionary to hold a list of </a:t>
            </a:r>
            <a:r>
              <a:rPr lang="en-US" dirty="0" err="1"/>
              <a:t>backtraces</a:t>
            </a:r>
            <a:r>
              <a:rPr lang="en-US" dirty="0"/>
              <a:t> for each </a:t>
            </a:r>
            <a:r>
              <a:rPr lang="en-US" dirty="0" err="1"/>
              <a:t>pagefault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key = tuple (</a:t>
            </a:r>
            <a:r>
              <a:rPr lang="en-US" dirty="0" err="1"/>
              <a:t>pagefault</a:t>
            </a:r>
            <a:r>
              <a:rPr lang="en-US" dirty="0"/>
              <a:t> details) -- Tuple</a:t>
            </a:r>
          </a:p>
          <a:p>
            <a:pPr lvl="1"/>
            <a:r>
              <a:rPr lang="en-US" dirty="0"/>
              <a:t>value = list (</a:t>
            </a:r>
            <a:r>
              <a:rPr lang="en-US" dirty="0" err="1"/>
              <a:t>backtraces</a:t>
            </a:r>
            <a:r>
              <a:rPr lang="en-US" dirty="0"/>
              <a:t>) -- 2D list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1FBAE58E-8362-6C48-A5FD-92EDF5949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83597"/>
            <a:ext cx="9309100" cy="23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0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BA4B-69C9-104A-AAA4-4DFB14E5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B.a.</a:t>
            </a:r>
            <a:r>
              <a:rPr lang="en-US" dirty="0"/>
              <a:t> Time Range Covered By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B8B5-F8EA-0D47-BC11-243BB1E3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Time: 2017-10-01 00:01:09.251000</a:t>
            </a:r>
          </a:p>
          <a:p>
            <a:r>
              <a:rPr lang="en-US" dirty="0"/>
              <a:t>End Time: 2018-01-07 18:59:50.839000</a:t>
            </a:r>
          </a:p>
          <a:p>
            <a:r>
              <a:rPr lang="en-US" dirty="0"/>
              <a:t>Total Duration: </a:t>
            </a:r>
            <a:r>
              <a:rPr lang="en-US" dirty="0" err="1"/>
              <a:t>Timedelta</a:t>
            </a:r>
            <a:r>
              <a:rPr lang="en-US" dirty="0"/>
              <a:t>('98 days 18:58:41.588000')</a:t>
            </a:r>
          </a:p>
        </p:txBody>
      </p:sp>
    </p:spTree>
    <p:extLst>
      <p:ext uri="{BB962C8B-B14F-4D97-AF65-F5344CB8AC3E}">
        <p14:creationId xmlns:p14="http://schemas.microsoft.com/office/powerpoint/2010/main" val="9396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2BD7-20B8-204A-9A30-B0A585A5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03" y="0"/>
            <a:ext cx="10515600" cy="1325563"/>
          </a:xfrm>
        </p:spPr>
        <p:txBody>
          <a:bodyPr/>
          <a:lstStyle/>
          <a:p>
            <a:r>
              <a:rPr lang="en-US" dirty="0" err="1"/>
              <a:t>B.b</a:t>
            </a:r>
            <a:r>
              <a:rPr lang="en-US" dirty="0"/>
              <a:t>. Unique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78D1E-81E4-884E-9698-14DABBA6A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0147"/>
            <a:ext cx="12107119" cy="5827853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The number of unique processes :12</a:t>
            </a:r>
          </a:p>
          <a:p>
            <a:pPr lvl="1"/>
            <a:r>
              <a:rPr lang="en-US" dirty="0"/>
              <a:t>The name of each process: ['</a:t>
            </a:r>
            <a:r>
              <a:rPr lang="en-US" dirty="0" err="1"/>
              <a:t>firefox</a:t>
            </a:r>
            <a:r>
              <a:rPr lang="en-US" dirty="0"/>
              <a:t>' 'thunderbird' 'watchdog' '</a:t>
            </a:r>
            <a:r>
              <a:rPr lang="en-US" dirty="0" err="1"/>
              <a:t>auditd</a:t>
            </a:r>
            <a:r>
              <a:rPr lang="en-US" dirty="0"/>
              <a:t>' '</a:t>
            </a:r>
            <a:r>
              <a:rPr lang="en-US" dirty="0" err="1"/>
              <a:t>subl</a:t>
            </a:r>
            <a:r>
              <a:rPr lang="en-US" dirty="0"/>
              <a:t>' '</a:t>
            </a:r>
            <a:r>
              <a:rPr lang="en-US" dirty="0" err="1"/>
              <a:t>gitlab</a:t>
            </a:r>
            <a:r>
              <a:rPr lang="en-US" dirty="0"/>
              <a:t>-runner' '</a:t>
            </a:r>
            <a:r>
              <a:rPr lang="en-US" dirty="0" err="1"/>
              <a:t>sshd</a:t>
            </a:r>
            <a:r>
              <a:rPr lang="en-US" dirty="0"/>
              <a:t>' 'google-chrome' 'bash' '</a:t>
            </a:r>
            <a:r>
              <a:rPr lang="en-US" dirty="0" err="1"/>
              <a:t>tmux</a:t>
            </a:r>
            <a:r>
              <a:rPr lang="en-US" dirty="0"/>
              <a:t>' '</a:t>
            </a:r>
            <a:r>
              <a:rPr lang="en-US" dirty="0" err="1"/>
              <a:t>xorg</a:t>
            </a:r>
            <a:r>
              <a:rPr lang="en-US" dirty="0"/>
              <a:t>' '</a:t>
            </a:r>
            <a:r>
              <a:rPr lang="en-US" dirty="0" err="1"/>
              <a:t>htop</a:t>
            </a:r>
            <a:r>
              <a:rPr lang="en-US" dirty="0"/>
              <a:t>']</a:t>
            </a:r>
          </a:p>
          <a:p>
            <a:pPr lvl="1"/>
            <a:r>
              <a:rPr lang="en-US" dirty="0"/>
              <a:t>The number of times each process was executed: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auditd</a:t>
            </a:r>
            <a:r>
              <a:rPr lang="en-US" dirty="0"/>
              <a:t> 228982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bash 229904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firefox</a:t>
            </a:r>
            <a:r>
              <a:rPr lang="en-US" dirty="0"/>
              <a:t> 233452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gitlab</a:t>
            </a:r>
            <a:r>
              <a:rPr lang="en-US" dirty="0"/>
              <a:t>-runner 218405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google-chrome 238107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htop</a:t>
            </a:r>
            <a:r>
              <a:rPr lang="en-US" dirty="0"/>
              <a:t> 232215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sshd</a:t>
            </a:r>
            <a:r>
              <a:rPr lang="en-US" dirty="0"/>
              <a:t> 246903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subl</a:t>
            </a:r>
            <a:r>
              <a:rPr lang="en-US" dirty="0"/>
              <a:t> 245982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thunderbird 237590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tmux</a:t>
            </a:r>
            <a:r>
              <a:rPr lang="en-US" dirty="0"/>
              <a:t> 219329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watchdog 234938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xorg</a:t>
            </a:r>
            <a:r>
              <a:rPr lang="en-US" dirty="0"/>
              <a:t> 243924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9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2BD7-20B8-204A-9A30-B0A585A5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B.c.</a:t>
            </a:r>
            <a:r>
              <a:rPr lang="en-US" dirty="0"/>
              <a:t> Major and Minor Page Faults</a:t>
            </a:r>
          </a:p>
        </p:txBody>
      </p:sp>
      <p:pic>
        <p:nvPicPr>
          <p:cNvPr id="5" name="Picture 4" descr="A close up of a pencil&#10;&#10;Description automatically generated">
            <a:extLst>
              <a:ext uri="{FF2B5EF4-FFF2-40B4-BE49-F238E27FC236}">
                <a16:creationId xmlns:a16="http://schemas.microsoft.com/office/drawing/2014/main" id="{5169C880-EF5A-E84A-8899-8CCB7B1F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42" y="1646866"/>
            <a:ext cx="6575706" cy="48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6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72BD7-20B8-204A-9A30-B0A585A5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B.d. Time to Resolve Page Faults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E2BC15-F1EC-FF46-B45C-570C9CB5D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33" y="2426818"/>
            <a:ext cx="3068185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B97126-FE42-C24C-90D1-460E3FA52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939" y="2426818"/>
            <a:ext cx="306818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0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2BD7-20B8-204A-9A30-B0A585A5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10"/>
            <a:ext cx="10515600" cy="1325563"/>
          </a:xfrm>
        </p:spPr>
        <p:txBody>
          <a:bodyPr/>
          <a:lstStyle/>
          <a:p>
            <a:r>
              <a:rPr lang="en-US" dirty="0"/>
              <a:t>C.a. Class Priors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3ED774-D212-2344-AA12-76B61CB47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72426"/>
              </p:ext>
            </p:extLst>
          </p:nvPr>
        </p:nvGraphicFramePr>
        <p:xfrm>
          <a:off x="1580586" y="1344698"/>
          <a:ext cx="8720882" cy="53338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60441">
                  <a:extLst>
                    <a:ext uri="{9D8B030D-6E8A-4147-A177-3AD203B41FA5}">
                      <a16:colId xmlns:a16="http://schemas.microsoft.com/office/drawing/2014/main" val="1979257676"/>
                    </a:ext>
                  </a:extLst>
                </a:gridCol>
                <a:gridCol w="4360441">
                  <a:extLst>
                    <a:ext uri="{9D8B030D-6E8A-4147-A177-3AD203B41FA5}">
                      <a16:colId xmlns:a16="http://schemas.microsoft.com/office/drawing/2014/main" val="2443408237"/>
                    </a:ext>
                  </a:extLst>
                </a:gridCol>
              </a:tblGrid>
              <a:tr h="44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'</a:t>
                      </a:r>
                      <a:r>
                        <a:rPr lang="en-US" sz="1600" b="0" u="none" strike="noStrike" dirty="0" err="1">
                          <a:effectLst/>
                        </a:rPr>
                        <a:t>firefox</a:t>
                      </a:r>
                      <a:r>
                        <a:rPr lang="en-US" sz="1600" b="0" u="none" strike="noStrike" dirty="0">
                          <a:effectLst/>
                        </a:rPr>
                        <a:t>':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0.08294107937664348,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9358616"/>
                  </a:ext>
                </a:extLst>
              </a:tr>
              <a:tr h="44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'thunderbird':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0.08451199244140381,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151863"/>
                  </a:ext>
                </a:extLst>
              </a:tr>
              <a:tr h="44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'watchdog':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0.08372369005202226,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2866194"/>
                  </a:ext>
                </a:extLst>
              </a:tr>
              <a:tr h="44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'</a:t>
                      </a:r>
                      <a:r>
                        <a:rPr lang="en-US" sz="1600" b="0" u="none" strike="noStrike" dirty="0" err="1">
                          <a:effectLst/>
                        </a:rPr>
                        <a:t>auditd</a:t>
                      </a:r>
                      <a:r>
                        <a:rPr lang="en-US" sz="1600" b="0" u="none" strike="noStrike" dirty="0">
                          <a:effectLst/>
                        </a:rPr>
                        <a:t>':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0.08137016631188317,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814084"/>
                  </a:ext>
                </a:extLst>
              </a:tr>
              <a:tr h="44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'subl':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0.08786014320352431,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613590"/>
                  </a:ext>
                </a:extLst>
              </a:tr>
              <a:tr h="44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'gitlab-runner':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0.07761078921306362,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758432"/>
                  </a:ext>
                </a:extLst>
              </a:tr>
              <a:tr h="44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'sshd':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0.08782456999100709,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2969277"/>
                  </a:ext>
                </a:extLst>
              </a:tr>
              <a:tr h="44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'google-chrome':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0.08480084692704361,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126520"/>
                  </a:ext>
                </a:extLst>
              </a:tr>
              <a:tr h="44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'bash':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0.08171451500904983,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7135027"/>
                  </a:ext>
                </a:extLst>
              </a:tr>
              <a:tr h="44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'tmux':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0.0777786947761449,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5542637"/>
                  </a:ext>
                </a:extLst>
              </a:tr>
              <a:tr h="44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'xorg':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0.08690108939406013,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2240169"/>
                  </a:ext>
                </a:extLst>
              </a:tr>
              <a:tr h="44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'htop':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0.08296242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746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69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0A5D-D25A-DA48-9E62-9E23F8F8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C.b.</a:t>
            </a:r>
            <a:r>
              <a:rPr lang="en-US" dirty="0"/>
              <a:t> – C.c. :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917B-3259-BD48-8B14-C9A90948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the page fault was major, which process was it most likely caused by? </a:t>
            </a:r>
          </a:p>
          <a:p>
            <a:endParaRPr lang="en-US" dirty="0"/>
          </a:p>
          <a:p>
            <a:r>
              <a:rPr lang="en-US" b="1" dirty="0"/>
              <a:t>Process that is likely to occur: </a:t>
            </a:r>
            <a:r>
              <a:rPr lang="en-US" b="1" dirty="0" err="1">
                <a:solidFill>
                  <a:srgbClr val="FF0000"/>
                </a:solidFill>
              </a:rPr>
              <a:t>subl</a:t>
            </a:r>
            <a:r>
              <a:rPr lang="en-US" b="1" dirty="0"/>
              <a:t> , 0.0921</a:t>
            </a:r>
          </a:p>
          <a:p>
            <a:r>
              <a:rPr lang="en-US" dirty="0"/>
              <a:t>Given that the page fault was from a read access, which process was it most likely caused by?</a:t>
            </a:r>
          </a:p>
          <a:p>
            <a:r>
              <a:rPr lang="en-US" b="1" dirty="0"/>
              <a:t>Process that is likely to occur: </a:t>
            </a:r>
            <a:r>
              <a:rPr lang="en-US" b="1" dirty="0" err="1">
                <a:solidFill>
                  <a:srgbClr val="FF0000"/>
                </a:solidFill>
              </a:rPr>
              <a:t>subl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, 0.0923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1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75EA-1EAA-7B4A-B105-87609B18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C.d. Appropriate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E09A-4F8F-0D41-B79D-CB28B76B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 sentences or less, explain which model taught in class could be used for classifying the process given information about the fault’s (</a:t>
            </a:r>
            <a:r>
              <a:rPr lang="en-US" dirty="0" err="1"/>
              <a:t>i</a:t>
            </a:r>
            <a:r>
              <a:rPr lang="en-US" dirty="0"/>
              <a:t>) severity and (ii) access type.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Ans) We would use Naive Bayes Classifier for classifying. It is a decent first estimate considering the fact: independence of read/write operations and type of fault (major/minor)</a:t>
            </a:r>
          </a:p>
        </p:txBody>
      </p:sp>
    </p:spTree>
    <p:extLst>
      <p:ext uri="{BB962C8B-B14F-4D97-AF65-F5344CB8AC3E}">
        <p14:creationId xmlns:p14="http://schemas.microsoft.com/office/powerpoint/2010/main" val="368033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410</Words>
  <Application>Microsoft Macintosh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ECE/CS 498 DS HW 1 Spring 2020</vt:lpstr>
      <vt:lpstr>A. Data Structure to Parse Raw Log File</vt:lpstr>
      <vt:lpstr>B.a. Time Range Covered By Data</vt:lpstr>
      <vt:lpstr>B.b. Unique Processes</vt:lpstr>
      <vt:lpstr>B.c. Major and Minor Page Faults</vt:lpstr>
      <vt:lpstr>B.d. Time to Resolve Page Faults</vt:lpstr>
      <vt:lpstr>C.a. Class Priors</vt:lpstr>
      <vt:lpstr>C.b. – C.c. : Predictions</vt:lpstr>
      <vt:lpstr>C.d. Appropriate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ECE/CS 498 DS HW 1 Spring 2020</dc:title>
  <dc:creator>Kuntumalla, Gowtham</dc:creator>
  <cp:lastModifiedBy>Kuntumalla, Gowtham</cp:lastModifiedBy>
  <cp:revision>2</cp:revision>
  <dcterms:created xsi:type="dcterms:W3CDTF">2020-02-17T23:42:29Z</dcterms:created>
  <dcterms:modified xsi:type="dcterms:W3CDTF">2020-02-17T23:52:31Z</dcterms:modified>
</cp:coreProperties>
</file>