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636" r:id="rId3"/>
    <p:sldId id="640" r:id="rId4"/>
    <p:sldId id="641" r:id="rId5"/>
    <p:sldId id="642" r:id="rId6"/>
    <p:sldId id="643" r:id="rId7"/>
    <p:sldId id="650" r:id="rId8"/>
    <p:sldId id="653" r:id="rId9"/>
    <p:sldId id="651" r:id="rId10"/>
    <p:sldId id="652" r:id="rId11"/>
    <p:sldId id="644" r:id="rId12"/>
    <p:sldId id="645" r:id="rId13"/>
    <p:sldId id="646" r:id="rId14"/>
    <p:sldId id="647" r:id="rId15"/>
    <p:sldId id="6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9" autoAdjust="0"/>
    <p:restoredTop sz="92920" autoAdjust="0"/>
  </p:normalViewPr>
  <p:slideViewPr>
    <p:cSldViewPr snapToGrid="0" snapToObjects="1">
      <p:cViewPr varScale="1">
        <p:scale>
          <a:sx n="109" d="100"/>
          <a:sy n="109" d="100"/>
        </p:scale>
        <p:origin x="1304" y="184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5C4C-492F-3949-8FE1-5C5C2671C8D4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98A5-9D31-1F4C-9AB0-D298065A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475A702-AA31-9544-8254-13DD96B28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FA0A7A3-1805-384B-94C9-017958B7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5287" rIns="92135" bIns="45287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93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139"/>
            <a:ext cx="10515600" cy="450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29B-B16A-7349-B2C1-88D68E4AADD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8E039698-D07B-4417-B5D2-78B33A7D9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9739" y="616450"/>
            <a:ext cx="10448818" cy="832206"/>
          </a:xfrm>
        </p:spPr>
        <p:txBody>
          <a:bodyPr vert="horz" lIns="92075" tIns="46037" rIns="92075" bIns="46037" rtlCol="0" anchor="b">
            <a:normAutofit/>
          </a:bodyPr>
          <a:lstStyle/>
          <a:p>
            <a:pPr>
              <a:defRPr/>
            </a:pPr>
            <a:r>
              <a:rPr lang="en-US" sz="4000" b="1" dirty="0"/>
              <a:t>Portfolio Optimization using ML techniques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8A64A77-7CB6-4C86-B4F8-114B36AD5A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9753" y="2208945"/>
            <a:ext cx="9205645" cy="3842534"/>
          </a:xfrm>
        </p:spPr>
        <p:txBody>
          <a:bodyPr vert="horz" lIns="92075" tIns="46037" rIns="92075" bIns="46037" rtlCol="0">
            <a:normAutofit/>
          </a:bodyPr>
          <a:lstStyle/>
          <a:p>
            <a:pPr marL="342900" indent="-342900">
              <a:defRPr/>
            </a:pPr>
            <a:r>
              <a:rPr lang="en-US" dirty="0"/>
              <a:t>Graduate Project </a:t>
            </a:r>
          </a:p>
          <a:p>
            <a:pPr marL="342900" indent="-342900">
              <a:defRPr/>
            </a:pPr>
            <a:r>
              <a:rPr lang="en-US" dirty="0"/>
              <a:t>ECE/CS 498 DSG </a:t>
            </a:r>
          </a:p>
          <a:p>
            <a:pPr marL="342900" indent="-342900">
              <a:defRPr/>
            </a:pPr>
            <a:r>
              <a:rPr lang="en-US" dirty="0"/>
              <a:t>Spring 2020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b="1" u="sng" dirty="0"/>
              <a:t>Team</a:t>
            </a:r>
          </a:p>
          <a:p>
            <a:pPr marL="342900" indent="-342900">
              <a:defRPr/>
            </a:pPr>
            <a:r>
              <a:rPr lang="en-US" dirty="0"/>
              <a:t>Akhilesh </a:t>
            </a:r>
            <a:r>
              <a:rPr lang="en-US" dirty="0" err="1"/>
              <a:t>Somani</a:t>
            </a:r>
            <a:r>
              <a:rPr lang="en-US" dirty="0"/>
              <a:t> : somani4</a:t>
            </a:r>
          </a:p>
          <a:p>
            <a:pPr marL="342900" indent="-342900">
              <a:defRPr/>
            </a:pPr>
            <a:r>
              <a:rPr lang="en-US" dirty="0"/>
              <a:t>Gowtham Kuntumalla : gowtham4</a:t>
            </a:r>
          </a:p>
          <a:p>
            <a:pPr marL="342900" indent="-342900">
              <a:defRPr/>
            </a:pPr>
            <a:r>
              <a:rPr lang="en-US" dirty="0"/>
              <a:t>Manan Mehta : mananm2</a:t>
            </a:r>
          </a:p>
        </p:txBody>
      </p:sp>
    </p:spTree>
    <p:extLst>
      <p:ext uri="{BB962C8B-B14F-4D97-AF65-F5344CB8AC3E}">
        <p14:creationId xmlns:p14="http://schemas.microsoft.com/office/powerpoint/2010/main" val="97634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Prediction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1079822" cy="4504450"/>
          </a:xfrm>
        </p:spPr>
        <p:txBody>
          <a:bodyPr/>
          <a:lstStyle/>
          <a:p>
            <a:r>
              <a:rPr lang="en-US" dirty="0"/>
              <a:t>Learn from the training data to predict the price into the future</a:t>
            </a:r>
          </a:p>
          <a:p>
            <a:r>
              <a:rPr lang="en-US" dirty="0"/>
              <a:t>Test on the testing data</a:t>
            </a:r>
          </a:p>
          <a:p>
            <a:r>
              <a:rPr lang="en-US" dirty="0"/>
              <a:t>***Gotham City’s plots go here</a:t>
            </a:r>
          </a:p>
          <a:p>
            <a:r>
              <a:rPr lang="en-US" dirty="0"/>
              <a:t>***Explain why we cannot predict with certainty or why we cannot predict way into the future – news related events cannot be </a:t>
            </a:r>
            <a:r>
              <a:rPr lang="en-US" dirty="0" err="1"/>
              <a:t>predited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 – COVID-19</a:t>
            </a:r>
          </a:p>
          <a:p>
            <a:r>
              <a:rPr lang="en-US" dirty="0"/>
              <a:t>***</a:t>
            </a:r>
            <a:r>
              <a:rPr lang="en-US" dirty="0" err="1"/>
              <a:t>Wanna</a:t>
            </a:r>
            <a:r>
              <a:rPr lang="en-US" dirty="0"/>
              <a:t> talk about the shortcomings of RNNs (peeking into the future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25605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broad solution approach</a:t>
            </a:r>
          </a:p>
          <a:p>
            <a:pPr lvl="1"/>
            <a:r>
              <a:rPr lang="en-US" dirty="0"/>
              <a:t>Explain how it addresses the problem statement, challenges raised in the previous slides</a:t>
            </a:r>
          </a:p>
          <a:p>
            <a:r>
              <a:rPr lang="en-US" dirty="0"/>
              <a:t>Give block diagram of your solution/model</a:t>
            </a:r>
          </a:p>
          <a:p>
            <a:pPr lvl="1"/>
            <a:r>
              <a:rPr lang="en-US" dirty="0"/>
              <a:t>Give relevant details about the model for e.g. training, testing, inference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2E2-9F46-4D0C-8204-AEBAEDA1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 –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13-5C23-4CFB-822A-FF3A05E2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baseline method (existing methods that address your problem statement) you will be comparing your results with</a:t>
            </a:r>
          </a:p>
        </p:txBody>
      </p:sp>
    </p:spTree>
    <p:extLst>
      <p:ext uri="{BB962C8B-B14F-4D97-AF65-F5344CB8AC3E}">
        <p14:creationId xmlns:p14="http://schemas.microsoft.com/office/powerpoint/2010/main" val="32800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8450-063E-4BFE-BCC0-7B88119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451C-11FE-4A59-8644-D917B631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results of your model and compare it with the baseline</a:t>
            </a:r>
          </a:p>
          <a:p>
            <a:r>
              <a:rPr lang="en-US" dirty="0"/>
              <a:t>Interpret the results and draw relevant conclusions about the data and method</a:t>
            </a:r>
          </a:p>
          <a:p>
            <a:r>
              <a:rPr lang="en-US" dirty="0"/>
              <a:t>Any other interesting insights/observations</a:t>
            </a:r>
          </a:p>
        </p:txBody>
      </p:sp>
    </p:spTree>
    <p:extLst>
      <p:ext uri="{BB962C8B-B14F-4D97-AF65-F5344CB8AC3E}">
        <p14:creationId xmlns:p14="http://schemas.microsoft.com/office/powerpoint/2010/main" val="1010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1-5D28-42F1-9C9F-7F4AE55D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343-AC6D-4722-91FD-15148233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from the analysis</a:t>
            </a:r>
          </a:p>
          <a:p>
            <a:r>
              <a:rPr lang="en-US" dirty="0"/>
              <a:t>Limitations of the work and how they can be addressed in the future</a:t>
            </a:r>
          </a:p>
          <a:p>
            <a:r>
              <a:rPr lang="en-US" dirty="0"/>
              <a:t>Feedback for instructors:  What worked and what might you suggest we change next time around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D30-0440-4685-B057-6A9382E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EE0-B790-46BF-BC8B-6F10CFAA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Akhilesh: Feature Generation, PCA, LDA, Clustering, RNN</a:t>
            </a:r>
          </a:p>
          <a:p>
            <a:r>
              <a:rPr lang="en-US" dirty="0"/>
              <a:t>Gowtham: Feature Generation, LSTM-RNN, Hierarchical Clustering, Portfolio management technical discussions.</a:t>
            </a:r>
          </a:p>
          <a:p>
            <a:r>
              <a:rPr lang="en-US" dirty="0"/>
              <a:t>Manan:</a:t>
            </a:r>
          </a:p>
        </p:txBody>
      </p:sp>
    </p:spTree>
    <p:extLst>
      <p:ext uri="{BB962C8B-B14F-4D97-AF65-F5344CB8AC3E}">
        <p14:creationId xmlns:p14="http://schemas.microsoft.com/office/powerpoint/2010/main" val="34337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1AF0-9DAD-442A-B47E-3DBD7AF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8128-9CC6-4440-BCC3-FA4A359B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Data (1 min)</a:t>
            </a:r>
          </a:p>
          <a:p>
            <a:r>
              <a:rPr lang="en-US" dirty="0"/>
              <a:t>Challenges &amp; your Solution (4 mins)</a:t>
            </a:r>
          </a:p>
          <a:p>
            <a:r>
              <a:rPr lang="en-US" dirty="0"/>
              <a:t>Results and their significance and/or insight (2min?)</a:t>
            </a:r>
          </a:p>
          <a:p>
            <a:r>
              <a:rPr lang="en-US" dirty="0"/>
              <a:t>Conclusion / Feedback (1 min)</a:t>
            </a:r>
          </a:p>
        </p:txBody>
      </p:sp>
    </p:spTree>
    <p:extLst>
      <p:ext uri="{BB962C8B-B14F-4D97-AF65-F5344CB8AC3E}">
        <p14:creationId xmlns:p14="http://schemas.microsoft.com/office/powerpoint/2010/main" val="17955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CCA-C37D-46A7-9A78-F8D3B81D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25D-7C8C-4CB6-A9B7-2EE209F4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Personal Finance</a:t>
            </a:r>
          </a:p>
          <a:p>
            <a:pPr lvl="1"/>
            <a:r>
              <a:rPr lang="en-US" sz="2000" dirty="0"/>
              <a:t>Investing vs Trading</a:t>
            </a:r>
          </a:p>
          <a:p>
            <a:pPr lvl="1"/>
            <a:r>
              <a:rPr lang="en-US" sz="2000" dirty="0"/>
              <a:t>Wealth generation by means of value investing</a:t>
            </a:r>
          </a:p>
          <a:p>
            <a:r>
              <a:rPr lang="en-US" sz="2000" b="1" dirty="0"/>
              <a:t>Focus: </a:t>
            </a:r>
            <a:r>
              <a:rPr lang="en-US" sz="2000" dirty="0"/>
              <a:t>Equity – Stock Market</a:t>
            </a:r>
          </a:p>
          <a:p>
            <a:r>
              <a:rPr lang="en-US" sz="2000" b="1" dirty="0"/>
              <a:t>Risk vs. Returns in a Portfolio</a:t>
            </a:r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A4BFD-5F10-AA4B-AFDC-1C0A998F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023A6-395D-8C4B-BCEC-19FE5874867D}"/>
              </a:ext>
            </a:extLst>
          </p:cNvPr>
          <p:cNvSpPr txBox="1"/>
          <p:nvPr/>
        </p:nvSpPr>
        <p:spPr>
          <a:xfrm>
            <a:off x="7385538" y="5595332"/>
            <a:ext cx="250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Why Investing is better than saving.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4A4E3-D565-B04F-8580-EF49C3A445FF}"/>
              </a:ext>
            </a:extLst>
          </p:cNvPr>
          <p:cNvCxnSpPr>
            <a:cxnSpLocks/>
          </p:cNvCxnSpPr>
          <p:nvPr/>
        </p:nvCxnSpPr>
        <p:spPr>
          <a:xfrm flipV="1">
            <a:off x="7596553" y="4032738"/>
            <a:ext cx="539262" cy="33274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BE1-6ABF-5C4F-953D-04A9CBE2521B}"/>
              </a:ext>
            </a:extLst>
          </p:cNvPr>
          <p:cNvSpPr txBox="1"/>
          <p:nvPr/>
        </p:nvSpPr>
        <p:spPr>
          <a:xfrm>
            <a:off x="6951784" y="4332926"/>
            <a:ext cx="407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Risk: </a:t>
            </a:r>
            <a:r>
              <a:rPr lang="en-US" sz="1400" dirty="0"/>
              <a:t>2008 Housing Bubble Burst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3756A-820D-D340-9F8B-7B3D44A270EE}"/>
              </a:ext>
            </a:extLst>
          </p:cNvPr>
          <p:cNvCxnSpPr>
            <a:cxnSpLocks/>
          </p:cNvCxnSpPr>
          <p:nvPr/>
        </p:nvCxnSpPr>
        <p:spPr>
          <a:xfrm flipV="1">
            <a:off x="9556630" y="2803358"/>
            <a:ext cx="1022107" cy="133694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C321-3C51-D340-B15B-C6F868B9DE16}"/>
              </a:ext>
            </a:extLst>
          </p:cNvPr>
          <p:cNvSpPr/>
          <p:nvPr/>
        </p:nvSpPr>
        <p:spPr>
          <a:xfrm>
            <a:off x="8534523" y="2937052"/>
            <a:ext cx="2044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Returns: </a:t>
            </a:r>
            <a:r>
              <a:rPr lang="en-US" sz="1400" dirty="0"/>
              <a:t>≃ 2 times better</a:t>
            </a:r>
          </a:p>
        </p:txBody>
      </p:sp>
    </p:spTree>
    <p:extLst>
      <p:ext uri="{BB962C8B-B14F-4D97-AF65-F5344CB8AC3E}">
        <p14:creationId xmlns:p14="http://schemas.microsoft.com/office/powerpoint/2010/main" val="17994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55467AC-46E7-4030-BEE2-FC65F2D8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9" r="-1" b="18893"/>
          <a:stretch/>
        </p:blipFill>
        <p:spPr>
          <a:xfrm>
            <a:off x="-18218" y="-61311"/>
            <a:ext cx="12228129" cy="4666928"/>
          </a:xfrm>
          <a:prstGeom prst="rect">
            <a:avLst/>
          </a:prstGeom>
        </p:spPr>
      </p:pic>
      <p:grpSp>
        <p:nvGrpSpPr>
          <p:cNvPr id="31" name="Group 2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4" name="Freeform: Shape 2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E56-9E3D-4A54-98DE-2D88674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3E36-72A9-415B-8608-A7F0527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6" y="4551037"/>
            <a:ext cx="5423241" cy="150993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</a:rPr>
              <a:t>How to choose stocks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maximize returns </a:t>
            </a:r>
            <a:r>
              <a:rPr lang="en-US" sz="2400" dirty="0">
                <a:solidFill>
                  <a:schemeClr val="tx2"/>
                </a:solidFill>
              </a:rPr>
              <a:t>while </a:t>
            </a:r>
            <a:r>
              <a:rPr lang="en-US" sz="2400" b="1" dirty="0">
                <a:solidFill>
                  <a:srgbClr val="FF0000"/>
                </a:solidFill>
              </a:rPr>
              <a:t>minimizing risk </a:t>
            </a:r>
            <a:r>
              <a:rPr lang="en-US" sz="2400" dirty="0">
                <a:solidFill>
                  <a:schemeClr val="tx2"/>
                </a:solidFill>
              </a:rPr>
              <a:t>(aka volatility) over a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timeframe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29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F62-92C3-425A-AB2A-4D5808D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91E4-5417-4C5C-9F94-55D2BD7E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25"/>
            <a:ext cx="10515600" cy="4504450"/>
          </a:xfrm>
        </p:spPr>
        <p:txBody>
          <a:bodyPr/>
          <a:lstStyle/>
          <a:p>
            <a:r>
              <a:rPr lang="en-US" dirty="0"/>
              <a:t>S&amp;P 500 stocks data from 2013 - 2018</a:t>
            </a:r>
          </a:p>
          <a:p>
            <a:pPr lvl="1"/>
            <a:r>
              <a:rPr lang="en-US" dirty="0"/>
              <a:t>≃ 500 exchange traded stocks </a:t>
            </a:r>
          </a:p>
          <a:p>
            <a:pPr lvl="1"/>
            <a:r>
              <a:rPr lang="en-US" dirty="0"/>
              <a:t>Open, High, Low, Close Prices &amp; Volume</a:t>
            </a:r>
          </a:p>
          <a:p>
            <a:r>
              <a:rPr lang="en-US" dirty="0"/>
              <a:t> Custom Feature Engineering</a:t>
            </a:r>
          </a:p>
          <a:p>
            <a:pPr lvl="1"/>
            <a:r>
              <a:rPr lang="en-US" dirty="0"/>
              <a:t>OHLC – not sufficient to accurately study trends and predict stock changes</a:t>
            </a:r>
          </a:p>
          <a:p>
            <a:pPr lvl="1"/>
            <a:r>
              <a:rPr lang="en-US" dirty="0"/>
              <a:t>Nonlinear features – Technical Indicators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741FC-DED8-46A8-A9AF-B40DC1B6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357853"/>
            <a:ext cx="6308333" cy="3208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9722A-5AF9-4AA1-84E6-456AA36FC18E}"/>
              </a:ext>
            </a:extLst>
          </p:cNvPr>
          <p:cNvSpPr/>
          <p:nvPr/>
        </p:nvSpPr>
        <p:spPr>
          <a:xfrm>
            <a:off x="4287267" y="6457890"/>
            <a:ext cx="4005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Linear Regression Fit (Apple’s stocks)</a:t>
            </a:r>
          </a:p>
        </p:txBody>
      </p:sp>
    </p:spTree>
    <p:extLst>
      <p:ext uri="{BB962C8B-B14F-4D97-AF65-F5344CB8AC3E}">
        <p14:creationId xmlns:p14="http://schemas.microsoft.com/office/powerpoint/2010/main" val="7569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771-B3E2-4E45-86CA-7DA3CFB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924A-0810-4C5C-8016-A425197D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9"/>
            <a:ext cx="11059274" cy="4504450"/>
          </a:xfrm>
        </p:spPr>
        <p:txBody>
          <a:bodyPr/>
          <a:lstStyle/>
          <a:p>
            <a:r>
              <a:rPr lang="en-US" dirty="0"/>
              <a:t>Huge Time Series Dataset</a:t>
            </a:r>
            <a:br>
              <a:rPr lang="en-US" dirty="0"/>
            </a:br>
            <a:r>
              <a:rPr lang="en-US" dirty="0"/>
              <a:t>- 1200 data points for each stock</a:t>
            </a:r>
            <a:br>
              <a:rPr lang="en-US" dirty="0"/>
            </a:br>
            <a:r>
              <a:rPr lang="en-US" dirty="0"/>
              <a:t>- 500 such stocks</a:t>
            </a:r>
          </a:p>
          <a:p>
            <a:r>
              <a:rPr lang="en-US" dirty="0"/>
              <a:t>Historical prices alone do not guarantee returns</a:t>
            </a:r>
            <a:br>
              <a:rPr lang="en-US" dirty="0"/>
            </a:br>
            <a:r>
              <a:rPr lang="en-US" dirty="0"/>
              <a:t>- News related events influence prices</a:t>
            </a:r>
          </a:p>
          <a:p>
            <a:r>
              <a:rPr lang="en-US" dirty="0"/>
              <a:t>Complex interactions b/w stocks – requires clever problem formulation</a:t>
            </a:r>
          </a:p>
          <a:p>
            <a:r>
              <a:rPr lang="en-US" dirty="0"/>
              <a:t>*****Show results from preliminary data analysis that can highlight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2281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/>
              <a:t>Novel approach to achieve sector-wise segregation</a:t>
            </a:r>
          </a:p>
          <a:p>
            <a:r>
              <a:rPr lang="en-US" dirty="0"/>
              <a:t>Challenges: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3D time-series data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PCA works on 2D data</a:t>
            </a:r>
          </a:p>
          <a:p>
            <a:r>
              <a:rPr lang="en-US" dirty="0">
                <a:sym typeface="Wingdings" panose="05000000000000000000" pitchFamily="2" charset="2"/>
              </a:rPr>
              <a:t>Approach: Condense the time-series data</a:t>
            </a:r>
          </a:p>
          <a:p>
            <a:r>
              <a:rPr lang="en-US" dirty="0">
                <a:sym typeface="Wingdings" panose="05000000000000000000" pitchFamily="2" charset="2"/>
              </a:rPr>
              <a:t>Results: PC1 and PC2 cover ~ 90 percent variance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7CFC4-2ED0-4CF0-AFE2-CEE68841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3567889"/>
            <a:ext cx="4929624" cy="320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38E08-94F5-4859-812F-66AE34FB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2" y="3619148"/>
            <a:ext cx="5120684" cy="31575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F90E399-C881-4E52-8436-328CADDD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69" y="674282"/>
            <a:ext cx="4062131" cy="23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(using K = 11) on PCA transformed data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E1F519-F452-4584-8C2C-34063A7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065760"/>
            <a:ext cx="5635414" cy="30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81C2B1-EE11-435C-8B19-868C6EB6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5760"/>
            <a:ext cx="5805488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3800AE-DB65-4805-B429-5AFC5CE551D7}"/>
              </a:ext>
            </a:extLst>
          </p:cNvPr>
          <p:cNvSpPr/>
          <p:nvPr/>
        </p:nvSpPr>
        <p:spPr>
          <a:xfrm>
            <a:off x="1641318" y="5318158"/>
            <a:ext cx="355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 – Unscaled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6F35E-C900-4B22-B847-9CC28376772F}"/>
              </a:ext>
            </a:extLst>
          </p:cNvPr>
          <p:cNvSpPr/>
          <p:nvPr/>
        </p:nvSpPr>
        <p:spPr>
          <a:xfrm>
            <a:off x="7310940" y="5341066"/>
            <a:ext cx="328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 – Scaled Data </a:t>
            </a:r>
          </a:p>
        </p:txBody>
      </p:sp>
    </p:spTree>
    <p:extLst>
      <p:ext uri="{BB962C8B-B14F-4D97-AF65-F5344CB8AC3E}">
        <p14:creationId xmlns:p14="http://schemas.microsoft.com/office/powerpoint/2010/main" val="20094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084"/>
            <a:ext cx="10515600" cy="4504450"/>
          </a:xfrm>
        </p:spPr>
        <p:txBody>
          <a:bodyPr/>
          <a:lstStyle/>
          <a:p>
            <a:r>
              <a:rPr lang="en-US" dirty="0"/>
              <a:t>Linear Discriminant Analysis to reduce dimensions and predict sectors</a:t>
            </a:r>
          </a:p>
          <a:p>
            <a:r>
              <a:rPr lang="en-US" dirty="0"/>
              <a:t>A supervised way of learning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ED95F-213B-40B4-90DB-55529884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3" y="2506165"/>
            <a:ext cx="5811641" cy="39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560</Words>
  <Application>Microsoft Macintosh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Portfolio Optimization using ML techniques</vt:lpstr>
      <vt:lpstr>Outline</vt:lpstr>
      <vt:lpstr>Background</vt:lpstr>
      <vt:lpstr>Problem Statement</vt:lpstr>
      <vt:lpstr>Data</vt:lpstr>
      <vt:lpstr>Challenges</vt:lpstr>
      <vt:lpstr>PCA Approach</vt:lpstr>
      <vt:lpstr>Clustering Approach</vt:lpstr>
      <vt:lpstr>LDA Approach</vt:lpstr>
      <vt:lpstr>Stock Prediction using Recurrent Neural Networks</vt:lpstr>
      <vt:lpstr>Solution approach</vt:lpstr>
      <vt:lpstr>Baseline approach – existing methods</vt:lpstr>
      <vt:lpstr>Results</vt:lpstr>
      <vt:lpstr>Conclusion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ML techniques</dc:title>
  <dc:creator>Kuntumalla, Gowtham</dc:creator>
  <cp:lastModifiedBy>Kuntumalla, Gowtham</cp:lastModifiedBy>
  <cp:revision>38</cp:revision>
  <dcterms:created xsi:type="dcterms:W3CDTF">2020-05-07T20:05:57Z</dcterms:created>
  <dcterms:modified xsi:type="dcterms:W3CDTF">2020-05-08T18:16:28Z</dcterms:modified>
</cp:coreProperties>
</file>