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CAAAA-B70B-4E8C-8226-EE16BA713D17}" v="28" dt="2020-02-03T15:52:53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3ACAAAA-B70B-4E8C-8226-EE16BA713D17}"/>
    <pc:docChg chg="delSld modSld">
      <pc:chgData name="" userId="" providerId="" clId="Web-{83ACAAAA-B70B-4E8C-8226-EE16BA713D17}" dt="2020-02-03T15:52:53.440" v="62"/>
      <pc:docMkLst>
        <pc:docMk/>
      </pc:docMkLst>
      <pc:sldChg chg="modSp">
        <pc:chgData name="" userId="" providerId="" clId="Web-{83ACAAAA-B70B-4E8C-8226-EE16BA713D17}" dt="2020-02-03T15:52:34.737" v="54" actId="20577"/>
        <pc:sldMkLst>
          <pc:docMk/>
          <pc:sldMk cId="3009203704" sldId="256"/>
        </pc:sldMkLst>
        <pc:spChg chg="mod">
          <ac:chgData name="" userId="" providerId="" clId="Web-{83ACAAAA-B70B-4E8C-8226-EE16BA713D17}" dt="2020-02-03T15:52:34.737" v="54" actId="20577"/>
          <ac:spMkLst>
            <pc:docMk/>
            <pc:sldMk cId="3009203704" sldId="256"/>
            <ac:spMk id="2" creationId="{D8C58D29-D508-45F5-9FC4-04EE61C2DC6F}"/>
          </ac:spMkLst>
        </pc:spChg>
      </pc:sldChg>
      <pc:sldChg chg="del">
        <pc:chgData name="" userId="" providerId="" clId="Web-{83ACAAAA-B70B-4E8C-8226-EE16BA713D17}" dt="2020-02-03T15:52:53.440" v="62"/>
        <pc:sldMkLst>
          <pc:docMk/>
          <pc:sldMk cId="506750577" sldId="260"/>
        </pc:sldMkLst>
      </pc:sldChg>
      <pc:sldChg chg="del">
        <pc:chgData name="" userId="" providerId="" clId="Web-{83ACAAAA-B70B-4E8C-8226-EE16BA713D17}" dt="2020-02-03T15:52:53.440" v="61"/>
        <pc:sldMkLst>
          <pc:docMk/>
          <pc:sldMk cId="514443523" sldId="262"/>
        </pc:sldMkLst>
      </pc:sldChg>
      <pc:sldChg chg="del">
        <pc:chgData name="" userId="" providerId="" clId="Web-{83ACAAAA-B70B-4E8C-8226-EE16BA713D17}" dt="2020-02-03T15:52:53.440" v="60"/>
        <pc:sldMkLst>
          <pc:docMk/>
          <pc:sldMk cId="1970589078" sldId="263"/>
        </pc:sldMkLst>
      </pc:sldChg>
      <pc:sldChg chg="del">
        <pc:chgData name="" userId="" providerId="" clId="Web-{83ACAAAA-B70B-4E8C-8226-EE16BA713D17}" dt="2020-02-03T15:52:53.424" v="59"/>
        <pc:sldMkLst>
          <pc:docMk/>
          <pc:sldMk cId="436541502" sldId="264"/>
        </pc:sldMkLst>
      </pc:sldChg>
      <pc:sldChg chg="del">
        <pc:chgData name="" userId="" providerId="" clId="Web-{83ACAAAA-B70B-4E8C-8226-EE16BA713D17}" dt="2020-02-03T15:52:53.424" v="58"/>
        <pc:sldMkLst>
          <pc:docMk/>
          <pc:sldMk cId="1651234251" sldId="265"/>
        </pc:sldMkLst>
      </pc:sldChg>
      <pc:sldChg chg="del">
        <pc:chgData name="" userId="" providerId="" clId="Web-{83ACAAAA-B70B-4E8C-8226-EE16BA713D17}" dt="2020-02-03T15:52:53.424" v="57"/>
        <pc:sldMkLst>
          <pc:docMk/>
          <pc:sldMk cId="98574599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CBE-6DB1-4B1B-ABB3-B63202E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7F89-5F03-480E-8C39-BE7723C3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A6B9-7556-400B-B4AC-433AB578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D331-7D15-4DA4-9B6F-F1901253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30A0A-8960-4A73-8B9B-F8E284CD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2A10-4392-4AD6-929E-227E4B3B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47C7-ACB2-4E0E-947E-8988FB3C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B833-3184-47A5-BCD6-9C53ACE7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F833-8BC8-45EA-BFF4-903E11DA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28BB2-8FD9-4424-8EFC-E18CCD35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B9A8D-1CA7-4961-BA18-89263A7A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AFE6-DCBD-431E-99D6-4B35487B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24D0-0311-48D0-805E-85C27A0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9561-9855-4E6C-9663-CE83B4D2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B88F-4F71-430C-BC5E-4767A18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7E35-505C-4661-A350-D48332BD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0C6E-F342-4085-9221-5AD8946E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BF7A-7D25-491C-B744-D0ABCF19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326B-FE5C-41FB-A57A-2C06A95C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87B-7262-41A1-984D-9A9F516C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C57-6B97-4750-840C-2BEC361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C807-4BBA-43DA-BD60-91F14B89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1A53-092A-49DD-A391-80F1BF03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2A654-A90A-44B0-89D2-053451B8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9B6D-5E6E-419E-9334-9804D8E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B782-8610-4B71-90D7-D32DE75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769-AC98-4BF6-A45E-619E93F6F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1DA5C-DA0E-42B7-940E-E41510ED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90389-2245-405F-9E20-71C011FF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AB5F-B68F-4088-8F0A-1B7AE70D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56F76-EAF7-447B-A724-796F5906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382D-B994-48A0-8D4F-9E4B2657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F2DA7-E357-4E79-948E-14D93DCA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4071-8705-4799-8505-F7A64CE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B189-7903-4216-B49A-7154E16F4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E4BF6-3478-4A51-B0E0-311602840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C5DD-4E94-4EB1-AC14-0485D50E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5A404-6C0D-4DE9-BA53-8A44E6CE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AA75B-2B1B-410F-84AE-A3A3FF25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8FBC-69EF-4DD9-A569-18FE7BEA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4B2D2-5DD7-4833-BF51-F3E697E7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D6132-210B-4CCA-8F36-457AF6D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06A77-955F-4304-B865-89A9DB6C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AAF-04D4-4E97-90BC-98A9334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C425C-C440-4075-ACA5-C1D56B2B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C4AAB-D376-4EBC-A9E4-D7136266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BF48-9894-41D6-882C-1DA7612C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3B81-8A03-4EC3-9688-4554E6B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C1B8-EDD4-4827-B8F9-DB74D76F4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4718D-9C3F-4FC8-B203-6B74BA38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5A3E-4DC6-4D95-A3BD-912F1D8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4BB3-8FC3-4B57-88F0-31B2C64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9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8A6-387D-47A4-BCDF-FEAA035C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4CD6C-C2AF-453A-9CB0-F714B8AD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F76D-857D-4B16-A2BC-374B310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D72-CBEB-4011-B246-606AB821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3350-AE6F-44D4-BEA6-2A35AC3A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9DF1-7DC0-4B81-A968-7306E080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55863-BB60-4FF4-85D6-6B118FC8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557-7DD6-4B28-BA8C-D3F3929D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A98B-4738-4F2D-90A0-F4C6B13A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8059-9AAA-48DC-89EE-5FBEEAFD7015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DDC2-751E-4099-9875-B5427FD6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6D0F-00D3-413A-9770-DECD2ADB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4501-02F2-42F1-90D6-E966BB7E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D29-D508-45F5-9FC4-04EE61C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Mini-Project 1 Checkpoint 1</a:t>
            </a:r>
            <a:br>
              <a:rPr lang="en-US" dirty="0"/>
            </a:br>
            <a:r>
              <a:rPr lang="en-US" sz="3200" dirty="0"/>
              <a:t>ECE/CS 498DS</a:t>
            </a:r>
            <a:br>
              <a:rPr lang="en-US" sz="3200" dirty="0"/>
            </a:br>
            <a:r>
              <a:rPr lang="en-US" sz="3200" dirty="0"/>
              <a:t>Spring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99350-515F-46E8-B587-7C3FE28E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71" y="3602038"/>
            <a:ext cx="11680372" cy="1655762"/>
          </a:xfrm>
        </p:spPr>
        <p:txBody>
          <a:bodyPr/>
          <a:lstStyle/>
          <a:p>
            <a:r>
              <a:rPr lang="en-US" dirty="0"/>
              <a:t>Gowtham Kuntumalla (gowtham4), Manan Mehta (mananm2), Akhilesh </a:t>
            </a:r>
            <a:r>
              <a:rPr lang="en-US" dirty="0" err="1"/>
              <a:t>Somani</a:t>
            </a:r>
            <a:r>
              <a:rPr lang="en-US" dirty="0"/>
              <a:t> (Somani4)</a:t>
            </a:r>
          </a:p>
        </p:txBody>
      </p:sp>
    </p:spTree>
    <p:extLst>
      <p:ext uri="{BB962C8B-B14F-4D97-AF65-F5344CB8AC3E}">
        <p14:creationId xmlns:p14="http://schemas.microsoft.com/office/powerpoint/2010/main" val="300920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AE09-0795-4ADD-AD9A-B34B3AE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5503-4181-4B53-893E-FCCEE467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587"/>
            <a:ext cx="955089" cy="554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7C3324-633F-4AFD-83CD-6111A6FE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31487"/>
              </p:ext>
            </p:extLst>
          </p:nvPr>
        </p:nvGraphicFramePr>
        <p:xfrm>
          <a:off x="953155" y="1283905"/>
          <a:ext cx="569355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4926">
                  <a:extLst>
                    <a:ext uri="{9D8B030D-6E8A-4147-A177-3AD203B41FA5}">
                      <a16:colId xmlns:a16="http://schemas.microsoft.com/office/drawing/2014/main" val="2355088364"/>
                    </a:ext>
                  </a:extLst>
                </a:gridCol>
                <a:gridCol w="2578624">
                  <a:extLst>
                    <a:ext uri="{9D8B030D-6E8A-4147-A177-3AD203B41FA5}">
                      <a16:colId xmlns:a16="http://schemas.microsoft.com/office/drawing/2014/main" val="3727841829"/>
                    </a:ext>
                  </a:extLst>
                </a:gridCol>
              </a:tblGrid>
              <a:tr h="3025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Summarize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63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2(a) – Total Disengagements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20742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2(b) - # Unique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272020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2(c) – Unique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966913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2(d) - # Unique Causes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30208"/>
                  </a:ext>
                </a:extLst>
              </a:tr>
              <a:tr h="302570">
                <a:tc>
                  <a:txBody>
                    <a:bodyPr/>
                    <a:lstStyle/>
                    <a:p>
                      <a:r>
                        <a:rPr lang="en-US" sz="1600" dirty="0"/>
                        <a:t>2(e) - # Rows with missing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5381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F2C8F6-6611-4E40-8611-99C12BBAD1CA}"/>
              </a:ext>
            </a:extLst>
          </p:cNvPr>
          <p:cNvSpPr txBox="1"/>
          <p:nvPr/>
        </p:nvSpPr>
        <p:spPr>
          <a:xfrm>
            <a:off x="915055" y="3562416"/>
            <a:ext cx="84936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Qn</a:t>
            </a:r>
            <a:r>
              <a:rPr lang="en-US" b="1" dirty="0"/>
              <a:t> 3 - Causes of AV Disengagement</a:t>
            </a:r>
          </a:p>
          <a:p>
            <a:r>
              <a:rPr lang="en-US" b="1" dirty="0"/>
              <a:t>Pie chart: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Top 2 causes of disengagement: </a:t>
            </a:r>
            <a:r>
              <a:rPr lang="en-US" dirty="0"/>
              <a:t>Recklessly behaving agent, Unwanted Driver Discomfort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C1227-1A92-4E73-8508-9CF5223FCBE1}"/>
              </a:ext>
            </a:extLst>
          </p:cNvPr>
          <p:cNvSpPr txBox="1"/>
          <p:nvPr/>
        </p:nvSpPr>
        <p:spPr>
          <a:xfrm>
            <a:off x="7667033" y="1302704"/>
            <a:ext cx="36289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Qn</a:t>
            </a:r>
            <a:r>
              <a:rPr lang="en-US" b="1" dirty="0"/>
              <a:t> 4 - Trend of disengagement/mile</a:t>
            </a:r>
          </a:p>
          <a:p>
            <a:r>
              <a:rPr lang="en-US" b="1" dirty="0"/>
              <a:t>Plot:</a:t>
            </a:r>
          </a:p>
          <a:p>
            <a:r>
              <a:rPr lang="en-US" dirty="0"/>
              <a:t>The AVs are maturing with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662E30F1-144F-F742-BB9D-8BE7612E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26" y="3924300"/>
            <a:ext cx="4988879" cy="228805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431464-C536-8541-BB72-F58093AAB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51" y="2060837"/>
            <a:ext cx="4416623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3A71E9-FCA9-47F0-A106-066706C5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30"/>
            <a:ext cx="10515600" cy="1325563"/>
          </a:xfrm>
        </p:spPr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2C38B-4622-4A40-8AF7-ED4ABC6E390F}"/>
              </a:ext>
            </a:extLst>
          </p:cNvPr>
          <p:cNvSpPr txBox="1"/>
          <p:nvPr/>
        </p:nvSpPr>
        <p:spPr>
          <a:xfrm>
            <a:off x="215901" y="1160559"/>
            <a:ext cx="60265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Qn</a:t>
            </a:r>
            <a:r>
              <a:rPr lang="en-US" b="1" dirty="0"/>
              <a:t> 1 – Interpreting Distributions</a:t>
            </a:r>
          </a:p>
          <a:p>
            <a:endParaRPr lang="en-US" dirty="0"/>
          </a:p>
          <a:p>
            <a:pPr marL="342900" indent="-342900">
              <a:buAutoNum type="alphaLcParenBoth"/>
            </a:pPr>
            <a:r>
              <a:rPr lang="en-US" dirty="0"/>
              <a:t>Gaussian – Samples drawn are likely to be close </a:t>
            </a:r>
          </a:p>
          <a:p>
            <a:r>
              <a:rPr lang="en-US" dirty="0"/>
              <a:t>to the mean. and those far away are less likely.</a:t>
            </a:r>
          </a:p>
          <a:p>
            <a:endParaRPr lang="en-US" dirty="0"/>
          </a:p>
          <a:p>
            <a:r>
              <a:rPr lang="en-US" dirty="0"/>
              <a:t>(b) Exponential – Samples drawn are likely to be close to Zero. </a:t>
            </a:r>
          </a:p>
          <a:p>
            <a:r>
              <a:rPr lang="en-US" dirty="0"/>
              <a:t>Another key property is </a:t>
            </a:r>
            <a:r>
              <a:rPr lang="en-US" dirty="0" err="1"/>
              <a:t>memorylessness</a:t>
            </a:r>
            <a:r>
              <a:rPr lang="en-US" dirty="0"/>
              <a:t>. i.e. conditional probability </a:t>
            </a:r>
          </a:p>
          <a:p>
            <a:r>
              <a:rPr lang="en-US" dirty="0"/>
              <a:t>boils down to simple exponentials (only the time period matters not when it starts).</a:t>
            </a:r>
          </a:p>
          <a:p>
            <a:endParaRPr lang="en-US" dirty="0"/>
          </a:p>
          <a:p>
            <a:r>
              <a:rPr lang="en-US" dirty="0"/>
              <a:t>(c) Weibull – It is a </a:t>
            </a:r>
            <a:r>
              <a:rPr lang="en-US" dirty="0" err="1"/>
              <a:t>generalisation</a:t>
            </a:r>
            <a:r>
              <a:rPr lang="en-US" dirty="0"/>
              <a:t> of standard exponential distribution (k = 1).</a:t>
            </a:r>
          </a:p>
          <a:p>
            <a:r>
              <a:rPr lang="en-US" dirty="0"/>
              <a:t>If X = time-to-failure, then k &lt; 1 indicates failure rate goes down as parts life increases,</a:t>
            </a:r>
          </a:p>
          <a:p>
            <a:r>
              <a:rPr lang="en-US" dirty="0"/>
              <a:t> i.e. probability that samples fail is very high when X is close to zero and then it decreases. Vice versa for k &gt; 1.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71E22-0812-4038-8E65-67049E5DEDB9}"/>
              </a:ext>
            </a:extLst>
          </p:cNvPr>
          <p:cNvSpPr txBox="1"/>
          <p:nvPr/>
        </p:nvSpPr>
        <p:spPr>
          <a:xfrm>
            <a:off x="5918201" y="266700"/>
            <a:ext cx="6159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Qn</a:t>
            </a:r>
            <a:r>
              <a:rPr lang="en-US" b="1" dirty="0"/>
              <a:t> 2 – Probability distribution of reaction times</a:t>
            </a:r>
            <a:endParaRPr lang="en-US" dirty="0"/>
          </a:p>
          <a:p>
            <a:r>
              <a:rPr lang="en-US" dirty="0"/>
              <a:t>What distribution does it fit and what is the significance?</a:t>
            </a:r>
          </a:p>
          <a:p>
            <a:r>
              <a:rPr lang="en-US" dirty="0"/>
              <a:t>We see that the </a:t>
            </a:r>
            <a:r>
              <a:rPr lang="en-US" dirty="0" err="1"/>
              <a:t>weibull</a:t>
            </a:r>
            <a:r>
              <a:rPr lang="en-US" dirty="0"/>
              <a:t> distribution fits well. </a:t>
            </a:r>
          </a:p>
          <a:p>
            <a:r>
              <a:rPr lang="en-US" dirty="0"/>
              <a:t>Parameter 'k' &lt; 1 so the reaction times are largely populated</a:t>
            </a:r>
          </a:p>
          <a:p>
            <a:r>
              <a:rPr lang="en-US" dirty="0"/>
              <a:t> in the beginning and go down with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7594C-F520-404C-AFF5-646B4944979B}"/>
              </a:ext>
            </a:extLst>
          </p:cNvPr>
          <p:cNvSpPr txBox="1"/>
          <p:nvPr/>
        </p:nvSpPr>
        <p:spPr>
          <a:xfrm>
            <a:off x="6754344" y="4806591"/>
            <a:ext cx="3635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Qn</a:t>
            </a:r>
            <a:r>
              <a:rPr lang="en-US" b="1" dirty="0"/>
              <a:t> 3 – Average Reaction times</a:t>
            </a:r>
          </a:p>
          <a:p>
            <a:endParaRPr lang="en-US" b="1" dirty="0"/>
          </a:p>
          <a:p>
            <a:pPr marL="342900" indent="-342900">
              <a:buAutoNum type="alphaLcParenBoth"/>
            </a:pPr>
            <a:r>
              <a:rPr lang="en-US" b="1" dirty="0"/>
              <a:t>Over entire dataset: </a:t>
            </a:r>
            <a:r>
              <a:rPr lang="en-US" dirty="0"/>
              <a:t>0.93 sec</a:t>
            </a:r>
          </a:p>
          <a:p>
            <a:pPr marL="342900" indent="-342900">
              <a:buAutoNum type="alphaLcParenBoth"/>
            </a:pPr>
            <a:r>
              <a:rPr lang="en-US" b="1" dirty="0"/>
              <a:t>Over entire dataset per location:</a:t>
            </a:r>
          </a:p>
          <a:p>
            <a:r>
              <a:rPr lang="en-US" dirty="0"/>
              <a:t>Highway: 1.48  sec</a:t>
            </a:r>
          </a:p>
          <a:p>
            <a:r>
              <a:rPr lang="en-US" dirty="0"/>
              <a:t>urban-street: 0.93</a:t>
            </a:r>
            <a:r>
              <a:rPr lang="en-US" b="1" dirty="0"/>
              <a:t> </a:t>
            </a:r>
            <a:r>
              <a:rPr lang="en-US" dirty="0"/>
              <a:t>sec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78440-FC68-5441-8D24-FB004B73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8" y="1744028"/>
            <a:ext cx="472605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80FF2F-004B-49D2-B536-6FB737011CDA}"/>
              </a:ext>
            </a:extLst>
          </p:cNvPr>
          <p:cNvSpPr txBox="1">
            <a:spLocks/>
          </p:cNvSpPr>
          <p:nvPr/>
        </p:nvSpPr>
        <p:spPr>
          <a:xfrm>
            <a:off x="838200" y="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0958E-7A6E-4A1F-848C-A9DC3ECDA044}"/>
              </a:ext>
            </a:extLst>
          </p:cNvPr>
          <p:cNvSpPr txBox="1"/>
          <p:nvPr/>
        </p:nvSpPr>
        <p:spPr>
          <a:xfrm>
            <a:off x="215900" y="1298733"/>
            <a:ext cx="58801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Qn</a:t>
            </a:r>
            <a:r>
              <a:rPr lang="en-US" b="1" dirty="0"/>
              <a:t> 4 – Hypothesis Testing</a:t>
            </a:r>
          </a:p>
          <a:p>
            <a:r>
              <a:rPr lang="en-US" b="1" dirty="0"/>
              <a:t>State the Null and Alternate Hypothesis</a:t>
            </a:r>
          </a:p>
          <a:p>
            <a:r>
              <a:rPr lang="en-US" dirty="0"/>
              <a:t>H0 : </a:t>
            </a:r>
            <a:r>
              <a:rPr lang="en-US" dirty="0" err="1"/>
              <a:t>AV_mean</a:t>
            </a:r>
            <a:r>
              <a:rPr lang="en-US" dirty="0"/>
              <a:t> = 1.09 sec</a:t>
            </a:r>
          </a:p>
          <a:p>
            <a:endParaRPr lang="en-US" dirty="0"/>
          </a:p>
          <a:p>
            <a:r>
              <a:rPr lang="en-US" dirty="0"/>
              <a:t>H1 : </a:t>
            </a:r>
            <a:r>
              <a:rPr lang="en-US" dirty="0" err="1"/>
              <a:t>AV_mean</a:t>
            </a:r>
            <a:r>
              <a:rPr lang="en-US" dirty="0"/>
              <a:t> != 1.09 sec</a:t>
            </a:r>
          </a:p>
          <a:p>
            <a:endParaRPr lang="en-US" dirty="0"/>
          </a:p>
          <a:p>
            <a:r>
              <a:rPr lang="en-US" dirty="0"/>
              <a:t>Significance level  = 0.05</a:t>
            </a:r>
          </a:p>
          <a:p>
            <a:r>
              <a:rPr lang="en-US" dirty="0"/>
              <a:t>We will apply a two-tail test assuming H0 is true.</a:t>
            </a:r>
          </a:p>
          <a:p>
            <a:r>
              <a:rPr lang="en-US" dirty="0"/>
              <a:t> We will test if 0.93 sec is in statistical limits of assumed population mean (= 1.09 sec)</a:t>
            </a:r>
          </a:p>
          <a:p>
            <a:endParaRPr lang="en-US" dirty="0"/>
          </a:p>
          <a:p>
            <a:r>
              <a:rPr lang="en-US" b="1" dirty="0"/>
              <a:t>Statistic Value </a:t>
            </a:r>
            <a:r>
              <a:rPr lang="en-US" dirty="0"/>
              <a:t>= 0.018</a:t>
            </a:r>
          </a:p>
          <a:p>
            <a:endParaRPr lang="en-US" dirty="0"/>
          </a:p>
          <a:p>
            <a:r>
              <a:rPr lang="en-US" b="1" dirty="0"/>
              <a:t>Outcome of the hypothesis test:</a:t>
            </a:r>
          </a:p>
          <a:p>
            <a:r>
              <a:rPr lang="en-US" dirty="0"/>
              <a:t>Z-score (0.018) &lt; 0.025 (two-tailed test) so we reject the NULL hypothesis.</a:t>
            </a:r>
          </a:p>
          <a:p>
            <a:r>
              <a:rPr lang="en-US" dirty="0"/>
              <a:t>The means are sufficiently different.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5C8CE-65E6-4742-8FF9-578F140E8CA9}"/>
              </a:ext>
            </a:extLst>
          </p:cNvPr>
          <p:cNvSpPr txBox="1"/>
          <p:nvPr/>
        </p:nvSpPr>
        <p:spPr>
          <a:xfrm>
            <a:off x="5575300" y="1143596"/>
            <a:ext cx="77556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Qn</a:t>
            </a:r>
            <a:r>
              <a:rPr lang="en-US" b="1" dirty="0"/>
              <a:t> 5 – Probability distribution of disengagements/mile</a:t>
            </a:r>
          </a:p>
          <a:p>
            <a:r>
              <a:rPr lang="en-US" b="1" dirty="0"/>
              <a:t>Plot: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What distribution does it fit and what is the significance?</a:t>
            </a:r>
          </a:p>
          <a:p>
            <a:r>
              <a:rPr lang="en-US" dirty="0" err="1"/>
              <a:t>Weibull_min</a:t>
            </a:r>
            <a:r>
              <a:rPr lang="en-US" dirty="0"/>
              <a:t> distribution fits well. We see that the number of # of</a:t>
            </a:r>
          </a:p>
          <a:p>
            <a:r>
              <a:rPr lang="en-US" dirty="0" err="1"/>
              <a:t>Occurences</a:t>
            </a:r>
            <a:r>
              <a:rPr lang="en-US" dirty="0"/>
              <a:t> of Disengagements/mile parameter goes down. </a:t>
            </a:r>
          </a:p>
          <a:p>
            <a:r>
              <a:rPr lang="en-US" dirty="0"/>
              <a:t>(parameter k&lt;1: Failure rate decreases over time)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74AA07C-9CF2-A74D-ABA2-0738253A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2" y="1657393"/>
            <a:ext cx="4775200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1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483</Words>
  <Application>Microsoft Macintosh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Mini-Project 1 Checkpoint 1 ECE/CS 498DS Spring 2020</vt:lpstr>
      <vt:lpstr>Task 0</vt:lpstr>
      <vt:lpstr>Task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 ECE/CS 498DS Spring 2020</dc:title>
  <dc:creator>James Cyriac</dc:creator>
  <cp:lastModifiedBy>Kuntumalla, Gowtham</cp:lastModifiedBy>
  <cp:revision>27</cp:revision>
  <dcterms:created xsi:type="dcterms:W3CDTF">2020-01-30T21:31:06Z</dcterms:created>
  <dcterms:modified xsi:type="dcterms:W3CDTF">2020-02-06T02:43:59Z</dcterms:modified>
</cp:coreProperties>
</file>