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F4110-8C0A-44DE-BA03-AD1505DD8AEA}" v="38" dt="2020-02-14T00:19:09.516"/>
    <p1510:client id="{439EBECA-9065-49B9-9CD5-6917D7CD511D}" v="81" dt="2020-02-14T00:17:24.968"/>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2/19/2020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2/19/2020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Name1 (NetID1), Name2 (NetID2), Name3 (NetID3)</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p:txBody>
          <a:bodyPr vert="horz" lIns="91440" tIns="45720" rIns="91440" bIns="45720" rtlCol="0" anchor="t">
            <a:normAutofit/>
          </a:bodyPr>
          <a:lstStyle/>
          <a:p>
            <a:r>
              <a:rPr lang="en-US" sz="1800" dirty="0">
                <a:cs typeface="Calibri"/>
              </a:rPr>
              <a:t>List some insights on AV safety that you have gained by performing data analysis on the CA DMV dataset</a:t>
            </a:r>
          </a:p>
          <a:p>
            <a:r>
              <a:rPr lang="en-US" sz="1800" dirty="0">
                <a:cs typeface="Calibri"/>
              </a:rPr>
              <a:t>Would you ride in an AV based on the data you have analyzed?</a:t>
            </a:r>
          </a:p>
          <a:p>
            <a:r>
              <a:rPr lang="en-US" sz="1800" dirty="0">
                <a:cs typeface="Calibri"/>
              </a:rPr>
              <a:t>What do you think about the future of AVs and how soon they will be deployed?</a:t>
            </a:r>
          </a:p>
          <a:p>
            <a:r>
              <a:rPr lang="en-US" sz="1800" dirty="0">
                <a:cs typeface="Calibri"/>
              </a:rPr>
              <a:t>What would you change about the MP? What other analysis would you have done?</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Individual Contributions</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115550" cy="2585323"/>
          </a:xfrm>
          <a:prstGeom prst="rect">
            <a:avLst/>
          </a:prstGeom>
        </p:spPr>
        <p:txBody>
          <a:bodyPr wrap="square">
            <a:spAutoFit/>
          </a:bodyPr>
          <a:lstStyle/>
          <a:p>
            <a:r>
              <a:rPr lang="en-US" b="1" dirty="0">
                <a:solidFill>
                  <a:schemeClr val="accent1">
                    <a:lumMod val="75000"/>
                  </a:schemeClr>
                </a:solidFill>
              </a:rPr>
              <a:t>Akhilesh Somani – Tasks 0-3, Final PPT making, Final .</a:t>
            </a:r>
            <a:r>
              <a:rPr lang="en-US" b="1" dirty="0" err="1">
                <a:solidFill>
                  <a:schemeClr val="accent1">
                    <a:lumMod val="75000"/>
                  </a:schemeClr>
                </a:solidFill>
              </a:rPr>
              <a:t>ipynb</a:t>
            </a:r>
            <a:r>
              <a:rPr lang="en-US" b="1" dirty="0">
                <a:solidFill>
                  <a:schemeClr val="accent1">
                    <a:lumMod val="75000"/>
                  </a:schemeClr>
                </a:solidFill>
              </a:rPr>
              <a:t> file compilation</a:t>
            </a:r>
          </a:p>
          <a:p>
            <a:r>
              <a:rPr lang="en-US" b="1" dirty="0">
                <a:solidFill>
                  <a:schemeClr val="accent1">
                    <a:lumMod val="75000"/>
                  </a:schemeClr>
                </a:solidFill>
              </a:rPr>
              <a:t> </a:t>
            </a:r>
          </a:p>
          <a:p>
            <a:endParaRPr lang="en-US" b="1" dirty="0">
              <a:solidFill>
                <a:schemeClr val="accent1">
                  <a:lumMod val="75000"/>
                </a:schemeClr>
              </a:solidFill>
            </a:endParaRPr>
          </a:p>
          <a:p>
            <a:r>
              <a:rPr lang="en-US" b="1" dirty="0">
                <a:solidFill>
                  <a:schemeClr val="accent1">
                    <a:lumMod val="75000"/>
                  </a:schemeClr>
                </a:solidFill>
              </a:rPr>
              <a:t>Gowtham Kuntumalla – Tasks 0-3, Checkpoint PPT making, Checkpoint .</a:t>
            </a:r>
            <a:r>
              <a:rPr lang="en-US" b="1" dirty="0" err="1">
                <a:solidFill>
                  <a:schemeClr val="accent1">
                    <a:lumMod val="75000"/>
                  </a:schemeClr>
                </a:solidFill>
              </a:rPr>
              <a:t>ipynb</a:t>
            </a:r>
            <a:r>
              <a:rPr lang="en-US" b="1" dirty="0">
                <a:solidFill>
                  <a:schemeClr val="accent1">
                    <a:lumMod val="75000"/>
                  </a:schemeClr>
                </a:solidFill>
              </a:rPr>
              <a:t> file compilation </a:t>
            </a:r>
          </a:p>
          <a:p>
            <a:endParaRPr lang="en-US" b="1" dirty="0">
              <a:solidFill>
                <a:schemeClr val="accent1">
                  <a:lumMod val="75000"/>
                </a:schemeClr>
              </a:solidFill>
            </a:endParaRPr>
          </a:p>
          <a:p>
            <a:endParaRPr lang="en-US" b="1" dirty="0">
              <a:solidFill>
                <a:schemeClr val="accent1">
                  <a:lumMod val="75000"/>
                </a:schemeClr>
              </a:solidFill>
            </a:endParaRPr>
          </a:p>
          <a:p>
            <a:r>
              <a:rPr lang="en-US" b="1" dirty="0">
                <a:solidFill>
                  <a:schemeClr val="accent1">
                    <a:lumMod val="75000"/>
                  </a:schemeClr>
                </a:solidFill>
              </a:rPr>
              <a:t>Manan Mehta – Tasks 0-3 and key insights</a:t>
            </a:r>
          </a:p>
          <a:p>
            <a:endParaRPr lang="en-US" dirty="0"/>
          </a:p>
          <a:p>
            <a:endParaRPr lang="en-US" dirty="0"/>
          </a:p>
        </p:txBody>
      </p:sp>
    </p:spTree>
    <p:extLst>
      <p:ext uri="{BB962C8B-B14F-4D97-AF65-F5344CB8AC3E}">
        <p14:creationId xmlns:p14="http://schemas.microsoft.com/office/powerpoint/2010/main" val="98574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3074" name="Picture 2">
            <a:extLst>
              <a:ext uri="{FF2B5EF4-FFF2-40B4-BE49-F238E27FC236}">
                <a16:creationId xmlns:a16="http://schemas.microsoft.com/office/drawing/2014/main" id="{3E18A901-16DD-43FD-A67B-746FA149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976359"/>
            <a:ext cx="4964827" cy="231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a:t>
            </a:r>
            <a:r>
              <a:rPr lang="en-US" b="1" dirty="0" err="1">
                <a:solidFill>
                  <a:schemeClr val="accent1">
                    <a:lumMod val="75000"/>
                  </a:schemeClr>
                </a:solidFill>
              </a:rPr>
              <a:t>generalisation</a:t>
            </a:r>
            <a:r>
              <a:rPr lang="en-US" b="1" dirty="0">
                <a:solidFill>
                  <a:schemeClr val="accent1">
                    <a:lumMod val="75000"/>
                  </a:schemeClr>
                </a:solidFill>
              </a:rPr>
              <a:t>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0.00590</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38.1986</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7128769" y="1232608"/>
            <a:ext cx="4998128" cy="3416320"/>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time&gt;0.6 | weather=cloudy, </a:t>
            </a:r>
            <a:r>
              <a:rPr lang="en-US" dirty="0" err="1"/>
              <a:t>diseng</a:t>
            </a:r>
            <a:r>
              <a:rPr lang="en-US" dirty="0"/>
              <a:t>=automatic)</a:t>
            </a:r>
          </a:p>
          <a:p>
            <a:endParaRPr lang="en-US" dirty="0"/>
          </a:p>
          <a:p>
            <a:r>
              <a:rPr lang="en-US" b="1" dirty="0">
                <a:solidFill>
                  <a:schemeClr val="accent1">
                    <a:lumMod val="75000"/>
                  </a:schemeClr>
                </a:solidFill>
              </a:rPr>
              <a:t>0.47355</a:t>
            </a:r>
          </a:p>
          <a:p>
            <a:endParaRPr lang="en-US" dirty="0"/>
          </a:p>
          <a:p>
            <a:r>
              <a:rPr lang="en-US" dirty="0"/>
              <a:t>(b)</a:t>
            </a:r>
          </a:p>
          <a:p>
            <a:endParaRPr lang="en-US" dirty="0"/>
          </a:p>
          <a:p>
            <a:r>
              <a:rPr lang="en-US" b="1" dirty="0">
                <a:solidFill>
                  <a:schemeClr val="accent1">
                    <a:lumMod val="75000"/>
                  </a:schemeClr>
                </a:solidFill>
              </a:rPr>
              <a:t>0.28125</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p(t&gt;0.6s|autoDiseng,cloudy)* p(</a:t>
            </a:r>
            <a:r>
              <a:rPr lang="en-US" b="1" dirty="0" err="1">
                <a:solidFill>
                  <a:schemeClr val="accent1">
                    <a:lumMod val="75000"/>
                  </a:schemeClr>
                </a:solidFill>
              </a:rPr>
              <a:t>autoDiseng</a:t>
            </a:r>
            <a:r>
              <a:rPr lang="en-US" b="1" dirty="0">
                <a:solidFill>
                  <a:schemeClr val="accent1">
                    <a:lumMod val="75000"/>
                  </a:schemeClr>
                </a:solidFill>
              </a:rPr>
              <a:t> | cloudy)* p(cloudy) + p(t&gt;0.9s|autoDiseng,clear)*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0.0004255</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477328"/>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a:p>
            <a:endParaRPr lang="en-US" dirty="0"/>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317182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0.05145</a:t>
            </a:r>
          </a:p>
          <a:p>
            <a:r>
              <a:rPr lang="en-US" dirty="0"/>
              <a:t>P value = </a:t>
            </a:r>
            <a:r>
              <a:rPr lang="en-US" b="1" dirty="0">
                <a:solidFill>
                  <a:schemeClr val="accent1">
                    <a:lumMod val="75000"/>
                  </a:schemeClr>
                </a:solidFill>
              </a:rPr>
              <a:t>0.9843290571186449</a:t>
            </a:r>
          </a:p>
          <a:p>
            <a:endParaRPr lang="en-US" dirty="0"/>
          </a:p>
          <a:p>
            <a:r>
              <a:rPr lang="en-US" dirty="0"/>
              <a:t>Outcome of the hypothesis test: </a:t>
            </a:r>
            <a:r>
              <a:rPr lang="en-US" b="1" dirty="0">
                <a:solidFill>
                  <a:schemeClr val="accent1">
                    <a:lumMod val="75000"/>
                  </a:schemeClr>
                </a:solidFill>
              </a:rPr>
              <a:t>p-value (0.9843290571186449)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77.07 %</a:t>
            </a:r>
          </a:p>
          <a:p>
            <a:endParaRPr lang="en-US" dirty="0"/>
          </a:p>
          <a:p>
            <a:r>
              <a:rPr lang="en-US" dirty="0" err="1"/>
              <a:t>Qn</a:t>
            </a:r>
            <a:r>
              <a:rPr lang="en-US" dirty="0"/>
              <a:t> 5 – NB Cross Validation Accuracy: </a:t>
            </a:r>
            <a:r>
              <a:rPr lang="en-US" b="1" dirty="0">
                <a:solidFill>
                  <a:schemeClr val="accent1">
                    <a:lumMod val="75000"/>
                  </a:schemeClr>
                </a:solidFill>
              </a:rPr>
              <a:t>77.95%</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257133244"/>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590675">
                  <a:extLst>
                    <a:ext uri="{9D8B030D-6E8A-4147-A177-3AD203B41FA5}">
                      <a16:colId xmlns:a16="http://schemas.microsoft.com/office/drawing/2014/main" val="1475759171"/>
                    </a:ext>
                  </a:extLst>
                </a:gridCol>
                <a:gridCol w="1095373">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algn="r" fontAlgn="ctr"/>
                      <a:r>
                        <a:rPr lang="en-US" b="1" dirty="0">
                          <a:effectLst/>
                        </a:rPr>
                        <a:t>automatic</a:t>
                      </a:r>
                    </a:p>
                  </a:txBody>
                  <a:tcPr anchor="ctr"/>
                </a:tc>
                <a:tc>
                  <a:txBody>
                    <a:bodyPr/>
                    <a:lstStyle/>
                    <a:p>
                      <a:pPr algn="r" fontAlgn="ctr"/>
                      <a:r>
                        <a:rPr lang="en-US" b="1" dirty="0">
                          <a:effectLst/>
                        </a:rPr>
                        <a:t>manual</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0.825175</a:t>
                      </a:r>
                    </a:p>
                  </a:txBody>
                  <a:tcPr anchor="ctr"/>
                </a:tc>
                <a:tc>
                  <a:txBody>
                    <a:bodyPr/>
                    <a:lstStyle/>
                    <a:p>
                      <a:pPr algn="r" fontAlgn="ctr"/>
                      <a:r>
                        <a:rPr lang="en-US">
                          <a:effectLst/>
                        </a:rPr>
                        <a:t>0.174825</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0.133333</a:t>
                      </a:r>
                    </a:p>
                  </a:txBody>
                  <a:tcPr anchor="ctr"/>
                </a:tc>
                <a:tc>
                  <a:txBody>
                    <a:bodyPr/>
                    <a:lstStyle/>
                    <a:p>
                      <a:pPr algn="r" fontAlgn="ctr"/>
                      <a:r>
                        <a:rPr lang="en-US">
                          <a:effectLst/>
                        </a:rPr>
                        <a:t>0.866667</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a:effectLst/>
                        </a:rPr>
                        <a:t>0.92735</a:t>
                      </a:r>
                    </a:p>
                  </a:txBody>
                  <a:tcPr anchor="ctr"/>
                </a:tc>
                <a:tc>
                  <a:txBody>
                    <a:bodyPr/>
                    <a:lstStyle/>
                    <a:p>
                      <a:pPr algn="r" fontAlgn="ctr"/>
                      <a:r>
                        <a:rPr lang="en-US">
                          <a:effectLst/>
                        </a:rPr>
                        <a:t>0.0726496</a:t>
                      </a:r>
                    </a:p>
                  </a:txBody>
                  <a:tcPr anchor="ctr"/>
                </a:tc>
                <a:tc>
                  <a:txBody>
                    <a:bodyPr/>
                    <a:lstStyle/>
                    <a:p>
                      <a:pPr algn="r" fontAlgn="ctr"/>
                      <a:r>
                        <a:rPr lang="en-US">
                          <a:effectLst/>
                        </a:rPr>
                        <a:t>0.371795</a:t>
                      </a:r>
                    </a:p>
                  </a:txBody>
                  <a:tcPr anchor="ctr"/>
                </a:tc>
                <a:tc>
                  <a:txBody>
                    <a:bodyPr/>
                    <a:lstStyle/>
                    <a:p>
                      <a:pPr algn="r" fontAlgn="ctr"/>
                      <a:r>
                        <a:rPr lang="en-US">
                          <a:effectLst/>
                        </a:rPr>
                        <a:t>0.628205</a:t>
                      </a:r>
                    </a:p>
                  </a:txBody>
                  <a:tcPr anchor="ctr"/>
                </a:tc>
                <a:tc>
                  <a:txBody>
                    <a:bodyPr/>
                    <a:lstStyle/>
                    <a:p>
                      <a:pPr algn="r" fontAlgn="ctr"/>
                      <a:r>
                        <a:rPr lang="en-US">
                          <a:effectLst/>
                        </a:rPr>
                        <a:t>0.487179</a:t>
                      </a:r>
                    </a:p>
                  </a:txBody>
                  <a:tcPr anchor="ctr"/>
                </a:tc>
                <a:tc>
                  <a:txBody>
                    <a:bodyPr/>
                    <a:lstStyle/>
                    <a:p>
                      <a:pPr algn="r" fontAlgn="ctr"/>
                      <a:r>
                        <a:rPr lang="en-US" dirty="0">
                          <a:effectLst/>
                        </a:rPr>
                        <a:t>0.512821</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3416320"/>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percent, so it classifies roughly 78 percent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endParaRPr lang="en-US" dirty="0"/>
          </a:p>
          <a:p>
            <a:endParaRPr lang="en-US" dirty="0"/>
          </a:p>
          <a:p>
            <a:r>
              <a:rPr lang="en-US" dirty="0" err="1"/>
              <a:t>Qn</a:t>
            </a:r>
            <a:r>
              <a:rPr lang="en-US" dirty="0"/>
              <a:t> 8 – Possible improvements to increase classification accuracy</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1138</Words>
  <Application>Microsoft Office PowerPoint</Application>
  <PresentationFormat>Widescreen</PresentationFormat>
  <Paragraphs>214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77</cp:revision>
  <dcterms:created xsi:type="dcterms:W3CDTF">2020-01-30T21:31:06Z</dcterms:created>
  <dcterms:modified xsi:type="dcterms:W3CDTF">2020-02-20T07:25:16Z</dcterms:modified>
</cp:coreProperties>
</file>