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60" r:id="rId6"/>
    <p:sldId id="262" r:id="rId7"/>
    <p:sldId id="263" r:id="rId8"/>
    <p:sldId id="264" r:id="rId9"/>
    <p:sldId id="265" r:id="rId10"/>
    <p:sldId id="268" r:id="rId11"/>
    <p:sldId id="272"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9EBECA-9065-49B9-9CD5-6917D7CD511D}" v="81" dt="2020-02-14T00:17:24.968"/>
    <p1510:client id="{7B0F4110-8C0A-44DE-BA03-AD1505DD8AEA}" v="38" dt="2020-02-14T00:19:09.516"/>
    <p1510:client id="{956BB4E9-F319-418E-9998-7F0942442DC6}" v="324" dt="2020-02-13T17:24:46.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956BB4E9-F319-418E-9998-7F0942442DC6}"/>
    <pc:docChg chg="addSld modSld">
      <pc:chgData name="" userId="" providerId="" clId="Web-{956BB4E9-F319-418E-9998-7F0942442DC6}" dt="2020-02-13T17:24:45.433" v="317" actId="20577"/>
      <pc:docMkLst>
        <pc:docMk/>
      </pc:docMkLst>
      <pc:sldChg chg="modSp">
        <pc:chgData name="" userId="" providerId="" clId="Web-{956BB4E9-F319-418E-9998-7F0942442DC6}" dt="2020-02-13T17:18:25.334" v="20" actId="20577"/>
        <pc:sldMkLst>
          <pc:docMk/>
          <pc:sldMk cId="514443523" sldId="262"/>
        </pc:sldMkLst>
        <pc:spChg chg="mod">
          <ac:chgData name="" userId="" providerId="" clId="Web-{956BB4E9-F319-418E-9998-7F0942442DC6}" dt="2020-02-13T17:18:25.334" v="20" actId="20577"/>
          <ac:spMkLst>
            <pc:docMk/>
            <pc:sldMk cId="514443523" sldId="262"/>
            <ac:spMk id="5" creationId="{0BCA7D06-09B7-4BE1-9E26-EB931C7C73F0}"/>
          </ac:spMkLst>
        </pc:spChg>
      </pc:sldChg>
      <pc:sldChg chg="modSp new">
        <pc:chgData name="" userId="" providerId="" clId="Web-{956BB4E9-F319-418E-9998-7F0942442DC6}" dt="2020-02-13T17:24:44.277" v="315" actId="20577"/>
        <pc:sldMkLst>
          <pc:docMk/>
          <pc:sldMk cId="562087918" sldId="268"/>
        </pc:sldMkLst>
        <pc:spChg chg="mod">
          <ac:chgData name="" userId="" providerId="" clId="Web-{956BB4E9-F319-418E-9998-7F0942442DC6}" dt="2020-02-13T17:20:23.554" v="39" actId="20577"/>
          <ac:spMkLst>
            <pc:docMk/>
            <pc:sldMk cId="562087918" sldId="268"/>
            <ac:spMk id="2" creationId="{7B83CDE5-42C9-4D0B-8699-54AE0E92E7DF}"/>
          </ac:spMkLst>
        </pc:spChg>
        <pc:spChg chg="mod">
          <ac:chgData name="" userId="" providerId="" clId="Web-{956BB4E9-F319-418E-9998-7F0942442DC6}" dt="2020-02-13T17:24:44.277" v="315" actId="20577"/>
          <ac:spMkLst>
            <pc:docMk/>
            <pc:sldMk cId="562087918" sldId="268"/>
            <ac:spMk id="3" creationId="{16E61A01-0E1B-4E7D-9D0A-A2A5BECF079F}"/>
          </ac:spMkLst>
        </pc:spChg>
      </pc:sldChg>
    </pc:docChg>
  </pc:docChgLst>
  <pc:docChgLst>
    <pc:chgData clId="Web-{7B0F4110-8C0A-44DE-BA03-AD1505DD8AEA}"/>
    <pc:docChg chg="modSld">
      <pc:chgData name="" userId="" providerId="" clId="Web-{7B0F4110-8C0A-44DE-BA03-AD1505DD8AEA}" dt="2020-02-14T00:19:07.250" v="36" actId="20577"/>
      <pc:docMkLst>
        <pc:docMk/>
      </pc:docMkLst>
      <pc:sldChg chg="modSp">
        <pc:chgData name="" userId="" providerId="" clId="Web-{7B0F4110-8C0A-44DE-BA03-AD1505DD8AEA}" dt="2020-02-14T00:19:05.688" v="34" actId="20577"/>
        <pc:sldMkLst>
          <pc:docMk/>
          <pc:sldMk cId="562087918" sldId="268"/>
        </pc:sldMkLst>
        <pc:spChg chg="mod">
          <ac:chgData name="" userId="" providerId="" clId="Web-{7B0F4110-8C0A-44DE-BA03-AD1505DD8AEA}" dt="2020-02-14T00:19:05.688" v="34" actId="20577"/>
          <ac:spMkLst>
            <pc:docMk/>
            <pc:sldMk cId="562087918" sldId="268"/>
            <ac:spMk id="3" creationId="{16E61A01-0E1B-4E7D-9D0A-A2A5BECF079F}"/>
          </ac:spMkLst>
        </pc:spChg>
      </pc:sldChg>
    </pc:docChg>
  </pc:docChgLst>
  <pc:docChgLst>
    <pc:chgData clId="Web-{439EBECA-9065-49B9-9CD5-6917D7CD511D}"/>
    <pc:docChg chg="modSld">
      <pc:chgData name="" userId="" providerId="" clId="Web-{439EBECA-9065-49B9-9CD5-6917D7CD511D}" dt="2020-02-14T00:17:24.968" v="80" actId="20577"/>
      <pc:docMkLst>
        <pc:docMk/>
      </pc:docMkLst>
      <pc:sldChg chg="modSp">
        <pc:chgData name="" userId="" providerId="" clId="Web-{439EBECA-9065-49B9-9CD5-6917D7CD511D}" dt="2020-02-14T00:17:24.968" v="79" actId="20577"/>
        <pc:sldMkLst>
          <pc:docMk/>
          <pc:sldMk cId="562087918" sldId="268"/>
        </pc:sldMkLst>
        <pc:spChg chg="mod">
          <ac:chgData name="" userId="" providerId="" clId="Web-{439EBECA-9065-49B9-9CD5-6917D7CD511D}" dt="2020-02-14T00:17:24.968" v="79" actId="20577"/>
          <ac:spMkLst>
            <pc:docMk/>
            <pc:sldMk cId="562087918" sldId="268"/>
            <ac:spMk id="3" creationId="{16E61A01-0E1B-4E7D-9D0A-A2A5BECF079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FCBE-6DB1-4B1B-ABB3-B63202E8D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27F89-5F03-480E-8C39-BE7723C38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4A6B9-7556-400B-B4AC-433AB578CDD8}"/>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5" name="Footer Placeholder 4">
            <a:extLst>
              <a:ext uri="{FF2B5EF4-FFF2-40B4-BE49-F238E27FC236}">
                <a16:creationId xmlns:a16="http://schemas.microsoft.com/office/drawing/2014/main" id="{6045D331-7D15-4DA4-9B6F-F19012534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0A0A-8960-4A73-8B9B-F8E284CD4E85}"/>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6132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2A10-4392-4AD6-929E-227E4B3B4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247C7-ACB2-4E0E-947E-8988FB3C9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AB833-3184-47A5-BCD6-9C53ACE79098}"/>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5" name="Footer Placeholder 4">
            <a:extLst>
              <a:ext uri="{FF2B5EF4-FFF2-40B4-BE49-F238E27FC236}">
                <a16:creationId xmlns:a16="http://schemas.microsoft.com/office/drawing/2014/main" id="{9653F833-8BC8-45EA-BFF4-903E11DA5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28BB2-8FD9-4424-8EFC-E18CCD35F3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9065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B9A8D-1CA7-4961-BA18-89263A7A9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6AFE6-DCBD-431E-99D6-4B35487B7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024D0-0311-48D0-805E-85C27A02FCFB}"/>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5" name="Footer Placeholder 4">
            <a:extLst>
              <a:ext uri="{FF2B5EF4-FFF2-40B4-BE49-F238E27FC236}">
                <a16:creationId xmlns:a16="http://schemas.microsoft.com/office/drawing/2014/main" id="{0AF29561-9855-4E6C-9663-CE83B4D24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5B88F-4F71-430C-BC5E-4767A183897E}"/>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7793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7E35-505C-4661-A350-D48332BDC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70C6E-F342-4085-9221-5AD8946E1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9BF7A-7D25-491C-B744-D0ABCF198FE4}"/>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5" name="Footer Placeholder 4">
            <a:extLst>
              <a:ext uri="{FF2B5EF4-FFF2-40B4-BE49-F238E27FC236}">
                <a16:creationId xmlns:a16="http://schemas.microsoft.com/office/drawing/2014/main" id="{4723326B-FE5C-41FB-A57A-2C06A95C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8C87B-7262-41A1-984D-9A9F516C9AE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87267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CC57-6B97-4750-840C-2BEC36155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0FC807-4BBA-43DA-BD60-91F14B89F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31A53-092A-49DD-A391-80F1BF0353B8}"/>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5" name="Footer Placeholder 4">
            <a:extLst>
              <a:ext uri="{FF2B5EF4-FFF2-40B4-BE49-F238E27FC236}">
                <a16:creationId xmlns:a16="http://schemas.microsoft.com/office/drawing/2014/main" id="{8332A654-A90A-44B0-89D2-053451B8F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49B6D-5E6E-419E-9334-9804D8E0CAE4}"/>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4145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B782-8610-4B71-90D7-D32DE75E1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40769-AC98-4BF6-A45E-619E93F6F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1DA5C-DA0E-42B7-940E-E41510EDB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790389-2245-405F-9E20-71C011FFE4CD}"/>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6" name="Footer Placeholder 5">
            <a:extLst>
              <a:ext uri="{FF2B5EF4-FFF2-40B4-BE49-F238E27FC236}">
                <a16:creationId xmlns:a16="http://schemas.microsoft.com/office/drawing/2014/main" id="{4E0CAB5F-B68F-4088-8F0A-1B7AE70DB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56F76-EAF7-447B-A724-796F5906DE50}"/>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40542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382D-B994-48A0-8D4F-9E4B26578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F2DA7-E357-4E79-948E-14D93DCAF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84071-8705-4799-8505-F7A64CE7F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FB189-7903-4216-B49A-7154E16F4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E4BF6-3478-4A51-B0E0-311602840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80C5DD-4E94-4EB1-AC14-0485D50EA071}"/>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8" name="Footer Placeholder 7">
            <a:extLst>
              <a:ext uri="{FF2B5EF4-FFF2-40B4-BE49-F238E27FC236}">
                <a16:creationId xmlns:a16="http://schemas.microsoft.com/office/drawing/2014/main" id="{D895A404-6C0D-4DE9-BA53-8A44E6CED1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AA75B-2B1B-410F-84AE-A3A3FF2567DB}"/>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000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8FBC-69EF-4DD9-A569-18FE7BEA9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C4B2D2-5DD7-4833-BF51-F3E697E78E13}"/>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4" name="Footer Placeholder 3">
            <a:extLst>
              <a:ext uri="{FF2B5EF4-FFF2-40B4-BE49-F238E27FC236}">
                <a16:creationId xmlns:a16="http://schemas.microsoft.com/office/drawing/2014/main" id="{28AD6132-210B-4CCA-8F36-457AF6D11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006A77-955F-4304-B865-89A9DB6C02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1970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D2AAF-04D4-4E97-90BC-98A9334B1E25}"/>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3" name="Footer Placeholder 2">
            <a:extLst>
              <a:ext uri="{FF2B5EF4-FFF2-40B4-BE49-F238E27FC236}">
                <a16:creationId xmlns:a16="http://schemas.microsoft.com/office/drawing/2014/main" id="{243C425C-C440-4075-ACA5-C1D56B2B5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C4AAB-D376-4EBC-A9E4-D7136266676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870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BF48-9894-41D6-882C-1DA7612CD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1E3B81-8A03-4EC3-9688-4554E6B72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CC1B8-EDD4-4827-B8F9-DB74D76F4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4718D-9C3F-4FC8-B203-6B74BA38AE38}"/>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6" name="Footer Placeholder 5">
            <a:extLst>
              <a:ext uri="{FF2B5EF4-FFF2-40B4-BE49-F238E27FC236}">
                <a16:creationId xmlns:a16="http://schemas.microsoft.com/office/drawing/2014/main" id="{D6B75A3E-4DC6-4D95-A3BD-912F1D88E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4BB3-8FC3-4B57-88F0-31B2C64B6D2C}"/>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77429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F8A6-387D-47A4-BCDF-FEAA035C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94CD6C-C2AF-453A-9CB0-F714B8AD5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F3F76D-857D-4B16-A2BC-374B310E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A6D72-CBEB-4011-B246-606AB821B153}"/>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6" name="Footer Placeholder 5">
            <a:extLst>
              <a:ext uri="{FF2B5EF4-FFF2-40B4-BE49-F238E27FC236}">
                <a16:creationId xmlns:a16="http://schemas.microsoft.com/office/drawing/2014/main" id="{790E3350-AE6F-44D4-BEA6-2A35AC3AA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29DF1-7DC0-4B81-A968-7306E0800AD2}"/>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05419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55863-BB60-4FF4-85D6-6B118FC88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078557-7DD6-4B28-BA8C-D3F3929D3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5A98B-4738-4F2D-90A0-F4C6B13AE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059-9AAA-48DC-89EE-5FBEEAFD7015}" type="datetimeFigureOut">
              <a:rPr lang="en-US" smtClean="0"/>
              <a:t>2/20/2020</a:t>
            </a:fld>
            <a:endParaRPr lang="en-US"/>
          </a:p>
        </p:txBody>
      </p:sp>
      <p:sp>
        <p:nvSpPr>
          <p:cNvPr id="5" name="Footer Placeholder 4">
            <a:extLst>
              <a:ext uri="{FF2B5EF4-FFF2-40B4-BE49-F238E27FC236}">
                <a16:creationId xmlns:a16="http://schemas.microsoft.com/office/drawing/2014/main" id="{E918DDC2-751E-4099-9875-B5427FD6A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B6D0F-00D3-413A-9770-DECD2ADBF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74501-02F2-42F1-90D6-E966BB7EDBE6}" type="slidenum">
              <a:rPr lang="en-US" smtClean="0"/>
              <a:t>‹#›</a:t>
            </a:fld>
            <a:endParaRPr lang="en-US"/>
          </a:p>
        </p:txBody>
      </p:sp>
    </p:spTree>
    <p:extLst>
      <p:ext uri="{BB962C8B-B14F-4D97-AF65-F5344CB8AC3E}">
        <p14:creationId xmlns:p14="http://schemas.microsoft.com/office/powerpoint/2010/main" val="41160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8D29-D508-45F5-9FC4-04EE61C2DC6F}"/>
              </a:ext>
            </a:extLst>
          </p:cNvPr>
          <p:cNvSpPr>
            <a:spLocks noGrp="1"/>
          </p:cNvSpPr>
          <p:nvPr>
            <p:ph type="ctrTitle"/>
          </p:nvPr>
        </p:nvSpPr>
        <p:spPr/>
        <p:txBody>
          <a:bodyPr/>
          <a:lstStyle/>
          <a:p>
            <a:r>
              <a:rPr lang="en-US" dirty="0"/>
              <a:t>Mini-Project 1</a:t>
            </a:r>
            <a:br>
              <a:rPr lang="en-US" dirty="0"/>
            </a:br>
            <a:r>
              <a:rPr lang="en-US" sz="3200" dirty="0"/>
              <a:t>ECE/CS 498DS</a:t>
            </a:r>
            <a:br>
              <a:rPr lang="en-US" sz="3200" dirty="0"/>
            </a:br>
            <a:r>
              <a:rPr lang="en-US" sz="3200" dirty="0"/>
              <a:t>Spring 2020</a:t>
            </a:r>
          </a:p>
        </p:txBody>
      </p:sp>
      <p:sp>
        <p:nvSpPr>
          <p:cNvPr id="3" name="Subtitle 2">
            <a:extLst>
              <a:ext uri="{FF2B5EF4-FFF2-40B4-BE49-F238E27FC236}">
                <a16:creationId xmlns:a16="http://schemas.microsoft.com/office/drawing/2014/main" id="{2EB99350-515F-46E8-B587-7C3FE28E32C4}"/>
              </a:ext>
            </a:extLst>
          </p:cNvPr>
          <p:cNvSpPr>
            <a:spLocks noGrp="1"/>
          </p:cNvSpPr>
          <p:nvPr>
            <p:ph type="subTitle" idx="1"/>
          </p:nvPr>
        </p:nvSpPr>
        <p:spPr/>
        <p:txBody>
          <a:bodyPr/>
          <a:lstStyle/>
          <a:p>
            <a:r>
              <a:rPr lang="en-US" dirty="0"/>
              <a:t>Akhilesh Somani (somani4),</a:t>
            </a:r>
            <a:br>
              <a:rPr lang="en-US" dirty="0"/>
            </a:br>
            <a:r>
              <a:rPr lang="en-US" dirty="0"/>
              <a:t>Gowtham Kuntumalla (gowtham4),</a:t>
            </a:r>
            <a:br>
              <a:rPr lang="en-US" dirty="0"/>
            </a:br>
            <a:r>
              <a:rPr lang="en-US" dirty="0"/>
              <a:t>Manan Mehta (mananm2)</a:t>
            </a:r>
          </a:p>
        </p:txBody>
      </p:sp>
    </p:spTree>
    <p:extLst>
      <p:ext uri="{BB962C8B-B14F-4D97-AF65-F5344CB8AC3E}">
        <p14:creationId xmlns:p14="http://schemas.microsoft.com/office/powerpoint/2010/main" val="300920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CDE5-42C9-4D0B-8699-54AE0E92E7DF}"/>
              </a:ext>
            </a:extLst>
          </p:cNvPr>
          <p:cNvSpPr>
            <a:spLocks noGrp="1"/>
          </p:cNvSpPr>
          <p:nvPr>
            <p:ph type="title"/>
          </p:nvPr>
        </p:nvSpPr>
        <p:spPr>
          <a:xfrm>
            <a:off x="438150" y="46036"/>
            <a:ext cx="10515600" cy="858839"/>
          </a:xfrm>
        </p:spPr>
        <p:txBody>
          <a:bodyPr/>
          <a:lstStyle/>
          <a:p>
            <a:r>
              <a:rPr lang="en-US" dirty="0">
                <a:cs typeface="Calibri Light"/>
              </a:rPr>
              <a:t>Insights on AV safety</a:t>
            </a:r>
            <a:endParaRPr lang="en-US" dirty="0"/>
          </a:p>
        </p:txBody>
      </p:sp>
      <p:sp>
        <p:nvSpPr>
          <p:cNvPr id="3" name="Content Placeholder 2">
            <a:extLst>
              <a:ext uri="{FF2B5EF4-FFF2-40B4-BE49-F238E27FC236}">
                <a16:creationId xmlns:a16="http://schemas.microsoft.com/office/drawing/2014/main" id="{16E61A01-0E1B-4E7D-9D0A-A2A5BECF079F}"/>
              </a:ext>
            </a:extLst>
          </p:cNvPr>
          <p:cNvSpPr>
            <a:spLocks noGrp="1"/>
          </p:cNvSpPr>
          <p:nvPr>
            <p:ph idx="1"/>
          </p:nvPr>
        </p:nvSpPr>
        <p:spPr>
          <a:xfrm>
            <a:off x="342900" y="809624"/>
            <a:ext cx="11677650" cy="5819776"/>
          </a:xfrm>
        </p:spPr>
        <p:txBody>
          <a:bodyPr vert="horz" lIns="91440" tIns="45720" rIns="91440" bIns="45720" rtlCol="0" anchor="t">
            <a:noAutofit/>
          </a:bodyPr>
          <a:lstStyle/>
          <a:p>
            <a:r>
              <a:rPr lang="en-US" sz="1800" dirty="0">
                <a:cs typeface="Calibri"/>
              </a:rPr>
              <a:t>List some insights on AV safety that you have gained by performing data analysis on the CA DMV dataset</a:t>
            </a:r>
          </a:p>
          <a:p>
            <a:pPr marL="342900" indent="-342900">
              <a:buAutoNum type="arabicParenBoth"/>
            </a:pPr>
            <a:r>
              <a:rPr lang="en-US" sz="1800" b="1" dirty="0">
                <a:solidFill>
                  <a:schemeClr val="accent1">
                    <a:lumMod val="75000"/>
                  </a:schemeClr>
                </a:solidFill>
                <a:cs typeface="Calibri"/>
              </a:rPr>
              <a:t>The AVs seem to perform way better on the highways than the urban streets. The CPT shows that the disengagement probabilities for {urban-street, highway} </a:t>
            </a:r>
            <a:r>
              <a:rPr lang="en-US" sz="1800" b="1" baseline="-15000" dirty="0">
                <a:solidFill>
                  <a:schemeClr val="accent1">
                    <a:lumMod val="75000"/>
                  </a:schemeClr>
                </a:solidFill>
                <a:cs typeface="Calibri"/>
              </a:rPr>
              <a:t>~</a:t>
            </a:r>
            <a:r>
              <a:rPr lang="en-US" sz="1800" b="1" dirty="0">
                <a:solidFill>
                  <a:schemeClr val="accent1">
                    <a:lumMod val="75000"/>
                  </a:schemeClr>
                </a:solidFill>
                <a:cs typeface="Calibri"/>
              </a:rPr>
              <a:t> {1,0}, which means almost all the disengagements occurred in urban areas. So, location does not really affect the disengagement – chances are almost all the disengagements will occur in the urban areas.</a:t>
            </a:r>
          </a:p>
          <a:p>
            <a:pPr marL="342900" indent="-342900">
              <a:buAutoNum type="arabicParenBoth"/>
            </a:pPr>
            <a:r>
              <a:rPr lang="en-US" sz="1800" b="1" dirty="0">
                <a:solidFill>
                  <a:schemeClr val="accent1">
                    <a:lumMod val="75000"/>
                  </a:schemeClr>
                </a:solidFill>
                <a:cs typeface="Calibri"/>
              </a:rPr>
              <a:t>When we perform Naïve Bayes classification after discarding ‘location’ as the feature, we still get the same accuracy. </a:t>
            </a:r>
          </a:p>
          <a:p>
            <a:pPr marL="342900" indent="-342900">
              <a:buAutoNum type="arabicParenBoth"/>
            </a:pPr>
            <a:r>
              <a:rPr lang="en-US" sz="1800" b="1" dirty="0">
                <a:solidFill>
                  <a:schemeClr val="accent1">
                    <a:lumMod val="75000"/>
                  </a:schemeClr>
                </a:solidFill>
                <a:cs typeface="Calibri"/>
              </a:rPr>
              <a:t>The type of trigger for ‘highway’ was almost always ‘manual’, </a:t>
            </a:r>
            <a:r>
              <a:rPr lang="en-US" sz="1800" b="1" dirty="0" err="1">
                <a:solidFill>
                  <a:schemeClr val="accent1">
                    <a:lumMod val="75000"/>
                  </a:schemeClr>
                </a:solidFill>
                <a:cs typeface="Calibri"/>
              </a:rPr>
              <a:t>i.e</a:t>
            </a:r>
            <a:r>
              <a:rPr lang="en-US" sz="1800" b="1" dirty="0">
                <a:solidFill>
                  <a:schemeClr val="accent1">
                    <a:lumMod val="75000"/>
                  </a:schemeClr>
                </a:solidFill>
                <a:cs typeface="Calibri"/>
              </a:rPr>
              <a:t> the AV never felt the need to disengage on highways.</a:t>
            </a:r>
          </a:p>
          <a:p>
            <a:pPr marL="342900" indent="-342900">
              <a:buAutoNum type="arabicParenBoth"/>
            </a:pPr>
            <a:r>
              <a:rPr lang="en-US" sz="1800" b="1" dirty="0">
                <a:solidFill>
                  <a:schemeClr val="accent1">
                    <a:lumMod val="75000"/>
                  </a:schemeClr>
                </a:solidFill>
                <a:cs typeface="Calibri"/>
              </a:rPr>
              <a:t>The reaction time data for both cloudy and clear conditions may be drawn from the same distribution (Exponentiated Weibull) (thus verifying KS Test)</a:t>
            </a:r>
          </a:p>
          <a:p>
            <a:r>
              <a:rPr lang="en-US" sz="1800" dirty="0">
                <a:cs typeface="Calibri"/>
              </a:rPr>
              <a:t>Would you ride in an AV based on the data you have analyzed?</a:t>
            </a:r>
          </a:p>
          <a:p>
            <a:pPr marL="0" indent="0">
              <a:buNone/>
            </a:pPr>
            <a:r>
              <a:rPr lang="en-US" sz="1800" b="1" dirty="0">
                <a:solidFill>
                  <a:schemeClr val="accent1">
                    <a:lumMod val="75000"/>
                  </a:schemeClr>
                </a:solidFill>
                <a:cs typeface="Calibri"/>
              </a:rPr>
              <a:t>No, we would not ride in an AV at this stage. The AVs need more work as the probability of getting in an accident is roughly 213 times higher than that caused by human drivers.</a:t>
            </a:r>
          </a:p>
          <a:p>
            <a:r>
              <a:rPr lang="en-US" sz="1800" dirty="0">
                <a:cs typeface="Calibri"/>
              </a:rPr>
              <a:t>What do you think about the future of AVs and how soon they will be deployed?</a:t>
            </a:r>
          </a:p>
          <a:p>
            <a:pPr marL="0" indent="0">
              <a:buNone/>
            </a:pPr>
            <a:r>
              <a:rPr lang="en-US" sz="1800" b="1" dirty="0">
                <a:solidFill>
                  <a:schemeClr val="accent1">
                    <a:lumMod val="75000"/>
                  </a:schemeClr>
                </a:solidFill>
                <a:cs typeface="Calibri"/>
              </a:rPr>
              <a:t>We think that there may come a time (typically 5 years) when the AVs will be fully functional, needing no backup driver behind the wheel and open to the public. Plotting the number of disengagements with time suggest that AVs are maturing over time. It would definitely require a lot of work to accomplish this but it is quite feasible.</a:t>
            </a:r>
          </a:p>
          <a:p>
            <a:pPr marL="0" indent="0">
              <a:buNone/>
            </a:pPr>
            <a:r>
              <a:rPr lang="en-US" sz="1800" b="1" dirty="0">
                <a:solidFill>
                  <a:schemeClr val="accent1">
                    <a:lumMod val="75000"/>
                  </a:schemeClr>
                </a:solidFill>
                <a:cs typeface="Calibri"/>
              </a:rPr>
              <a:t>However, we feel like they would still be limited to less crowded cities and countries like the US (where there are proper road markings, signals and signboards on all the roads). Very big cities like LA, NYC or countries like India might be a challenge for AVs.</a:t>
            </a:r>
          </a:p>
        </p:txBody>
      </p:sp>
    </p:spTree>
    <p:extLst>
      <p:ext uri="{BB962C8B-B14F-4D97-AF65-F5344CB8AC3E}">
        <p14:creationId xmlns:p14="http://schemas.microsoft.com/office/powerpoint/2010/main" val="562087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CDE5-42C9-4D0B-8699-54AE0E92E7DF}"/>
              </a:ext>
            </a:extLst>
          </p:cNvPr>
          <p:cNvSpPr>
            <a:spLocks noGrp="1"/>
          </p:cNvSpPr>
          <p:nvPr>
            <p:ph type="title"/>
          </p:nvPr>
        </p:nvSpPr>
        <p:spPr>
          <a:xfrm>
            <a:off x="438150" y="46036"/>
            <a:ext cx="10515600" cy="858839"/>
          </a:xfrm>
        </p:spPr>
        <p:txBody>
          <a:bodyPr/>
          <a:lstStyle/>
          <a:p>
            <a:r>
              <a:rPr lang="en-US" dirty="0">
                <a:cs typeface="Calibri Light"/>
              </a:rPr>
              <a:t>Insights on AV safety</a:t>
            </a:r>
            <a:endParaRPr lang="en-US" dirty="0"/>
          </a:p>
        </p:txBody>
      </p:sp>
      <p:sp>
        <p:nvSpPr>
          <p:cNvPr id="6" name="Rectangle 5">
            <a:extLst>
              <a:ext uri="{FF2B5EF4-FFF2-40B4-BE49-F238E27FC236}">
                <a16:creationId xmlns:a16="http://schemas.microsoft.com/office/drawing/2014/main" id="{4255A657-052B-4056-9E13-AF0B184DEB63}"/>
              </a:ext>
            </a:extLst>
          </p:cNvPr>
          <p:cNvSpPr/>
          <p:nvPr/>
        </p:nvSpPr>
        <p:spPr>
          <a:xfrm>
            <a:off x="438150" y="904875"/>
            <a:ext cx="11391900" cy="3693319"/>
          </a:xfrm>
          <a:prstGeom prst="rect">
            <a:avLst/>
          </a:prstGeom>
        </p:spPr>
        <p:txBody>
          <a:bodyPr wrap="square">
            <a:spAutoFit/>
          </a:bodyPr>
          <a:lstStyle/>
          <a:p>
            <a:r>
              <a:rPr lang="en-US" dirty="0">
                <a:cs typeface="Calibri"/>
              </a:rPr>
              <a:t>What would you change about the MP? What other analysis would you have done? Maybe if there was additional data</a:t>
            </a:r>
          </a:p>
          <a:p>
            <a:endParaRPr lang="en-US" dirty="0">
              <a:cs typeface="Calibri"/>
            </a:endParaRPr>
          </a:p>
          <a:p>
            <a:r>
              <a:rPr lang="en-US" b="1" dirty="0">
                <a:solidFill>
                  <a:schemeClr val="accent1">
                    <a:lumMod val="75000"/>
                  </a:schemeClr>
                </a:solidFill>
                <a:cs typeface="Calibri"/>
              </a:rPr>
              <a:t>An interesting parameter to compare would have been the “time taken by a human to make a decision v/s the reaction time of the AV” (but NOT like in the event of an automatic disengagement). </a:t>
            </a:r>
          </a:p>
          <a:p>
            <a:endParaRPr lang="en-US" b="1" dirty="0">
              <a:solidFill>
                <a:schemeClr val="accent1">
                  <a:lumMod val="75000"/>
                </a:schemeClr>
              </a:solidFill>
              <a:cs typeface="Calibri"/>
            </a:endParaRPr>
          </a:p>
          <a:p>
            <a:r>
              <a:rPr lang="en-US" b="1" dirty="0">
                <a:solidFill>
                  <a:schemeClr val="accent1">
                    <a:lumMod val="75000"/>
                  </a:schemeClr>
                </a:solidFill>
                <a:cs typeface="Calibri"/>
              </a:rPr>
              <a:t>For example, when a traffic signal turns green, how much time does the AV wait for before actually beginning to move? Or how much time does it take compared to a human driver to make a left turn where there is no traffic signal?</a:t>
            </a:r>
          </a:p>
          <a:p>
            <a:r>
              <a:rPr lang="en-US" b="1" dirty="0">
                <a:solidFill>
                  <a:schemeClr val="accent1">
                    <a:lumMod val="75000"/>
                  </a:schemeClr>
                </a:solidFill>
                <a:cs typeface="Calibri"/>
              </a:rPr>
              <a:t>Or how much time does it spend at an all-way STOP compared to a human driver?</a:t>
            </a:r>
          </a:p>
          <a:p>
            <a:endParaRPr lang="en-US" b="1" dirty="0">
              <a:solidFill>
                <a:schemeClr val="accent1">
                  <a:lumMod val="75000"/>
                </a:schemeClr>
              </a:solidFill>
              <a:cs typeface="Calibri"/>
            </a:endParaRPr>
          </a:p>
          <a:p>
            <a:r>
              <a:rPr lang="en-US" b="1" dirty="0">
                <a:solidFill>
                  <a:schemeClr val="accent1">
                    <a:lumMod val="75000"/>
                  </a:schemeClr>
                </a:solidFill>
                <a:cs typeface="Calibri"/>
              </a:rPr>
              <a:t>This way, the reaction time of the AV could be analyzed. If the reaction times are too high compared to humans, maybe the AVs are extra careful but would have still been fine if they were little quick in taking the action. Or if the reaction times were way too low (and there was no accident), we could understand and explore these situations where an AV is more reliable and efficient over a human driver.</a:t>
            </a:r>
          </a:p>
        </p:txBody>
      </p:sp>
    </p:spTree>
    <p:extLst>
      <p:ext uri="{BB962C8B-B14F-4D97-AF65-F5344CB8AC3E}">
        <p14:creationId xmlns:p14="http://schemas.microsoft.com/office/powerpoint/2010/main" val="1441989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Individual Contributions</a:t>
            </a:r>
          </a:p>
        </p:txBody>
      </p:sp>
      <p:sp>
        <p:nvSpPr>
          <p:cNvPr id="5" name="Rectangle 4">
            <a:extLst>
              <a:ext uri="{FF2B5EF4-FFF2-40B4-BE49-F238E27FC236}">
                <a16:creationId xmlns:a16="http://schemas.microsoft.com/office/drawing/2014/main" id="{0BCA7D06-09B7-4BE1-9E26-EB931C7C73F0}"/>
              </a:ext>
            </a:extLst>
          </p:cNvPr>
          <p:cNvSpPr/>
          <p:nvPr/>
        </p:nvSpPr>
        <p:spPr>
          <a:xfrm>
            <a:off x="838200" y="1390693"/>
            <a:ext cx="10115550" cy="4524315"/>
          </a:xfrm>
          <a:prstGeom prst="rect">
            <a:avLst/>
          </a:prstGeom>
        </p:spPr>
        <p:txBody>
          <a:bodyPr wrap="square">
            <a:spAutoFit/>
          </a:bodyPr>
          <a:lstStyle/>
          <a:p>
            <a:r>
              <a:rPr lang="en-US" b="1" dirty="0">
                <a:solidFill>
                  <a:schemeClr val="accent1">
                    <a:lumMod val="75000"/>
                  </a:schemeClr>
                </a:solidFill>
              </a:rPr>
              <a:t>Akhilesh Somani – </a:t>
            </a:r>
          </a:p>
          <a:p>
            <a:pPr marL="342900" indent="-342900">
              <a:buAutoNum type="arabicParenBoth"/>
            </a:pPr>
            <a:r>
              <a:rPr lang="en-US" b="1" dirty="0">
                <a:solidFill>
                  <a:schemeClr val="accent1">
                    <a:lumMod val="75000"/>
                  </a:schemeClr>
                </a:solidFill>
              </a:rPr>
              <a:t>Tasks 0-3</a:t>
            </a:r>
          </a:p>
          <a:p>
            <a:pPr marL="342900" indent="-342900">
              <a:buAutoNum type="arabicParenBoth"/>
            </a:pPr>
            <a:r>
              <a:rPr lang="en-US" b="1" dirty="0">
                <a:solidFill>
                  <a:schemeClr val="accent1">
                    <a:lumMod val="75000"/>
                  </a:schemeClr>
                </a:solidFill>
              </a:rPr>
              <a:t>Final PPT making</a:t>
            </a:r>
          </a:p>
          <a:p>
            <a:pPr marL="342900" indent="-342900">
              <a:buAutoNum type="arabicParenBoth"/>
            </a:pPr>
            <a:r>
              <a:rPr lang="en-US" b="1" dirty="0">
                <a:solidFill>
                  <a:schemeClr val="accent1">
                    <a:lumMod val="75000"/>
                  </a:schemeClr>
                </a:solidFill>
              </a:rPr>
              <a:t>Final .</a:t>
            </a:r>
            <a:r>
              <a:rPr lang="en-US" b="1" dirty="0" err="1">
                <a:solidFill>
                  <a:schemeClr val="accent1">
                    <a:lumMod val="75000"/>
                  </a:schemeClr>
                </a:solidFill>
              </a:rPr>
              <a:t>ipynb</a:t>
            </a:r>
            <a:r>
              <a:rPr lang="en-US" b="1" dirty="0">
                <a:solidFill>
                  <a:schemeClr val="accent1">
                    <a:lumMod val="75000"/>
                  </a:schemeClr>
                </a:solidFill>
              </a:rPr>
              <a:t> file compilation</a:t>
            </a:r>
          </a:p>
          <a:p>
            <a:pPr marL="342900" indent="-342900">
              <a:buAutoNum type="arabicParenBoth"/>
            </a:pPr>
            <a:r>
              <a:rPr lang="en-US" b="1" dirty="0">
                <a:solidFill>
                  <a:schemeClr val="accent1">
                    <a:lumMod val="75000"/>
                  </a:schemeClr>
                </a:solidFill>
              </a:rPr>
              <a:t>Key Insights</a:t>
            </a:r>
          </a:p>
          <a:p>
            <a:r>
              <a:rPr lang="en-US" b="1" dirty="0">
                <a:solidFill>
                  <a:schemeClr val="accent1">
                    <a:lumMod val="75000"/>
                  </a:schemeClr>
                </a:solidFill>
              </a:rPr>
              <a:t> </a:t>
            </a:r>
          </a:p>
          <a:p>
            <a:r>
              <a:rPr lang="en-US" b="1" dirty="0">
                <a:solidFill>
                  <a:schemeClr val="accent1">
                    <a:lumMod val="75000"/>
                  </a:schemeClr>
                </a:solidFill>
              </a:rPr>
              <a:t>Gowtham Kuntumalla – </a:t>
            </a:r>
          </a:p>
          <a:p>
            <a:pPr marL="342900" indent="-342900">
              <a:buAutoNum type="arabicParenBoth"/>
            </a:pPr>
            <a:r>
              <a:rPr lang="en-US" b="1" dirty="0">
                <a:solidFill>
                  <a:schemeClr val="accent1">
                    <a:lumMod val="75000"/>
                  </a:schemeClr>
                </a:solidFill>
              </a:rPr>
              <a:t>Tasks 0-3</a:t>
            </a:r>
          </a:p>
          <a:p>
            <a:pPr marL="342900" indent="-342900">
              <a:buAutoNum type="arabicParenBoth"/>
            </a:pPr>
            <a:r>
              <a:rPr lang="en-US" b="1" dirty="0">
                <a:solidFill>
                  <a:schemeClr val="accent1">
                    <a:lumMod val="75000"/>
                  </a:schemeClr>
                </a:solidFill>
              </a:rPr>
              <a:t>Checkpoint PPT making</a:t>
            </a:r>
          </a:p>
          <a:p>
            <a:pPr marL="342900" indent="-342900">
              <a:buAutoNum type="arabicParenBoth"/>
            </a:pPr>
            <a:r>
              <a:rPr lang="en-US" b="1" dirty="0">
                <a:solidFill>
                  <a:schemeClr val="accent1">
                    <a:lumMod val="75000"/>
                  </a:schemeClr>
                </a:solidFill>
              </a:rPr>
              <a:t>Checkpoint .</a:t>
            </a:r>
            <a:r>
              <a:rPr lang="en-US" b="1" dirty="0" err="1">
                <a:solidFill>
                  <a:schemeClr val="accent1">
                    <a:lumMod val="75000"/>
                  </a:schemeClr>
                </a:solidFill>
              </a:rPr>
              <a:t>ipynb</a:t>
            </a:r>
            <a:r>
              <a:rPr lang="en-US" b="1" dirty="0">
                <a:solidFill>
                  <a:schemeClr val="accent1">
                    <a:lumMod val="75000"/>
                  </a:schemeClr>
                </a:solidFill>
              </a:rPr>
              <a:t> file compilation </a:t>
            </a:r>
          </a:p>
          <a:p>
            <a:endParaRPr lang="en-US" b="1" dirty="0">
              <a:solidFill>
                <a:schemeClr val="accent1">
                  <a:lumMod val="75000"/>
                </a:schemeClr>
              </a:solidFill>
            </a:endParaRPr>
          </a:p>
          <a:p>
            <a:r>
              <a:rPr lang="en-US" b="1" dirty="0">
                <a:solidFill>
                  <a:schemeClr val="accent1">
                    <a:lumMod val="75000"/>
                  </a:schemeClr>
                </a:solidFill>
              </a:rPr>
              <a:t>Manan Mehta – </a:t>
            </a:r>
          </a:p>
          <a:p>
            <a:r>
              <a:rPr lang="en-US" b="1" dirty="0">
                <a:solidFill>
                  <a:schemeClr val="accent1">
                    <a:lumMod val="75000"/>
                  </a:schemeClr>
                </a:solidFill>
              </a:rPr>
              <a:t>(1) Tasks 0-3</a:t>
            </a:r>
          </a:p>
          <a:p>
            <a:r>
              <a:rPr lang="en-US" b="1" dirty="0">
                <a:solidFill>
                  <a:schemeClr val="accent1">
                    <a:lumMod val="75000"/>
                  </a:schemeClr>
                </a:solidFill>
              </a:rPr>
              <a:t>(2) Key Insights</a:t>
            </a:r>
          </a:p>
          <a:p>
            <a:endParaRPr lang="en-US" dirty="0"/>
          </a:p>
          <a:p>
            <a:endParaRPr lang="en-US" dirty="0"/>
          </a:p>
        </p:txBody>
      </p:sp>
    </p:spTree>
    <p:extLst>
      <p:ext uri="{BB962C8B-B14F-4D97-AF65-F5344CB8AC3E}">
        <p14:creationId xmlns:p14="http://schemas.microsoft.com/office/powerpoint/2010/main" val="985745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0</a:t>
            </a:r>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graphicFrame>
        <p:nvGraphicFramePr>
          <p:cNvPr id="4" name="Table 4">
            <a:extLst>
              <a:ext uri="{FF2B5EF4-FFF2-40B4-BE49-F238E27FC236}">
                <a16:creationId xmlns:a16="http://schemas.microsoft.com/office/drawing/2014/main" id="{887C3324-633F-4AFD-83CD-6111A6FE2C05}"/>
              </a:ext>
            </a:extLst>
          </p:cNvPr>
          <p:cNvGraphicFramePr>
            <a:graphicFrameLocks noGrp="1"/>
          </p:cNvGraphicFramePr>
          <p:nvPr>
            <p:extLst>
              <p:ext uri="{D42A27DB-BD31-4B8C-83A1-F6EECF244321}">
                <p14:modId xmlns:p14="http://schemas.microsoft.com/office/powerpoint/2010/main" val="1189299140"/>
              </p:ext>
            </p:extLst>
          </p:nvPr>
        </p:nvGraphicFramePr>
        <p:xfrm>
          <a:off x="953155" y="1283905"/>
          <a:ext cx="5693550" cy="2011680"/>
        </p:xfrm>
        <a:graphic>
          <a:graphicData uri="http://schemas.openxmlformats.org/drawingml/2006/table">
            <a:tbl>
              <a:tblPr firstRow="1" bandRow="1">
                <a:tableStyleId>{073A0DAA-6AF3-43AB-8588-CEC1D06C72B9}</a:tableStyleId>
              </a:tblPr>
              <a:tblGrid>
                <a:gridCol w="3114926">
                  <a:extLst>
                    <a:ext uri="{9D8B030D-6E8A-4147-A177-3AD203B41FA5}">
                      <a16:colId xmlns:a16="http://schemas.microsoft.com/office/drawing/2014/main" val="2355088364"/>
                    </a:ext>
                  </a:extLst>
                </a:gridCol>
                <a:gridCol w="2578624">
                  <a:extLst>
                    <a:ext uri="{9D8B030D-6E8A-4147-A177-3AD203B41FA5}">
                      <a16:colId xmlns:a16="http://schemas.microsoft.com/office/drawing/2014/main" val="3727841829"/>
                    </a:ext>
                  </a:extLst>
                </a:gridCol>
              </a:tblGrid>
              <a:tr h="302570">
                <a:tc>
                  <a:txBody>
                    <a:bodyPr/>
                    <a:lstStyle/>
                    <a:p>
                      <a:r>
                        <a:rPr lang="en-US" sz="1600" dirty="0">
                          <a:solidFill>
                            <a:sysClr val="windowText" lastClr="000000"/>
                          </a:solidFill>
                        </a:rPr>
                        <a:t>Summarize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rPr>
                        <a:t>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7563"/>
                  </a:ext>
                </a:extLst>
              </a:tr>
              <a:tr h="302570">
                <a:tc>
                  <a:txBody>
                    <a:bodyPr/>
                    <a:lstStyle/>
                    <a:p>
                      <a:r>
                        <a:rPr lang="en-US" sz="1600" dirty="0"/>
                        <a:t>2(a) – Total Disengagements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1920742"/>
                  </a:ext>
                </a:extLst>
              </a:tr>
              <a:tr h="302570">
                <a:tc>
                  <a:txBody>
                    <a:bodyPr/>
                    <a:lstStyle/>
                    <a:p>
                      <a:r>
                        <a:rPr lang="en-US" sz="1600" dirty="0"/>
                        <a:t>2(b) - # Unique Months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2272020"/>
                  </a:ext>
                </a:extLst>
              </a:tr>
              <a:tr h="302570">
                <a:tc>
                  <a:txBody>
                    <a:bodyPr/>
                    <a:lstStyle/>
                    <a:p>
                      <a:r>
                        <a:rPr lang="en-US" sz="1600" dirty="0"/>
                        <a:t>2(c) – Unique Locations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9966913"/>
                  </a:ext>
                </a:extLst>
              </a:tr>
              <a:tr h="302570">
                <a:tc>
                  <a:txBody>
                    <a:bodyPr/>
                    <a:lstStyle/>
                    <a:p>
                      <a:r>
                        <a:rPr lang="en-US" sz="1600" dirty="0"/>
                        <a:t>2(d) - # Unique Causes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0830208"/>
                  </a:ext>
                </a:extLst>
              </a:tr>
              <a:tr h="302570">
                <a:tc>
                  <a:txBody>
                    <a:bodyPr/>
                    <a:lstStyle/>
                    <a:p>
                      <a:r>
                        <a:rPr lang="en-US" sz="1600" dirty="0"/>
                        <a:t>2(e) - # Rows with missing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532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538100"/>
                  </a:ext>
                </a:extLst>
              </a:tr>
            </a:tbl>
          </a:graphicData>
        </a:graphic>
      </p:graphicFrame>
      <p:sp>
        <p:nvSpPr>
          <p:cNvPr id="6" name="TextBox 5">
            <a:extLst>
              <a:ext uri="{FF2B5EF4-FFF2-40B4-BE49-F238E27FC236}">
                <a16:creationId xmlns:a16="http://schemas.microsoft.com/office/drawing/2014/main" id="{DCF2C8F6-6611-4E40-8611-99C12BBAD1CA}"/>
              </a:ext>
            </a:extLst>
          </p:cNvPr>
          <p:cNvSpPr txBox="1"/>
          <p:nvPr/>
        </p:nvSpPr>
        <p:spPr>
          <a:xfrm>
            <a:off x="915055" y="3562416"/>
            <a:ext cx="8639866" cy="3139321"/>
          </a:xfrm>
          <a:prstGeom prst="rect">
            <a:avLst/>
          </a:prstGeom>
          <a:noFill/>
        </p:spPr>
        <p:txBody>
          <a:bodyPr wrap="none" rtlCol="0">
            <a:spAutoFit/>
          </a:bodyPr>
          <a:lstStyle/>
          <a:p>
            <a:r>
              <a:rPr lang="en-US" b="1" dirty="0" err="1"/>
              <a:t>Qn</a:t>
            </a:r>
            <a:r>
              <a:rPr lang="en-US" b="1" dirty="0"/>
              <a:t> 3 - Causes of AV Disengagement</a:t>
            </a:r>
          </a:p>
          <a:p>
            <a:r>
              <a:rPr lang="en-US" b="1" dirty="0">
                <a:solidFill>
                  <a:schemeClr val="accent1">
                    <a:lumMod val="75000"/>
                  </a:schemeClr>
                </a:solidFill>
              </a:rPr>
              <a:t>Pie chart: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Top 2 causes of disengagement: </a:t>
            </a:r>
            <a:r>
              <a:rPr lang="en-US" b="1" dirty="0">
                <a:solidFill>
                  <a:schemeClr val="accent1">
                    <a:lumMod val="75000"/>
                  </a:schemeClr>
                </a:solidFill>
              </a:rPr>
              <a:t>Recklessly behaving agent, Unwanted Driver Discomfort </a:t>
            </a:r>
          </a:p>
        </p:txBody>
      </p:sp>
      <p:sp>
        <p:nvSpPr>
          <p:cNvPr id="7" name="TextBox 6">
            <a:extLst>
              <a:ext uri="{FF2B5EF4-FFF2-40B4-BE49-F238E27FC236}">
                <a16:creationId xmlns:a16="http://schemas.microsoft.com/office/drawing/2014/main" id="{B39C1227-1A92-4E73-8508-9CF5223FCBE1}"/>
              </a:ext>
            </a:extLst>
          </p:cNvPr>
          <p:cNvSpPr txBox="1"/>
          <p:nvPr/>
        </p:nvSpPr>
        <p:spPr>
          <a:xfrm>
            <a:off x="7667033" y="1302704"/>
            <a:ext cx="3628942" cy="3139321"/>
          </a:xfrm>
          <a:prstGeom prst="rect">
            <a:avLst/>
          </a:prstGeom>
          <a:noFill/>
        </p:spPr>
        <p:txBody>
          <a:bodyPr wrap="none" rtlCol="0">
            <a:spAutoFit/>
          </a:bodyPr>
          <a:lstStyle/>
          <a:p>
            <a:r>
              <a:rPr lang="en-US" b="1" dirty="0" err="1"/>
              <a:t>Qn</a:t>
            </a:r>
            <a:r>
              <a:rPr lang="en-US" b="1" dirty="0"/>
              <a:t> 4 - Trend of disengagement/mile</a:t>
            </a:r>
          </a:p>
          <a:p>
            <a:r>
              <a:rPr lang="en-US" b="1" dirty="0"/>
              <a:t>Plot:</a:t>
            </a:r>
          </a:p>
          <a:p>
            <a:r>
              <a:rPr lang="en-US" b="1" dirty="0">
                <a:solidFill>
                  <a:schemeClr val="accent1">
                    <a:lumMod val="75000"/>
                  </a:schemeClr>
                </a:solidFill>
              </a:rPr>
              <a:t>The AVs are maturing with time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 name="Picture 9" descr="A screenshot of a cell phone&#10;&#10;Description automatically generated">
            <a:extLst>
              <a:ext uri="{FF2B5EF4-FFF2-40B4-BE49-F238E27FC236}">
                <a16:creationId xmlns:a16="http://schemas.microsoft.com/office/drawing/2014/main" id="{2E431464-C536-8541-BB72-F58093AABD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476" y="2422787"/>
            <a:ext cx="4416623" cy="2862322"/>
          </a:xfrm>
          <a:prstGeom prst="rect">
            <a:avLst/>
          </a:prstGeom>
        </p:spPr>
      </p:pic>
      <p:pic>
        <p:nvPicPr>
          <p:cNvPr id="3074" name="Picture 2">
            <a:extLst>
              <a:ext uri="{FF2B5EF4-FFF2-40B4-BE49-F238E27FC236}">
                <a16:creationId xmlns:a16="http://schemas.microsoft.com/office/drawing/2014/main" id="{3E18A901-16DD-43FD-A67B-746FA149D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525" y="3976359"/>
            <a:ext cx="4964827" cy="2312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75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B3A71E9-FCA9-47F0-A106-066706C54EA6}"/>
              </a:ext>
            </a:extLst>
          </p:cNvPr>
          <p:cNvSpPr>
            <a:spLocks noGrp="1"/>
          </p:cNvSpPr>
          <p:nvPr>
            <p:ph type="title"/>
          </p:nvPr>
        </p:nvSpPr>
        <p:spPr>
          <a:xfrm>
            <a:off x="838200" y="65130"/>
            <a:ext cx="10515600" cy="1325563"/>
          </a:xfrm>
        </p:spPr>
        <p:txBody>
          <a:bodyPr/>
          <a:lstStyle/>
          <a:p>
            <a:r>
              <a:rPr lang="en-US" dirty="0"/>
              <a:t>Task 1</a:t>
            </a:r>
          </a:p>
        </p:txBody>
      </p:sp>
      <p:sp>
        <p:nvSpPr>
          <p:cNvPr id="7" name="TextBox 6">
            <a:extLst>
              <a:ext uri="{FF2B5EF4-FFF2-40B4-BE49-F238E27FC236}">
                <a16:creationId xmlns:a16="http://schemas.microsoft.com/office/drawing/2014/main" id="{A6F2C38B-4622-4A40-8AF7-ED4ABC6E390F}"/>
              </a:ext>
            </a:extLst>
          </p:cNvPr>
          <p:cNvSpPr txBox="1"/>
          <p:nvPr/>
        </p:nvSpPr>
        <p:spPr>
          <a:xfrm>
            <a:off x="215901" y="1160559"/>
            <a:ext cx="6026588" cy="5355312"/>
          </a:xfrm>
          <a:prstGeom prst="rect">
            <a:avLst/>
          </a:prstGeom>
          <a:noFill/>
        </p:spPr>
        <p:txBody>
          <a:bodyPr wrap="square" rtlCol="0">
            <a:spAutoFit/>
          </a:bodyPr>
          <a:lstStyle/>
          <a:p>
            <a:r>
              <a:rPr lang="en-US" b="1" dirty="0" err="1"/>
              <a:t>Qn</a:t>
            </a:r>
            <a:r>
              <a:rPr lang="en-US" b="1" dirty="0"/>
              <a:t> 1 – Interpreting Distributions</a:t>
            </a:r>
          </a:p>
          <a:p>
            <a:endParaRPr lang="en-US" dirty="0"/>
          </a:p>
          <a:p>
            <a:pPr marL="342900" indent="-342900">
              <a:buAutoNum type="alphaLcParenBoth"/>
            </a:pPr>
            <a:r>
              <a:rPr lang="en-US" b="1" dirty="0">
                <a:solidFill>
                  <a:schemeClr val="accent1">
                    <a:lumMod val="75000"/>
                  </a:schemeClr>
                </a:solidFill>
              </a:rPr>
              <a:t>Gaussian – Samples drawn are likely to be close </a:t>
            </a:r>
          </a:p>
          <a:p>
            <a:r>
              <a:rPr lang="en-US" b="1" dirty="0">
                <a:solidFill>
                  <a:schemeClr val="accent1">
                    <a:lumMod val="75000"/>
                  </a:schemeClr>
                </a:solidFill>
              </a:rPr>
              <a:t>to the mean. and those far away are less likely.</a:t>
            </a:r>
          </a:p>
          <a:p>
            <a:endParaRPr lang="en-US" b="1" dirty="0">
              <a:solidFill>
                <a:schemeClr val="accent1">
                  <a:lumMod val="75000"/>
                </a:schemeClr>
              </a:solidFill>
            </a:endParaRPr>
          </a:p>
          <a:p>
            <a:r>
              <a:rPr lang="en-US" b="1" dirty="0">
                <a:solidFill>
                  <a:schemeClr val="accent1">
                    <a:lumMod val="75000"/>
                  </a:schemeClr>
                </a:solidFill>
              </a:rPr>
              <a:t>(b) Exponential – Samples drawn are likely to be close to Zero. </a:t>
            </a:r>
          </a:p>
          <a:p>
            <a:r>
              <a:rPr lang="en-US" b="1" dirty="0">
                <a:solidFill>
                  <a:schemeClr val="accent1">
                    <a:lumMod val="75000"/>
                  </a:schemeClr>
                </a:solidFill>
              </a:rPr>
              <a:t>Another key property is </a:t>
            </a:r>
            <a:r>
              <a:rPr lang="en-US" b="1" dirty="0" err="1">
                <a:solidFill>
                  <a:schemeClr val="accent1">
                    <a:lumMod val="75000"/>
                  </a:schemeClr>
                </a:solidFill>
              </a:rPr>
              <a:t>memorylessness</a:t>
            </a:r>
            <a:r>
              <a:rPr lang="en-US" b="1" dirty="0">
                <a:solidFill>
                  <a:schemeClr val="accent1">
                    <a:lumMod val="75000"/>
                  </a:schemeClr>
                </a:solidFill>
              </a:rPr>
              <a:t>. i.e. conditional probability </a:t>
            </a:r>
          </a:p>
          <a:p>
            <a:r>
              <a:rPr lang="en-US" b="1" dirty="0">
                <a:solidFill>
                  <a:schemeClr val="accent1">
                    <a:lumMod val="75000"/>
                  </a:schemeClr>
                </a:solidFill>
              </a:rPr>
              <a:t>boils down to simple exponentials (only the time period matters not when it starts).</a:t>
            </a:r>
          </a:p>
          <a:p>
            <a:endParaRPr lang="en-US" b="1" dirty="0">
              <a:solidFill>
                <a:schemeClr val="accent1">
                  <a:lumMod val="75000"/>
                </a:schemeClr>
              </a:solidFill>
            </a:endParaRPr>
          </a:p>
          <a:p>
            <a:r>
              <a:rPr lang="en-US" b="1" dirty="0">
                <a:solidFill>
                  <a:schemeClr val="accent1">
                    <a:lumMod val="75000"/>
                  </a:schemeClr>
                </a:solidFill>
              </a:rPr>
              <a:t>(c) Weibull – It is a </a:t>
            </a:r>
            <a:r>
              <a:rPr lang="en-US" b="1" dirty="0" err="1">
                <a:solidFill>
                  <a:schemeClr val="accent1">
                    <a:lumMod val="75000"/>
                  </a:schemeClr>
                </a:solidFill>
              </a:rPr>
              <a:t>generalisation</a:t>
            </a:r>
            <a:r>
              <a:rPr lang="en-US" b="1" dirty="0">
                <a:solidFill>
                  <a:schemeClr val="accent1">
                    <a:lumMod val="75000"/>
                  </a:schemeClr>
                </a:solidFill>
              </a:rPr>
              <a:t> of standard exponential distribution (k = 1).</a:t>
            </a:r>
          </a:p>
          <a:p>
            <a:r>
              <a:rPr lang="en-US" b="1" dirty="0">
                <a:solidFill>
                  <a:schemeClr val="accent1">
                    <a:lumMod val="75000"/>
                  </a:schemeClr>
                </a:solidFill>
              </a:rPr>
              <a:t>If X = time-to-failure, then k &lt; 1 indicates failure rate goes down as parts life increases,</a:t>
            </a:r>
          </a:p>
          <a:p>
            <a:r>
              <a:rPr lang="en-US" b="1" dirty="0">
                <a:solidFill>
                  <a:schemeClr val="accent1">
                    <a:lumMod val="75000"/>
                  </a:schemeClr>
                </a:solidFill>
              </a:rPr>
              <a:t> i.e. probability that samples fail is very high when X is close to zero and then it decreases. Vice versa for k &gt; 1.</a:t>
            </a:r>
          </a:p>
          <a:p>
            <a:endParaRPr lang="en-US" dirty="0"/>
          </a:p>
        </p:txBody>
      </p:sp>
      <p:sp>
        <p:nvSpPr>
          <p:cNvPr id="8" name="TextBox 7">
            <a:extLst>
              <a:ext uri="{FF2B5EF4-FFF2-40B4-BE49-F238E27FC236}">
                <a16:creationId xmlns:a16="http://schemas.microsoft.com/office/drawing/2014/main" id="{57171E22-0812-4038-8E65-67049E5DEDB9}"/>
              </a:ext>
            </a:extLst>
          </p:cNvPr>
          <p:cNvSpPr txBox="1"/>
          <p:nvPr/>
        </p:nvSpPr>
        <p:spPr>
          <a:xfrm>
            <a:off x="5918201" y="266700"/>
            <a:ext cx="6159284" cy="1477328"/>
          </a:xfrm>
          <a:prstGeom prst="rect">
            <a:avLst/>
          </a:prstGeom>
          <a:noFill/>
        </p:spPr>
        <p:txBody>
          <a:bodyPr wrap="square" rtlCol="0">
            <a:spAutoFit/>
          </a:bodyPr>
          <a:lstStyle/>
          <a:p>
            <a:r>
              <a:rPr lang="en-US" b="1" dirty="0" err="1"/>
              <a:t>Qn</a:t>
            </a:r>
            <a:r>
              <a:rPr lang="en-US" b="1" dirty="0"/>
              <a:t> 2 – Probability distribution of reaction times</a:t>
            </a:r>
            <a:endParaRPr lang="en-US" dirty="0"/>
          </a:p>
          <a:p>
            <a:r>
              <a:rPr lang="en-US" b="1" dirty="0">
                <a:solidFill>
                  <a:schemeClr val="accent1">
                    <a:lumMod val="75000"/>
                  </a:schemeClr>
                </a:solidFill>
              </a:rPr>
              <a:t>What distribution does it fit and what is the significance?</a:t>
            </a:r>
          </a:p>
          <a:p>
            <a:r>
              <a:rPr lang="en-US" b="1" dirty="0">
                <a:solidFill>
                  <a:schemeClr val="accent1">
                    <a:lumMod val="75000"/>
                  </a:schemeClr>
                </a:solidFill>
              </a:rPr>
              <a:t>We see that the </a:t>
            </a:r>
            <a:r>
              <a:rPr lang="en-US" b="1" dirty="0" err="1">
                <a:solidFill>
                  <a:schemeClr val="accent1">
                    <a:lumMod val="75000"/>
                  </a:schemeClr>
                </a:solidFill>
              </a:rPr>
              <a:t>weibull</a:t>
            </a:r>
            <a:r>
              <a:rPr lang="en-US" b="1" dirty="0">
                <a:solidFill>
                  <a:schemeClr val="accent1">
                    <a:lumMod val="75000"/>
                  </a:schemeClr>
                </a:solidFill>
              </a:rPr>
              <a:t> distribution fits well. </a:t>
            </a:r>
          </a:p>
          <a:p>
            <a:r>
              <a:rPr lang="en-US" b="1" dirty="0">
                <a:solidFill>
                  <a:schemeClr val="accent1">
                    <a:lumMod val="75000"/>
                  </a:schemeClr>
                </a:solidFill>
              </a:rPr>
              <a:t>Parameter 'k' &lt; 1 so the reaction times are largely populated</a:t>
            </a:r>
          </a:p>
          <a:p>
            <a:r>
              <a:rPr lang="en-US" b="1" dirty="0">
                <a:solidFill>
                  <a:schemeClr val="accent1">
                    <a:lumMod val="75000"/>
                  </a:schemeClr>
                </a:solidFill>
              </a:rPr>
              <a:t> in the beginning and go down with time.</a:t>
            </a:r>
          </a:p>
        </p:txBody>
      </p:sp>
      <p:sp>
        <p:nvSpPr>
          <p:cNvPr id="9" name="TextBox 8">
            <a:extLst>
              <a:ext uri="{FF2B5EF4-FFF2-40B4-BE49-F238E27FC236}">
                <a16:creationId xmlns:a16="http://schemas.microsoft.com/office/drawing/2014/main" id="{0487594C-F520-404C-AFF5-646B4944979B}"/>
              </a:ext>
            </a:extLst>
          </p:cNvPr>
          <p:cNvSpPr txBox="1"/>
          <p:nvPr/>
        </p:nvSpPr>
        <p:spPr>
          <a:xfrm>
            <a:off x="6754344" y="4806591"/>
            <a:ext cx="3635739" cy="1754326"/>
          </a:xfrm>
          <a:prstGeom prst="rect">
            <a:avLst/>
          </a:prstGeom>
          <a:noFill/>
        </p:spPr>
        <p:txBody>
          <a:bodyPr wrap="none" rtlCol="0">
            <a:spAutoFit/>
          </a:bodyPr>
          <a:lstStyle/>
          <a:p>
            <a:r>
              <a:rPr lang="en-US" b="1" dirty="0" err="1"/>
              <a:t>Qn</a:t>
            </a:r>
            <a:r>
              <a:rPr lang="en-US" b="1" dirty="0"/>
              <a:t> 3 – Average Reaction times</a:t>
            </a:r>
          </a:p>
          <a:p>
            <a:endParaRPr lang="en-US" b="1" dirty="0"/>
          </a:p>
          <a:p>
            <a:pPr marL="342900" indent="-342900">
              <a:buAutoNum type="alphaLcParenBoth"/>
            </a:pPr>
            <a:r>
              <a:rPr lang="en-US" b="1" dirty="0"/>
              <a:t>Over entire dataset: </a:t>
            </a:r>
            <a:r>
              <a:rPr lang="en-US" b="1" dirty="0">
                <a:solidFill>
                  <a:schemeClr val="accent1">
                    <a:lumMod val="75000"/>
                  </a:schemeClr>
                </a:solidFill>
              </a:rPr>
              <a:t>0.93 sec</a:t>
            </a:r>
          </a:p>
          <a:p>
            <a:pPr marL="342900" indent="-342900">
              <a:buAutoNum type="alphaLcParenBoth"/>
            </a:pPr>
            <a:r>
              <a:rPr lang="en-US" b="1" dirty="0"/>
              <a:t>Over entire dataset per location:</a:t>
            </a:r>
          </a:p>
          <a:p>
            <a:r>
              <a:rPr lang="en-US" b="1" dirty="0">
                <a:solidFill>
                  <a:schemeClr val="accent1">
                    <a:lumMod val="75000"/>
                  </a:schemeClr>
                </a:solidFill>
              </a:rPr>
              <a:t>Highway: 1.48  sec</a:t>
            </a:r>
          </a:p>
          <a:p>
            <a:r>
              <a:rPr lang="en-US" b="1" dirty="0">
                <a:solidFill>
                  <a:schemeClr val="accent1">
                    <a:lumMod val="75000"/>
                  </a:schemeClr>
                </a:solidFill>
              </a:rPr>
              <a:t>urban-street: 0.93 sec</a:t>
            </a:r>
          </a:p>
        </p:txBody>
      </p:sp>
      <p:pic>
        <p:nvPicPr>
          <p:cNvPr id="3" name="Picture 2" descr="A screenshot of a cell phone&#10;&#10;Description automatically generated">
            <a:extLst>
              <a:ext uri="{FF2B5EF4-FFF2-40B4-BE49-F238E27FC236}">
                <a16:creationId xmlns:a16="http://schemas.microsoft.com/office/drawing/2014/main" id="{3D978440-FC68-5441-8D24-FB004B737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038" y="1744028"/>
            <a:ext cx="4726057" cy="3086100"/>
          </a:xfrm>
          <a:prstGeom prst="rect">
            <a:avLst/>
          </a:prstGeom>
        </p:spPr>
      </p:pic>
    </p:spTree>
    <p:extLst>
      <p:ext uri="{BB962C8B-B14F-4D97-AF65-F5344CB8AC3E}">
        <p14:creationId xmlns:p14="http://schemas.microsoft.com/office/powerpoint/2010/main" val="2678663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80FF2F-004B-49D2-B536-6FB737011CDA}"/>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1</a:t>
            </a:r>
          </a:p>
        </p:txBody>
      </p:sp>
      <p:sp>
        <p:nvSpPr>
          <p:cNvPr id="7" name="TextBox 6">
            <a:extLst>
              <a:ext uri="{FF2B5EF4-FFF2-40B4-BE49-F238E27FC236}">
                <a16:creationId xmlns:a16="http://schemas.microsoft.com/office/drawing/2014/main" id="{0760958E-7A6E-4A1F-848C-A9DC3ECDA044}"/>
              </a:ext>
            </a:extLst>
          </p:cNvPr>
          <p:cNvSpPr txBox="1"/>
          <p:nvPr/>
        </p:nvSpPr>
        <p:spPr>
          <a:xfrm>
            <a:off x="215900" y="1298733"/>
            <a:ext cx="5880100" cy="5078313"/>
          </a:xfrm>
          <a:prstGeom prst="rect">
            <a:avLst/>
          </a:prstGeom>
          <a:noFill/>
        </p:spPr>
        <p:txBody>
          <a:bodyPr wrap="square" rtlCol="0">
            <a:spAutoFit/>
          </a:bodyPr>
          <a:lstStyle/>
          <a:p>
            <a:r>
              <a:rPr lang="en-US" b="1" dirty="0" err="1"/>
              <a:t>Qn</a:t>
            </a:r>
            <a:r>
              <a:rPr lang="en-US" b="1" dirty="0"/>
              <a:t> 4 – Hypothesis Testing</a:t>
            </a:r>
          </a:p>
          <a:p>
            <a:r>
              <a:rPr lang="en-US" b="1" dirty="0"/>
              <a:t>State the Null and Alternate Hypothesis</a:t>
            </a:r>
          </a:p>
          <a:p>
            <a:r>
              <a:rPr lang="en-US" b="1" dirty="0">
                <a:solidFill>
                  <a:schemeClr val="accent1">
                    <a:lumMod val="75000"/>
                  </a:schemeClr>
                </a:solidFill>
              </a:rPr>
              <a:t>H0 : </a:t>
            </a:r>
            <a:r>
              <a:rPr lang="en-US" b="1" dirty="0" err="1">
                <a:solidFill>
                  <a:schemeClr val="accent1">
                    <a:lumMod val="75000"/>
                  </a:schemeClr>
                </a:solidFill>
              </a:rPr>
              <a:t>AV_mean</a:t>
            </a:r>
            <a:r>
              <a:rPr lang="en-US" b="1" dirty="0">
                <a:solidFill>
                  <a:schemeClr val="accent1">
                    <a:lumMod val="75000"/>
                  </a:schemeClr>
                </a:solidFill>
              </a:rPr>
              <a:t> = 1.09 sec</a:t>
            </a:r>
          </a:p>
          <a:p>
            <a:endParaRPr lang="en-US" b="1" dirty="0">
              <a:solidFill>
                <a:schemeClr val="accent1">
                  <a:lumMod val="75000"/>
                </a:schemeClr>
              </a:solidFill>
            </a:endParaRPr>
          </a:p>
          <a:p>
            <a:r>
              <a:rPr lang="en-US" b="1" dirty="0">
                <a:solidFill>
                  <a:schemeClr val="accent1">
                    <a:lumMod val="75000"/>
                  </a:schemeClr>
                </a:solidFill>
              </a:rPr>
              <a:t>H1 : </a:t>
            </a:r>
            <a:r>
              <a:rPr lang="en-US" b="1" dirty="0" err="1">
                <a:solidFill>
                  <a:schemeClr val="accent1">
                    <a:lumMod val="75000"/>
                  </a:schemeClr>
                </a:solidFill>
              </a:rPr>
              <a:t>AV_mean</a:t>
            </a:r>
            <a:r>
              <a:rPr lang="en-US" b="1" dirty="0">
                <a:solidFill>
                  <a:schemeClr val="accent1">
                    <a:lumMod val="75000"/>
                  </a:schemeClr>
                </a:solidFill>
              </a:rPr>
              <a:t> != 1.09 sec</a:t>
            </a:r>
          </a:p>
          <a:p>
            <a:endParaRPr lang="en-US" b="1" dirty="0">
              <a:solidFill>
                <a:schemeClr val="accent1">
                  <a:lumMod val="75000"/>
                </a:schemeClr>
              </a:solidFill>
            </a:endParaRPr>
          </a:p>
          <a:p>
            <a:r>
              <a:rPr lang="en-US" b="1" dirty="0">
                <a:solidFill>
                  <a:schemeClr val="accent1">
                    <a:lumMod val="75000"/>
                  </a:schemeClr>
                </a:solidFill>
              </a:rPr>
              <a:t>Significance level  = 0.05</a:t>
            </a:r>
          </a:p>
          <a:p>
            <a:r>
              <a:rPr lang="en-US" b="1" dirty="0">
                <a:solidFill>
                  <a:schemeClr val="accent1">
                    <a:lumMod val="75000"/>
                  </a:schemeClr>
                </a:solidFill>
              </a:rPr>
              <a:t>We will apply a two-tail test assuming H0 is true.</a:t>
            </a:r>
          </a:p>
          <a:p>
            <a:r>
              <a:rPr lang="en-US" b="1" dirty="0">
                <a:solidFill>
                  <a:schemeClr val="accent1">
                    <a:lumMod val="75000"/>
                  </a:schemeClr>
                </a:solidFill>
              </a:rPr>
              <a:t> We will test if 0.93 sec is in statistical limits of assumed population mean (= 1.09 sec)</a:t>
            </a:r>
          </a:p>
          <a:p>
            <a:endParaRPr lang="en-US" dirty="0"/>
          </a:p>
          <a:p>
            <a:r>
              <a:rPr lang="en-US" b="1" dirty="0"/>
              <a:t>Statistic Value </a:t>
            </a:r>
            <a:r>
              <a:rPr lang="en-US" dirty="0"/>
              <a:t>= </a:t>
            </a:r>
            <a:r>
              <a:rPr lang="en-US" b="1" dirty="0">
                <a:solidFill>
                  <a:schemeClr val="accent1">
                    <a:lumMod val="75000"/>
                  </a:schemeClr>
                </a:solidFill>
              </a:rPr>
              <a:t>0.018</a:t>
            </a:r>
          </a:p>
          <a:p>
            <a:endParaRPr lang="en-US" dirty="0"/>
          </a:p>
          <a:p>
            <a:r>
              <a:rPr lang="en-US" b="1" dirty="0"/>
              <a:t>Outcome of the hypothesis test:</a:t>
            </a:r>
          </a:p>
          <a:p>
            <a:r>
              <a:rPr lang="en-US" b="1" dirty="0">
                <a:solidFill>
                  <a:schemeClr val="accent1">
                    <a:lumMod val="75000"/>
                  </a:schemeClr>
                </a:solidFill>
              </a:rPr>
              <a:t>Z-score (0.018) &lt; 0.025 (two-tailed test) so we reject the NULL hypothesis.</a:t>
            </a:r>
          </a:p>
          <a:p>
            <a:r>
              <a:rPr lang="en-US" b="1" dirty="0">
                <a:solidFill>
                  <a:schemeClr val="accent1">
                    <a:lumMod val="75000"/>
                  </a:schemeClr>
                </a:solidFill>
              </a:rPr>
              <a:t>The means are sufficiently different.</a:t>
            </a:r>
          </a:p>
          <a:p>
            <a:endParaRPr lang="en-US" dirty="0"/>
          </a:p>
        </p:txBody>
      </p:sp>
      <p:sp>
        <p:nvSpPr>
          <p:cNvPr id="8" name="TextBox 7">
            <a:extLst>
              <a:ext uri="{FF2B5EF4-FFF2-40B4-BE49-F238E27FC236}">
                <a16:creationId xmlns:a16="http://schemas.microsoft.com/office/drawing/2014/main" id="{1865C8CE-65E6-4742-8FF9-578F140E8CA9}"/>
              </a:ext>
            </a:extLst>
          </p:cNvPr>
          <p:cNvSpPr txBox="1"/>
          <p:nvPr/>
        </p:nvSpPr>
        <p:spPr>
          <a:xfrm>
            <a:off x="5575300" y="1143596"/>
            <a:ext cx="7755694" cy="5632311"/>
          </a:xfrm>
          <a:prstGeom prst="rect">
            <a:avLst/>
          </a:prstGeom>
          <a:noFill/>
        </p:spPr>
        <p:txBody>
          <a:bodyPr wrap="square" rtlCol="0">
            <a:spAutoFit/>
          </a:bodyPr>
          <a:lstStyle/>
          <a:p>
            <a:r>
              <a:rPr lang="en-US" b="1" dirty="0" err="1"/>
              <a:t>Qn</a:t>
            </a:r>
            <a:r>
              <a:rPr lang="en-US" b="1" dirty="0"/>
              <a:t> 5 – Probability distribution of disengagements/mile</a:t>
            </a:r>
          </a:p>
          <a:p>
            <a:r>
              <a:rPr lang="en-US" b="1" dirty="0"/>
              <a:t>Plot:</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What distribution does it fit and what is the significance?</a:t>
            </a:r>
          </a:p>
          <a:p>
            <a:r>
              <a:rPr lang="en-US" b="1" dirty="0" err="1">
                <a:solidFill>
                  <a:schemeClr val="accent1">
                    <a:lumMod val="75000"/>
                  </a:schemeClr>
                </a:solidFill>
              </a:rPr>
              <a:t>Weibull_min</a:t>
            </a:r>
            <a:r>
              <a:rPr lang="en-US" b="1" dirty="0">
                <a:solidFill>
                  <a:schemeClr val="accent1">
                    <a:lumMod val="75000"/>
                  </a:schemeClr>
                </a:solidFill>
              </a:rPr>
              <a:t> distribution fits well. We see that the number of # of</a:t>
            </a:r>
          </a:p>
          <a:p>
            <a:r>
              <a:rPr lang="en-US" b="1" dirty="0" err="1">
                <a:solidFill>
                  <a:schemeClr val="accent1">
                    <a:lumMod val="75000"/>
                  </a:schemeClr>
                </a:solidFill>
              </a:rPr>
              <a:t>Occurences</a:t>
            </a:r>
            <a:r>
              <a:rPr lang="en-US" b="1" dirty="0">
                <a:solidFill>
                  <a:schemeClr val="accent1">
                    <a:lumMod val="75000"/>
                  </a:schemeClr>
                </a:solidFill>
              </a:rPr>
              <a:t> of Disengagements/mile parameter goes down. </a:t>
            </a:r>
          </a:p>
          <a:p>
            <a:r>
              <a:rPr lang="en-US" b="1" dirty="0">
                <a:solidFill>
                  <a:schemeClr val="accent1">
                    <a:lumMod val="75000"/>
                  </a:schemeClr>
                </a:solidFill>
              </a:rPr>
              <a:t>(parameter k&lt;1: Failure rate decreases over time)</a:t>
            </a:r>
          </a:p>
        </p:txBody>
      </p:sp>
      <p:pic>
        <p:nvPicPr>
          <p:cNvPr id="3" name="Picture 2" descr="A close up of a logo&#10;&#10;Description automatically generated">
            <a:extLst>
              <a:ext uri="{FF2B5EF4-FFF2-40B4-BE49-F238E27FC236}">
                <a16:creationId xmlns:a16="http://schemas.microsoft.com/office/drawing/2014/main" id="{574AA07C-9CF2-A74D-ABA2-0738253A6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972" y="1657393"/>
            <a:ext cx="4775200" cy="3321050"/>
          </a:xfrm>
          <a:prstGeom prst="rect">
            <a:avLst/>
          </a:prstGeom>
        </p:spPr>
      </p:pic>
    </p:spTree>
    <p:extLst>
      <p:ext uri="{BB962C8B-B14F-4D97-AF65-F5344CB8AC3E}">
        <p14:creationId xmlns:p14="http://schemas.microsoft.com/office/powerpoint/2010/main" val="158733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2</a:t>
            </a: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0BCA7D06-09B7-4BE1-9E26-EB931C7C73F0}"/>
                  </a:ext>
                </a:extLst>
              </p:cNvPr>
              <p:cNvSpPr/>
              <p:nvPr/>
            </p:nvSpPr>
            <p:spPr>
              <a:xfrm>
                <a:off x="513567" y="1303630"/>
                <a:ext cx="6615202" cy="5518370"/>
              </a:xfrm>
              <a:prstGeom prst="rect">
                <a:avLst/>
              </a:prstGeom>
            </p:spPr>
            <p:txBody>
              <a:bodyPr wrap="square">
                <a:spAutoFit/>
              </a:bodyPr>
              <a:lstStyle/>
              <a:p>
                <a:r>
                  <a:rPr lang="en-US" dirty="0"/>
                  <a:t>Qn 1</a:t>
                </a:r>
              </a:p>
              <a:p>
                <a:r>
                  <a:rPr lang="en-US" dirty="0"/>
                  <a:t>(a) </a:t>
                </a:r>
                <a:r>
                  <a:rPr lang="en-US" b="1" dirty="0">
                    <a:solidFill>
                      <a:schemeClr val="accent1">
                        <a:lumMod val="75000"/>
                      </a:schemeClr>
                    </a:solidFill>
                  </a:rPr>
                  <a:t>Binomial</a:t>
                </a:r>
                <a:r>
                  <a:rPr lang="en-US" b="1" dirty="0"/>
                  <a:t> </a:t>
                </a:r>
                <a:r>
                  <a:rPr lang="en-US" dirty="0"/>
                  <a:t>distribution</a:t>
                </a:r>
              </a:p>
              <a:p>
                <a:endParaRPr lang="en-US" dirty="0"/>
              </a:p>
              <a:p>
                <a:r>
                  <a:rPr lang="en-US" dirty="0"/>
                  <a:t>(b) Probability of disengagement/mile on a cloudy day: </a:t>
                </a:r>
                <a:r>
                  <a:rPr lang="en-US" b="1" dirty="0">
                    <a:solidFill>
                      <a:schemeClr val="accent1">
                        <a:lumMod val="75000"/>
                      </a:schemeClr>
                    </a:solidFill>
                  </a:rPr>
                  <a:t>0.0059</a:t>
                </a:r>
              </a:p>
              <a:p>
                <a:endParaRPr lang="en-US" dirty="0"/>
              </a:p>
              <a:p>
                <a:r>
                  <a:rPr lang="en-US" dirty="0"/>
                  <a:t>(c) Probability of disengagement/mile on a clear day: </a:t>
                </a:r>
                <a:r>
                  <a:rPr lang="en-US" b="1" dirty="0">
                    <a:solidFill>
                      <a:schemeClr val="accent1">
                        <a:lumMod val="75000"/>
                      </a:schemeClr>
                    </a:solidFill>
                  </a:rPr>
                  <a:t>0.00052</a:t>
                </a:r>
              </a:p>
              <a:p>
                <a:endParaRPr lang="en-US" dirty="0"/>
              </a:p>
              <a:p>
                <a:r>
                  <a:rPr lang="en-US" dirty="0"/>
                  <a:t>(d) Probability of automatic disengagement/mile</a:t>
                </a:r>
              </a:p>
              <a:p>
                <a:r>
                  <a:rPr lang="en-US" dirty="0"/>
                  <a:t>	(</a:t>
                </a:r>
                <a:r>
                  <a:rPr lang="en-US" dirty="0" err="1"/>
                  <a:t>i</a:t>
                </a:r>
                <a:r>
                  <a:rPr lang="en-US" dirty="0"/>
                  <a:t>) on a cloudy day: </a:t>
                </a:r>
                <a:r>
                  <a:rPr lang="en-US" b="1" dirty="0">
                    <a:solidFill>
                      <a:schemeClr val="accent1">
                        <a:lumMod val="75000"/>
                      </a:schemeClr>
                    </a:solidFill>
                  </a:rPr>
                  <a:t>0.00281</a:t>
                </a:r>
              </a:p>
              <a:p>
                <a:r>
                  <a:rPr lang="en-US" dirty="0"/>
                  <a:t>	(ii) on a clear day: </a:t>
                </a:r>
                <a:r>
                  <a:rPr lang="en-US" b="1" dirty="0">
                    <a:solidFill>
                      <a:schemeClr val="accent1">
                        <a:lumMod val="75000"/>
                      </a:schemeClr>
                    </a:solidFill>
                  </a:rPr>
                  <a:t>0.00026</a:t>
                </a:r>
              </a:p>
              <a:p>
                <a:endParaRPr lang="en-US" dirty="0"/>
              </a:p>
              <a:p>
                <a:r>
                  <a:rPr lang="en-US" dirty="0"/>
                  <a:t>(e) What approximation did you use? State the obtained probability in mathematical notation.</a:t>
                </a:r>
              </a:p>
              <a:p>
                <a:r>
                  <a:rPr lang="en-US" b="1" dirty="0">
                    <a:solidFill>
                      <a:schemeClr val="accent1">
                        <a:lumMod val="75000"/>
                      </a:schemeClr>
                    </a:solidFill>
                  </a:rPr>
                  <a:t>Approximation: Since the sample size is large (np &gt; 5), the central limit theorem can be used to approximate the probability.</a:t>
                </a:r>
              </a:p>
              <a:p>
                <a:r>
                  <a:rPr lang="en-US" b="1" dirty="0">
                    <a:solidFill>
                      <a:schemeClr val="accent1">
                        <a:lumMod val="75000"/>
                      </a:schemeClr>
                    </a:solidFill>
                  </a:rPr>
                  <a:t>𝑍=(𝑋−𝜇)/𝜎 where </a:t>
                </a:r>
                <a:r>
                  <a:rPr lang="el-GR" b="1" dirty="0">
                    <a:solidFill>
                      <a:schemeClr val="accent1">
                        <a:lumMod val="75000"/>
                      </a:schemeClr>
                    </a:solidFill>
                  </a:rPr>
                  <a:t>𝜇=𝑛𝑝</a:t>
                </a:r>
                <a:r>
                  <a:rPr lang="en-US" b="1" dirty="0">
                    <a:solidFill>
                      <a:schemeClr val="accent1">
                        <a:lumMod val="75000"/>
                      </a:schemeClr>
                    </a:solidFill>
                  </a:rPr>
                  <a:t> and 𝜎</a:t>
                </a:r>
                <a:r>
                  <a:rPr lang="en-US" b="1" baseline="30000" dirty="0">
                    <a:solidFill>
                      <a:schemeClr val="accent1">
                        <a:lumMod val="75000"/>
                      </a:schemeClr>
                    </a:solidFill>
                  </a:rPr>
                  <a:t>2</a:t>
                </a:r>
                <a:r>
                  <a:rPr lang="en-US" b="1" dirty="0">
                    <a:solidFill>
                      <a:schemeClr val="accent1">
                        <a:lumMod val="75000"/>
                      </a:schemeClr>
                    </a:solidFill>
                  </a:rPr>
                  <a:t>=𝑛𝑝(1−𝑝)</a:t>
                </a:r>
              </a:p>
              <a:p>
                <a:r>
                  <a:rPr lang="en-US" b="1" dirty="0">
                    <a:solidFill>
                      <a:schemeClr val="accent1">
                        <a:lumMod val="75000"/>
                      </a:schemeClr>
                    </a:solidFill>
                  </a:rPr>
                  <a:t>To calculate: 𝑃(𝑋 ≥ 150)=P(X ≥ 149.5) (Due to the continuity correction factor)</a:t>
                </a:r>
                <a:br>
                  <a:rPr lang="en-US" b="1" dirty="0">
                    <a:solidFill>
                      <a:schemeClr val="accent1">
                        <a:lumMod val="75000"/>
                      </a:schemeClr>
                    </a:solidFill>
                  </a:rPr>
                </a:br>
                <a:r>
                  <a:rPr lang="en-US" b="1" dirty="0">
                    <a:solidFill>
                      <a:schemeClr val="accent1">
                        <a:lumMod val="75000"/>
                      </a:schemeClr>
                    </a:solidFill>
                  </a:rPr>
                  <a:t>= 1−𝑃(𝑋 &lt; 149.5)= 1−𝑃( 𝑍 &lt; (</a:t>
                </a:r>
                <a14:m>
                  <m:oMath xmlns:m="http://schemas.openxmlformats.org/officeDocument/2006/math">
                    <m:f>
                      <m:fPr>
                        <m:ctrlPr>
                          <a:rPr lang="en-US" b="1" i="1" smtClean="0">
                            <a:solidFill>
                              <a:schemeClr val="accent1">
                                <a:lumMod val="75000"/>
                              </a:schemeClr>
                            </a:solidFill>
                            <a:latin typeface="Cambria Math" panose="02040503050406030204" pitchFamily="18" charset="0"/>
                          </a:rPr>
                        </m:ctrlPr>
                      </m:fPr>
                      <m:num>
                        <m:r>
                          <a:rPr lang="en-US" b="1" i="1" smtClean="0">
                            <a:solidFill>
                              <a:schemeClr val="accent1">
                                <a:lumMod val="75000"/>
                              </a:schemeClr>
                            </a:solidFill>
                            <a:latin typeface="Cambria Math" panose="02040503050406030204" pitchFamily="18" charset="0"/>
                          </a:rPr>
                          <m:t>𝟏𝟒𝟗</m:t>
                        </m:r>
                        <m:r>
                          <a:rPr lang="en-US" b="1" i="1" smtClean="0">
                            <a:solidFill>
                              <a:schemeClr val="accent1">
                                <a:lumMod val="75000"/>
                              </a:schemeClr>
                            </a:solidFill>
                            <a:latin typeface="Cambria Math" panose="02040503050406030204" pitchFamily="18" charset="0"/>
                          </a:rPr>
                          <m:t>.</m:t>
                        </m:r>
                        <m:r>
                          <a:rPr lang="en-US" b="1" i="1" smtClean="0">
                            <a:solidFill>
                              <a:schemeClr val="accent1">
                                <a:lumMod val="75000"/>
                              </a:schemeClr>
                            </a:solidFill>
                            <a:latin typeface="Cambria Math" panose="02040503050406030204" pitchFamily="18" charset="0"/>
                          </a:rPr>
                          <m:t>𝟓</m:t>
                        </m:r>
                        <m:r>
                          <a:rPr lang="en-US" b="1" i="1" smtClean="0">
                            <a:solidFill>
                              <a:schemeClr val="accent1">
                                <a:lumMod val="75000"/>
                              </a:schemeClr>
                            </a:solidFill>
                            <a:latin typeface="Cambria Math" panose="02040503050406030204" pitchFamily="18" charset="0"/>
                          </a:rPr>
                          <m:t>−</m:t>
                        </m:r>
                        <m:r>
                          <a:rPr lang="en-US" b="1" i="1" smtClean="0">
                            <a:solidFill>
                              <a:schemeClr val="accent1">
                                <a:lumMod val="75000"/>
                              </a:schemeClr>
                            </a:solidFill>
                            <a:latin typeface="Cambria Math" panose="02040503050406030204" pitchFamily="18" charset="0"/>
                          </a:rPr>
                          <m:t>𝒏𝒑</m:t>
                        </m:r>
                      </m:num>
                      <m:den>
                        <m:r>
                          <a:rPr lang="en-US" b="1" i="1" smtClean="0">
                            <a:solidFill>
                              <a:schemeClr val="accent1">
                                <a:lumMod val="75000"/>
                              </a:schemeClr>
                            </a:solidFill>
                            <a:latin typeface="Cambria Math" panose="02040503050406030204" pitchFamily="18" charset="0"/>
                            <a:ea typeface="Cambria Math" panose="02040503050406030204" pitchFamily="18" charset="0"/>
                          </a:rPr>
                          <m:t>√</m:t>
                        </m:r>
                        <m:r>
                          <a:rPr lang="en-US" b="1" i="1" smtClean="0">
                            <a:solidFill>
                              <a:schemeClr val="accent1">
                                <a:lumMod val="75000"/>
                              </a:schemeClr>
                            </a:solidFill>
                            <a:latin typeface="Cambria Math" panose="02040503050406030204" pitchFamily="18" charset="0"/>
                            <a:ea typeface="Cambria Math" panose="02040503050406030204" pitchFamily="18" charset="0"/>
                          </a:rPr>
                          <m:t>𝒏𝒑</m:t>
                        </m:r>
                        <m:r>
                          <a:rPr lang="en-US" b="1" i="1" smtClean="0">
                            <a:solidFill>
                              <a:schemeClr val="accent1">
                                <a:lumMod val="75000"/>
                              </a:schemeClr>
                            </a:solidFill>
                            <a:latin typeface="Cambria Math" panose="02040503050406030204" pitchFamily="18" charset="0"/>
                            <a:ea typeface="Cambria Math" panose="02040503050406030204" pitchFamily="18" charset="0"/>
                          </a:rPr>
                          <m:t>(</m:t>
                        </m:r>
                        <m:r>
                          <a:rPr lang="en-US" b="1" i="1" smtClean="0">
                            <a:solidFill>
                              <a:schemeClr val="accent1">
                                <a:lumMod val="75000"/>
                              </a:schemeClr>
                            </a:solidFill>
                            <a:latin typeface="Cambria Math" panose="02040503050406030204" pitchFamily="18" charset="0"/>
                            <a:ea typeface="Cambria Math" panose="02040503050406030204" pitchFamily="18" charset="0"/>
                          </a:rPr>
                          <m:t>𝟏</m:t>
                        </m:r>
                        <m:r>
                          <a:rPr lang="en-US" b="1" i="1" smtClean="0">
                            <a:solidFill>
                              <a:schemeClr val="accent1">
                                <a:lumMod val="75000"/>
                              </a:schemeClr>
                            </a:solidFill>
                            <a:latin typeface="Cambria Math" panose="02040503050406030204" pitchFamily="18" charset="0"/>
                            <a:ea typeface="Cambria Math" panose="02040503050406030204" pitchFamily="18" charset="0"/>
                          </a:rPr>
                          <m:t>−</m:t>
                        </m:r>
                        <m:r>
                          <a:rPr lang="en-US" b="1" i="1" smtClean="0">
                            <a:solidFill>
                              <a:schemeClr val="accent1">
                                <a:lumMod val="75000"/>
                              </a:schemeClr>
                            </a:solidFill>
                            <a:latin typeface="Cambria Math" panose="02040503050406030204" pitchFamily="18" charset="0"/>
                            <a:ea typeface="Cambria Math" panose="02040503050406030204" pitchFamily="18" charset="0"/>
                          </a:rPr>
                          <m:t>𝒑</m:t>
                        </m:r>
                        <m:r>
                          <a:rPr lang="en-US" b="1" i="1" smtClean="0">
                            <a:solidFill>
                              <a:schemeClr val="accent1">
                                <a:lumMod val="75000"/>
                              </a:schemeClr>
                            </a:solidFill>
                            <a:latin typeface="Cambria Math" panose="02040503050406030204" pitchFamily="18" charset="0"/>
                            <a:ea typeface="Cambria Math" panose="02040503050406030204" pitchFamily="18" charset="0"/>
                          </a:rPr>
                          <m:t>)</m:t>
                        </m:r>
                      </m:den>
                    </m:f>
                  </m:oMath>
                </a14:m>
                <a:r>
                  <a:rPr lang="en-US" b="1" dirty="0">
                    <a:solidFill>
                      <a:schemeClr val="accent1">
                        <a:lumMod val="75000"/>
                      </a:schemeClr>
                    </a:solidFill>
                  </a:rPr>
                  <a:t>) ) = 0.0 (almost negligible)</a:t>
                </a:r>
              </a:p>
            </p:txBody>
          </p:sp>
        </mc:Choice>
        <mc:Fallback>
          <p:sp>
            <p:nvSpPr>
              <p:cNvPr id="5" name="Rectangle 4">
                <a:extLst>
                  <a:ext uri="{FF2B5EF4-FFF2-40B4-BE49-F238E27FC236}">
                    <a16:creationId xmlns:a16="http://schemas.microsoft.com/office/drawing/2014/main" id="{0BCA7D06-09B7-4BE1-9E26-EB931C7C73F0}"/>
                  </a:ext>
                </a:extLst>
              </p:cNvPr>
              <p:cNvSpPr>
                <a:spLocks noRot="1" noChangeAspect="1" noMove="1" noResize="1" noEditPoints="1" noAdjustHandles="1" noChangeArrowheads="1" noChangeShapeType="1" noTextEdit="1"/>
              </p:cNvSpPr>
              <p:nvPr/>
            </p:nvSpPr>
            <p:spPr>
              <a:xfrm>
                <a:off x="513567" y="1303630"/>
                <a:ext cx="6615202" cy="5518370"/>
              </a:xfrm>
              <a:prstGeom prst="rect">
                <a:avLst/>
              </a:prstGeom>
              <a:blipFill>
                <a:blip r:embed="rId2"/>
                <a:stretch>
                  <a:fillRect l="-737" t="-663"/>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BB9ACF2-6D11-4B32-9260-99B1E126E401}"/>
              </a:ext>
            </a:extLst>
          </p:cNvPr>
          <p:cNvSpPr txBox="1"/>
          <p:nvPr/>
        </p:nvSpPr>
        <p:spPr>
          <a:xfrm>
            <a:off x="7128770" y="1232608"/>
            <a:ext cx="5063230" cy="3139321"/>
          </a:xfrm>
          <a:prstGeom prst="rect">
            <a:avLst/>
          </a:prstGeom>
          <a:noFill/>
        </p:spPr>
        <p:txBody>
          <a:bodyPr wrap="square" rtlCol="0">
            <a:spAutoFit/>
          </a:bodyPr>
          <a:lstStyle/>
          <a:p>
            <a:r>
              <a:rPr lang="en-US" dirty="0" err="1"/>
              <a:t>Qn</a:t>
            </a:r>
            <a:r>
              <a:rPr lang="en-US" dirty="0"/>
              <a:t> 2 – Hypothesis Testing Concepts</a:t>
            </a:r>
          </a:p>
          <a:p>
            <a:r>
              <a:rPr lang="en-US" b="1" dirty="0">
                <a:solidFill>
                  <a:schemeClr val="accent1">
                    <a:lumMod val="75000"/>
                  </a:schemeClr>
                </a:solidFill>
              </a:rPr>
              <a:t>(a) Normal Distribution represents the probability distribution of the random variable (under observation) of the sample drawn from a bigger population (assuming null hypothesis is true).</a:t>
            </a:r>
          </a:p>
          <a:p>
            <a:endParaRPr lang="en-US" b="1" dirty="0">
              <a:solidFill>
                <a:schemeClr val="accent1">
                  <a:lumMod val="75000"/>
                </a:schemeClr>
              </a:solidFill>
            </a:endParaRPr>
          </a:p>
          <a:p>
            <a:r>
              <a:rPr lang="en-US" b="1" dirty="0">
                <a:solidFill>
                  <a:schemeClr val="accent1">
                    <a:lumMod val="75000"/>
                  </a:schemeClr>
                </a:solidFill>
              </a:rPr>
              <a:t>(b) No, we reject the null hypothesis due to lack of evidence under certain significance level (</a:t>
            </a:r>
            <a:r>
              <a:rPr lang="el-GR" b="1" dirty="0">
                <a:solidFill>
                  <a:schemeClr val="accent1">
                    <a:lumMod val="75000"/>
                  </a:schemeClr>
                </a:solidFill>
              </a:rPr>
              <a:t>α</a:t>
            </a:r>
            <a:r>
              <a:rPr lang="en-US" b="1" dirty="0">
                <a:solidFill>
                  <a:schemeClr val="accent1">
                    <a:lumMod val="75000"/>
                  </a:schemeClr>
                </a:solidFill>
              </a:rPr>
              <a:t>). We conclude that under these conditions alternate hypothesis is statistically probable. In other words, it is likely true. This is not the same as accepting it.</a:t>
            </a:r>
          </a:p>
        </p:txBody>
      </p:sp>
    </p:spTree>
    <p:extLst>
      <p:ext uri="{BB962C8B-B14F-4D97-AF65-F5344CB8AC3E}">
        <p14:creationId xmlns:p14="http://schemas.microsoft.com/office/powerpoint/2010/main" val="50675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2</a:t>
            </a:r>
          </a:p>
        </p:txBody>
      </p:sp>
      <p:sp>
        <p:nvSpPr>
          <p:cNvPr id="5" name="Rectangle 4">
            <a:extLst>
              <a:ext uri="{FF2B5EF4-FFF2-40B4-BE49-F238E27FC236}">
                <a16:creationId xmlns:a16="http://schemas.microsoft.com/office/drawing/2014/main" id="{0BCA7D06-09B7-4BE1-9E26-EB931C7C73F0}"/>
              </a:ext>
            </a:extLst>
          </p:cNvPr>
          <p:cNvSpPr/>
          <p:nvPr/>
        </p:nvSpPr>
        <p:spPr>
          <a:xfrm>
            <a:off x="513567" y="1303630"/>
            <a:ext cx="6290569" cy="3693319"/>
          </a:xfrm>
          <a:prstGeom prst="rect">
            <a:avLst/>
          </a:prstGeom>
        </p:spPr>
        <p:txBody>
          <a:bodyPr wrap="square" anchor="t">
            <a:spAutoFit/>
          </a:bodyPr>
          <a:lstStyle/>
          <a:p>
            <a:r>
              <a:rPr lang="en-US" dirty="0" err="1"/>
              <a:t>Qn</a:t>
            </a:r>
            <a:r>
              <a:rPr lang="en-US" dirty="0"/>
              <a:t> 3 – Z-test </a:t>
            </a:r>
          </a:p>
          <a:p>
            <a:r>
              <a:rPr lang="en-US" dirty="0"/>
              <a:t>State the Null and Alternate Hypothesis</a:t>
            </a:r>
          </a:p>
          <a:p>
            <a:r>
              <a:rPr lang="en-US" b="1" dirty="0">
                <a:solidFill>
                  <a:schemeClr val="accent1">
                    <a:lumMod val="75000"/>
                  </a:schemeClr>
                </a:solidFill>
              </a:rPr>
              <a:t>Null (H0): Number of disengagements on cloudy days &lt;= Number of disengagements on clear days</a:t>
            </a:r>
          </a:p>
          <a:p>
            <a:r>
              <a:rPr lang="en-US" b="1" dirty="0">
                <a:solidFill>
                  <a:schemeClr val="accent1">
                    <a:lumMod val="75000"/>
                  </a:schemeClr>
                </a:solidFill>
              </a:rPr>
              <a:t>Alternate (H1): Number of disengagements on cloudy days &gt; Number of disengagements on clear days</a:t>
            </a:r>
          </a:p>
          <a:p>
            <a:endParaRPr lang="en-US" dirty="0"/>
          </a:p>
          <a:p>
            <a:r>
              <a:rPr lang="en-US" dirty="0"/>
              <a:t>Statistic Value = </a:t>
            </a:r>
            <a:r>
              <a:rPr lang="en-US" b="1" dirty="0">
                <a:solidFill>
                  <a:schemeClr val="accent1">
                    <a:lumMod val="75000"/>
                  </a:schemeClr>
                </a:solidFill>
              </a:rPr>
              <a:t>38.199</a:t>
            </a:r>
          </a:p>
          <a:p>
            <a:r>
              <a:rPr lang="en-US" dirty="0">
                <a:cs typeface="Calibri" panose="020F0502020204030204"/>
              </a:rPr>
              <a:t>P-value=  </a:t>
            </a:r>
            <a:r>
              <a:rPr lang="en-US" b="1" dirty="0">
                <a:solidFill>
                  <a:schemeClr val="accent1">
                    <a:lumMod val="75000"/>
                  </a:schemeClr>
                </a:solidFill>
                <a:cs typeface="Calibri" panose="020F0502020204030204"/>
              </a:rPr>
              <a:t>0.0</a:t>
            </a:r>
          </a:p>
          <a:p>
            <a:endParaRPr lang="en-US" dirty="0"/>
          </a:p>
          <a:p>
            <a:r>
              <a:rPr lang="en-US" dirty="0"/>
              <a:t>Outcome of the hypothesis test: </a:t>
            </a:r>
            <a:r>
              <a:rPr lang="en-US" b="1" dirty="0">
                <a:solidFill>
                  <a:schemeClr val="accent1">
                    <a:lumMod val="75000"/>
                  </a:schemeClr>
                </a:solidFill>
              </a:rPr>
              <a:t>Hence we reject null hypothesis</a:t>
            </a:r>
          </a:p>
          <a:p>
            <a:r>
              <a:rPr lang="en-US" dirty="0"/>
              <a:t>Conclusion: </a:t>
            </a:r>
            <a:r>
              <a:rPr lang="en-US" b="1" dirty="0">
                <a:solidFill>
                  <a:schemeClr val="accent1">
                    <a:lumMod val="75000"/>
                  </a:schemeClr>
                </a:solidFill>
              </a:rPr>
              <a:t>It is statistically likely that number of disengagements on a cloudy day are more than a clear day</a:t>
            </a:r>
          </a:p>
        </p:txBody>
      </p:sp>
      <p:sp>
        <p:nvSpPr>
          <p:cNvPr id="6" name="TextBox 5">
            <a:extLst>
              <a:ext uri="{FF2B5EF4-FFF2-40B4-BE49-F238E27FC236}">
                <a16:creationId xmlns:a16="http://schemas.microsoft.com/office/drawing/2014/main" id="{0BB9ACF2-6D11-4B32-9260-99B1E126E401}"/>
              </a:ext>
            </a:extLst>
          </p:cNvPr>
          <p:cNvSpPr txBox="1"/>
          <p:nvPr/>
        </p:nvSpPr>
        <p:spPr>
          <a:xfrm>
            <a:off x="7128769" y="1232608"/>
            <a:ext cx="4998128" cy="3416320"/>
          </a:xfrm>
          <a:prstGeom prst="rect">
            <a:avLst/>
          </a:prstGeom>
          <a:noFill/>
        </p:spPr>
        <p:txBody>
          <a:bodyPr wrap="square" rtlCol="0">
            <a:spAutoFit/>
          </a:bodyPr>
          <a:lstStyle/>
          <a:p>
            <a:r>
              <a:rPr lang="en-US" dirty="0" err="1"/>
              <a:t>Qn</a:t>
            </a:r>
            <a:r>
              <a:rPr lang="en-US" dirty="0"/>
              <a:t> 4 – Conditional Probability</a:t>
            </a:r>
          </a:p>
          <a:p>
            <a:r>
              <a:rPr lang="en-US" dirty="0"/>
              <a:t>(Write both the probability expression and the computed probability value)</a:t>
            </a:r>
          </a:p>
          <a:p>
            <a:endParaRPr lang="en-US" dirty="0"/>
          </a:p>
          <a:p>
            <a:r>
              <a:rPr lang="en-US" dirty="0"/>
              <a:t>(a) P(reaction time&gt;0.6 | weather=cloudy, </a:t>
            </a:r>
            <a:r>
              <a:rPr lang="en-US" dirty="0" err="1"/>
              <a:t>diseng</a:t>
            </a:r>
            <a:r>
              <a:rPr lang="en-US" dirty="0"/>
              <a:t>=automatic)=P(reaction time&gt;</a:t>
            </a:r>
          </a:p>
          <a:p>
            <a:endParaRPr lang="en-US" dirty="0"/>
          </a:p>
          <a:p>
            <a:r>
              <a:rPr lang="en-US" b="1" dirty="0">
                <a:solidFill>
                  <a:schemeClr val="accent1">
                    <a:lumMod val="75000"/>
                  </a:schemeClr>
                </a:solidFill>
              </a:rPr>
              <a:t>0.474</a:t>
            </a:r>
          </a:p>
          <a:p>
            <a:endParaRPr lang="en-US" dirty="0"/>
          </a:p>
          <a:p>
            <a:r>
              <a:rPr lang="en-US" dirty="0"/>
              <a:t>(b)</a:t>
            </a:r>
          </a:p>
          <a:p>
            <a:endParaRPr lang="en-US" dirty="0"/>
          </a:p>
          <a:p>
            <a:r>
              <a:rPr lang="en-US" b="1" dirty="0">
                <a:solidFill>
                  <a:schemeClr val="accent1">
                    <a:lumMod val="75000"/>
                  </a:schemeClr>
                </a:solidFill>
              </a:rPr>
              <a:t>0.281</a:t>
            </a:r>
          </a:p>
        </p:txBody>
      </p:sp>
      <p:sp>
        <p:nvSpPr>
          <p:cNvPr id="7" name="TextBox 6">
            <a:extLst>
              <a:ext uri="{FF2B5EF4-FFF2-40B4-BE49-F238E27FC236}">
                <a16:creationId xmlns:a16="http://schemas.microsoft.com/office/drawing/2014/main" id="{DC578EC4-6BDA-43C3-8557-8D297788DEA7}"/>
              </a:ext>
            </a:extLst>
          </p:cNvPr>
          <p:cNvSpPr txBox="1"/>
          <p:nvPr/>
        </p:nvSpPr>
        <p:spPr>
          <a:xfrm>
            <a:off x="513566" y="5035120"/>
            <a:ext cx="11678433" cy="1754326"/>
          </a:xfrm>
          <a:prstGeom prst="rect">
            <a:avLst/>
          </a:prstGeom>
          <a:noFill/>
        </p:spPr>
        <p:txBody>
          <a:bodyPr wrap="square" rtlCol="0">
            <a:spAutoFit/>
          </a:bodyPr>
          <a:lstStyle/>
          <a:p>
            <a:r>
              <a:rPr lang="en-US" dirty="0" err="1"/>
              <a:t>Qn</a:t>
            </a:r>
            <a:r>
              <a:rPr lang="en-US" dirty="0"/>
              <a:t> 5 – Conditional Probability and Total Probability</a:t>
            </a:r>
          </a:p>
          <a:p>
            <a:r>
              <a:rPr lang="en-US" dirty="0"/>
              <a:t>(Write both the probability expression and the computed probability value)</a:t>
            </a:r>
          </a:p>
          <a:p>
            <a:r>
              <a:rPr lang="en-US" b="1" dirty="0">
                <a:solidFill>
                  <a:schemeClr val="accent1">
                    <a:lumMod val="75000"/>
                  </a:schemeClr>
                </a:solidFill>
              </a:rPr>
              <a:t>p(accident) = p(t &gt; 0.6s | </a:t>
            </a:r>
            <a:r>
              <a:rPr lang="en-US" b="1" dirty="0" err="1">
                <a:solidFill>
                  <a:schemeClr val="accent1">
                    <a:lumMod val="75000"/>
                  </a:schemeClr>
                </a:solidFill>
              </a:rPr>
              <a:t>autoDiseng</a:t>
            </a:r>
            <a:r>
              <a:rPr lang="en-US" b="1" dirty="0">
                <a:solidFill>
                  <a:schemeClr val="accent1">
                    <a:lumMod val="75000"/>
                  </a:schemeClr>
                </a:solidFill>
              </a:rPr>
              <a:t> , cloudy)* p(</a:t>
            </a:r>
            <a:r>
              <a:rPr lang="en-US" b="1" dirty="0" err="1">
                <a:solidFill>
                  <a:schemeClr val="accent1">
                    <a:lumMod val="75000"/>
                  </a:schemeClr>
                </a:solidFill>
              </a:rPr>
              <a:t>autoDiseng</a:t>
            </a:r>
            <a:r>
              <a:rPr lang="en-US" b="1" dirty="0">
                <a:solidFill>
                  <a:schemeClr val="accent1">
                    <a:lumMod val="75000"/>
                  </a:schemeClr>
                </a:solidFill>
              </a:rPr>
              <a:t> | cloudy)* p(cloudy) + p(t &gt; 0.9s | </a:t>
            </a:r>
            <a:r>
              <a:rPr lang="en-US" b="1" dirty="0" err="1">
                <a:solidFill>
                  <a:schemeClr val="accent1">
                    <a:lumMod val="75000"/>
                  </a:schemeClr>
                </a:solidFill>
              </a:rPr>
              <a:t>autoDiseng</a:t>
            </a:r>
            <a:r>
              <a:rPr lang="en-US" b="1" dirty="0">
                <a:solidFill>
                  <a:schemeClr val="accent1">
                    <a:lumMod val="75000"/>
                  </a:schemeClr>
                </a:solidFill>
              </a:rPr>
              <a:t> , clear)* p(</a:t>
            </a:r>
            <a:r>
              <a:rPr lang="en-US" b="1" dirty="0" err="1">
                <a:solidFill>
                  <a:schemeClr val="accent1">
                    <a:lumMod val="75000"/>
                  </a:schemeClr>
                </a:solidFill>
              </a:rPr>
              <a:t>autoDiseng</a:t>
            </a:r>
            <a:r>
              <a:rPr lang="en-US" b="1" dirty="0">
                <a:solidFill>
                  <a:schemeClr val="accent1">
                    <a:lumMod val="75000"/>
                  </a:schemeClr>
                </a:solidFill>
              </a:rPr>
              <a:t> | clear)* p(clear)</a:t>
            </a:r>
          </a:p>
          <a:p>
            <a:endParaRPr lang="en-US" dirty="0"/>
          </a:p>
          <a:p>
            <a:r>
              <a:rPr lang="en-US" b="1" dirty="0">
                <a:solidFill>
                  <a:schemeClr val="accent1">
                    <a:lumMod val="75000"/>
                  </a:schemeClr>
                </a:solidFill>
              </a:rPr>
              <a:t>0.00043</a:t>
            </a:r>
            <a:endParaRPr lang="en-US" dirty="0"/>
          </a:p>
        </p:txBody>
      </p:sp>
    </p:spTree>
    <p:extLst>
      <p:ext uri="{BB962C8B-B14F-4D97-AF65-F5344CB8AC3E}">
        <p14:creationId xmlns:p14="http://schemas.microsoft.com/office/powerpoint/2010/main" val="51444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2</a:t>
            </a:r>
          </a:p>
        </p:txBody>
      </p:sp>
      <p:sp>
        <p:nvSpPr>
          <p:cNvPr id="5" name="Rectangle 4">
            <a:extLst>
              <a:ext uri="{FF2B5EF4-FFF2-40B4-BE49-F238E27FC236}">
                <a16:creationId xmlns:a16="http://schemas.microsoft.com/office/drawing/2014/main" id="{0BCA7D06-09B7-4BE1-9E26-EB931C7C73F0}"/>
              </a:ext>
            </a:extLst>
          </p:cNvPr>
          <p:cNvSpPr/>
          <p:nvPr/>
        </p:nvSpPr>
        <p:spPr>
          <a:xfrm>
            <a:off x="513567" y="1303630"/>
            <a:ext cx="11192658" cy="1200329"/>
          </a:xfrm>
          <a:prstGeom prst="rect">
            <a:avLst/>
          </a:prstGeom>
        </p:spPr>
        <p:txBody>
          <a:bodyPr wrap="square">
            <a:spAutoFit/>
          </a:bodyPr>
          <a:lstStyle/>
          <a:p>
            <a:r>
              <a:rPr lang="en-US" dirty="0" err="1"/>
              <a:t>Qn</a:t>
            </a:r>
            <a:r>
              <a:rPr lang="en-US" dirty="0"/>
              <a:t> 6 – Comparing AVs to human drivers</a:t>
            </a:r>
          </a:p>
          <a:p>
            <a:r>
              <a:rPr lang="en-US" b="1" dirty="0">
                <a:solidFill>
                  <a:schemeClr val="accent1">
                    <a:lumMod val="75000"/>
                  </a:schemeClr>
                </a:solidFill>
              </a:rPr>
              <a:t>P(accident) for an AV is 4.26 x 10</a:t>
            </a:r>
            <a:r>
              <a:rPr lang="en-US" b="1" baseline="30000" dirty="0">
                <a:solidFill>
                  <a:schemeClr val="accent1">
                    <a:lumMod val="75000"/>
                  </a:schemeClr>
                </a:solidFill>
              </a:rPr>
              <a:t>-4</a:t>
            </a:r>
            <a:r>
              <a:rPr lang="en-US" b="1" dirty="0">
                <a:solidFill>
                  <a:schemeClr val="accent1">
                    <a:lumMod val="75000"/>
                  </a:schemeClr>
                </a:solidFill>
              </a:rPr>
              <a:t> which is roughly 213 times higher than human drivers (2 x 10</a:t>
            </a:r>
            <a:r>
              <a:rPr lang="en-US" b="1" baseline="30000" dirty="0">
                <a:solidFill>
                  <a:schemeClr val="accent1">
                    <a:lumMod val="75000"/>
                  </a:schemeClr>
                </a:solidFill>
              </a:rPr>
              <a:t>-6</a:t>
            </a:r>
            <a:r>
              <a:rPr lang="en-US" b="1" dirty="0">
                <a:solidFill>
                  <a:schemeClr val="accent1">
                    <a:lumMod val="75000"/>
                  </a:schemeClr>
                </a:solidFill>
              </a:rPr>
              <a:t>). The consequence is that more work has to go in to make AVs as safe as human drivers, so that they can be put on the streets with equal (if not more) confidence.</a:t>
            </a:r>
          </a:p>
        </p:txBody>
      </p:sp>
      <p:sp>
        <p:nvSpPr>
          <p:cNvPr id="7" name="TextBox 6">
            <a:extLst>
              <a:ext uri="{FF2B5EF4-FFF2-40B4-BE49-F238E27FC236}">
                <a16:creationId xmlns:a16="http://schemas.microsoft.com/office/drawing/2014/main" id="{DC578EC4-6BDA-43C3-8557-8D297788DEA7}"/>
              </a:ext>
            </a:extLst>
          </p:cNvPr>
          <p:cNvSpPr txBox="1"/>
          <p:nvPr/>
        </p:nvSpPr>
        <p:spPr>
          <a:xfrm>
            <a:off x="513567" y="3171825"/>
            <a:ext cx="11595759" cy="3416320"/>
          </a:xfrm>
          <a:prstGeom prst="rect">
            <a:avLst/>
          </a:prstGeom>
          <a:noFill/>
        </p:spPr>
        <p:txBody>
          <a:bodyPr wrap="square" rtlCol="0">
            <a:spAutoFit/>
          </a:bodyPr>
          <a:lstStyle/>
          <a:p>
            <a:r>
              <a:rPr lang="en-US" dirty="0" err="1"/>
              <a:t>Qn</a:t>
            </a:r>
            <a:r>
              <a:rPr lang="en-US" dirty="0"/>
              <a:t> 7 – KS Test</a:t>
            </a:r>
          </a:p>
          <a:p>
            <a:r>
              <a:rPr lang="en-US" dirty="0"/>
              <a:t>State the Null and Alternate Hypothesis</a:t>
            </a:r>
          </a:p>
          <a:p>
            <a:r>
              <a:rPr lang="en-US" b="1" dirty="0">
                <a:solidFill>
                  <a:schemeClr val="accent1">
                    <a:lumMod val="75000"/>
                  </a:schemeClr>
                </a:solidFill>
              </a:rPr>
              <a:t>Null (H0): The reaction times in cloudy and clear weathers can be drawn from the same continuous distribution</a:t>
            </a:r>
            <a:br>
              <a:rPr lang="en-US" b="1" dirty="0">
                <a:solidFill>
                  <a:schemeClr val="accent1">
                    <a:lumMod val="75000"/>
                  </a:schemeClr>
                </a:solidFill>
              </a:rPr>
            </a:br>
            <a:r>
              <a:rPr lang="en-US" b="1" dirty="0">
                <a:solidFill>
                  <a:schemeClr val="accent1">
                    <a:lumMod val="75000"/>
                  </a:schemeClr>
                </a:solidFill>
              </a:rPr>
              <a:t>Alternate (Ha): The reaction times in cloudy and clear weathers are from different distributions</a:t>
            </a:r>
          </a:p>
          <a:p>
            <a:endParaRPr lang="en-US" dirty="0"/>
          </a:p>
          <a:p>
            <a:r>
              <a:rPr lang="en-US" dirty="0"/>
              <a:t>Statistic Value = </a:t>
            </a:r>
            <a:r>
              <a:rPr lang="en-US" b="1" dirty="0">
                <a:solidFill>
                  <a:schemeClr val="accent1">
                    <a:lumMod val="75000"/>
                  </a:schemeClr>
                </a:solidFill>
              </a:rPr>
              <a:t>0.051</a:t>
            </a:r>
          </a:p>
          <a:p>
            <a:r>
              <a:rPr lang="en-US" dirty="0"/>
              <a:t>P value = </a:t>
            </a:r>
            <a:r>
              <a:rPr lang="en-US" b="1" dirty="0">
                <a:solidFill>
                  <a:schemeClr val="accent1">
                    <a:lumMod val="75000"/>
                  </a:schemeClr>
                </a:solidFill>
              </a:rPr>
              <a:t>0.984</a:t>
            </a:r>
          </a:p>
          <a:p>
            <a:endParaRPr lang="en-US" dirty="0"/>
          </a:p>
          <a:p>
            <a:r>
              <a:rPr lang="en-US" dirty="0"/>
              <a:t>Outcome of the hypothesis test: </a:t>
            </a:r>
            <a:r>
              <a:rPr lang="en-US" b="1" dirty="0">
                <a:solidFill>
                  <a:schemeClr val="accent1">
                    <a:lumMod val="75000"/>
                  </a:schemeClr>
                </a:solidFill>
              </a:rPr>
              <a:t>p-value (0.984) &gt; significance level (0.1)</a:t>
            </a:r>
          </a:p>
          <a:p>
            <a:r>
              <a:rPr lang="en-US" b="1" dirty="0">
                <a:solidFill>
                  <a:schemeClr val="accent1">
                    <a:lumMod val="75000"/>
                  </a:schemeClr>
                </a:solidFill>
              </a:rPr>
              <a:t>Do not reject null hypothesis</a:t>
            </a:r>
          </a:p>
          <a:p>
            <a:r>
              <a:rPr lang="en-US" dirty="0"/>
              <a:t>Conclusion: </a:t>
            </a:r>
            <a:r>
              <a:rPr lang="en-US" b="1" dirty="0">
                <a:solidFill>
                  <a:schemeClr val="accent1">
                    <a:lumMod val="75000"/>
                  </a:schemeClr>
                </a:solidFill>
              </a:rPr>
              <a:t>We can say with high certainty that reaction times in both weathers are drawn from the same continuous distribution.</a:t>
            </a:r>
            <a:endParaRPr lang="en-US" dirty="0"/>
          </a:p>
        </p:txBody>
      </p:sp>
    </p:spTree>
    <p:extLst>
      <p:ext uri="{BB962C8B-B14F-4D97-AF65-F5344CB8AC3E}">
        <p14:creationId xmlns:p14="http://schemas.microsoft.com/office/powerpoint/2010/main" val="1970589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3</a:t>
            </a:r>
          </a:p>
        </p:txBody>
      </p:sp>
      <p:sp>
        <p:nvSpPr>
          <p:cNvPr id="5" name="Rectangle 4">
            <a:extLst>
              <a:ext uri="{FF2B5EF4-FFF2-40B4-BE49-F238E27FC236}">
                <a16:creationId xmlns:a16="http://schemas.microsoft.com/office/drawing/2014/main" id="{0BCA7D06-09B7-4BE1-9E26-EB931C7C73F0}"/>
              </a:ext>
            </a:extLst>
          </p:cNvPr>
          <p:cNvSpPr/>
          <p:nvPr/>
        </p:nvSpPr>
        <p:spPr>
          <a:xfrm>
            <a:off x="838200" y="1390693"/>
            <a:ext cx="6290569" cy="2308324"/>
          </a:xfrm>
          <a:prstGeom prst="rect">
            <a:avLst/>
          </a:prstGeom>
        </p:spPr>
        <p:txBody>
          <a:bodyPr wrap="square">
            <a:spAutoFit/>
          </a:bodyPr>
          <a:lstStyle/>
          <a:p>
            <a:r>
              <a:rPr lang="en-US" dirty="0" err="1"/>
              <a:t>Qn</a:t>
            </a:r>
            <a:r>
              <a:rPr lang="en-US" dirty="0"/>
              <a:t> 3 – Conditional Probability Tables for NB classifier</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Rectangle 5">
            <a:extLst>
              <a:ext uri="{FF2B5EF4-FFF2-40B4-BE49-F238E27FC236}">
                <a16:creationId xmlns:a16="http://schemas.microsoft.com/office/drawing/2014/main" id="{4235CEC5-F870-4074-B059-0E9117FCF626}"/>
              </a:ext>
            </a:extLst>
          </p:cNvPr>
          <p:cNvSpPr/>
          <p:nvPr/>
        </p:nvSpPr>
        <p:spPr>
          <a:xfrm>
            <a:off x="838200" y="4172597"/>
            <a:ext cx="6290569" cy="1477328"/>
          </a:xfrm>
          <a:prstGeom prst="rect">
            <a:avLst/>
          </a:prstGeom>
        </p:spPr>
        <p:txBody>
          <a:bodyPr wrap="square">
            <a:spAutoFit/>
          </a:bodyPr>
          <a:lstStyle/>
          <a:p>
            <a:r>
              <a:rPr lang="en-US" dirty="0" err="1"/>
              <a:t>Qn</a:t>
            </a:r>
            <a:r>
              <a:rPr lang="en-US" dirty="0"/>
              <a:t> 4 – NB Classifier Accuracy: </a:t>
            </a:r>
            <a:r>
              <a:rPr lang="en-US" b="1" dirty="0">
                <a:solidFill>
                  <a:schemeClr val="accent1">
                    <a:lumMod val="75000"/>
                  </a:schemeClr>
                </a:solidFill>
              </a:rPr>
              <a:t>77.07 %</a:t>
            </a:r>
          </a:p>
          <a:p>
            <a:endParaRPr lang="en-US" dirty="0"/>
          </a:p>
          <a:p>
            <a:r>
              <a:rPr lang="en-US" dirty="0" err="1"/>
              <a:t>Qn</a:t>
            </a:r>
            <a:r>
              <a:rPr lang="en-US" dirty="0"/>
              <a:t> 5 – NB Cross Validation Accuracy: </a:t>
            </a:r>
            <a:r>
              <a:rPr lang="en-US" b="1" dirty="0">
                <a:solidFill>
                  <a:schemeClr val="accent1">
                    <a:lumMod val="75000"/>
                  </a:schemeClr>
                </a:solidFill>
              </a:rPr>
              <a:t>77.95%</a:t>
            </a:r>
          </a:p>
          <a:p>
            <a:endParaRPr lang="en-US" dirty="0"/>
          </a:p>
          <a:p>
            <a:endParaRPr lang="en-US" dirty="0"/>
          </a:p>
        </p:txBody>
      </p:sp>
      <p:graphicFrame>
        <p:nvGraphicFramePr>
          <p:cNvPr id="2" name="Table 1">
            <a:extLst>
              <a:ext uri="{FF2B5EF4-FFF2-40B4-BE49-F238E27FC236}">
                <a16:creationId xmlns:a16="http://schemas.microsoft.com/office/drawing/2014/main" id="{E71F7100-4732-403F-B963-26B64A7C10AC}"/>
              </a:ext>
            </a:extLst>
          </p:cNvPr>
          <p:cNvGraphicFramePr>
            <a:graphicFrameLocks noGrp="1"/>
          </p:cNvGraphicFramePr>
          <p:nvPr>
            <p:extLst>
              <p:ext uri="{D42A27DB-BD31-4B8C-83A1-F6EECF244321}">
                <p14:modId xmlns:p14="http://schemas.microsoft.com/office/powerpoint/2010/main" val="2982914243"/>
              </p:ext>
            </p:extLst>
          </p:nvPr>
        </p:nvGraphicFramePr>
        <p:xfrm>
          <a:off x="838200" y="1963910"/>
          <a:ext cx="11125200" cy="148336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917334836"/>
                    </a:ext>
                  </a:extLst>
                </a:gridCol>
                <a:gridCol w="1817670">
                  <a:extLst>
                    <a:ext uri="{9D8B030D-6E8A-4147-A177-3AD203B41FA5}">
                      <a16:colId xmlns:a16="http://schemas.microsoft.com/office/drawing/2014/main" val="1795486146"/>
                    </a:ext>
                  </a:extLst>
                </a:gridCol>
                <a:gridCol w="1449407">
                  <a:extLst>
                    <a:ext uri="{9D8B030D-6E8A-4147-A177-3AD203B41FA5}">
                      <a16:colId xmlns:a16="http://schemas.microsoft.com/office/drawing/2014/main" val="3101040864"/>
                    </a:ext>
                  </a:extLst>
                </a:gridCol>
                <a:gridCol w="1400175">
                  <a:extLst>
                    <a:ext uri="{9D8B030D-6E8A-4147-A177-3AD203B41FA5}">
                      <a16:colId xmlns:a16="http://schemas.microsoft.com/office/drawing/2014/main" val="1247436202"/>
                    </a:ext>
                  </a:extLst>
                </a:gridCol>
                <a:gridCol w="1333500">
                  <a:extLst>
                    <a:ext uri="{9D8B030D-6E8A-4147-A177-3AD203B41FA5}">
                      <a16:colId xmlns:a16="http://schemas.microsoft.com/office/drawing/2014/main" val="90265685"/>
                    </a:ext>
                  </a:extLst>
                </a:gridCol>
                <a:gridCol w="1590675">
                  <a:extLst>
                    <a:ext uri="{9D8B030D-6E8A-4147-A177-3AD203B41FA5}">
                      <a16:colId xmlns:a16="http://schemas.microsoft.com/office/drawing/2014/main" val="1475759171"/>
                    </a:ext>
                  </a:extLst>
                </a:gridCol>
                <a:gridCol w="1095373">
                  <a:extLst>
                    <a:ext uri="{9D8B030D-6E8A-4147-A177-3AD203B41FA5}">
                      <a16:colId xmlns:a16="http://schemas.microsoft.com/office/drawing/2014/main" val="338619586"/>
                    </a:ext>
                  </a:extLst>
                </a:gridCol>
              </a:tblGrid>
              <a:tr h="370840">
                <a:tc>
                  <a:txBody>
                    <a:bodyPr/>
                    <a:lstStyle/>
                    <a:p>
                      <a:endParaRPr lang="en-US" dirty="0"/>
                    </a:p>
                  </a:txBody>
                  <a:tcPr anchor="ctr"/>
                </a:tc>
                <a:tc>
                  <a:txBody>
                    <a:bodyPr/>
                    <a:lstStyle/>
                    <a:p>
                      <a:pPr algn="r" fontAlgn="ctr"/>
                      <a:r>
                        <a:rPr lang="en-US" b="1" dirty="0">
                          <a:effectLst/>
                        </a:rPr>
                        <a:t>urban-street</a:t>
                      </a:r>
                    </a:p>
                  </a:txBody>
                  <a:tcPr anchor="ctr"/>
                </a:tc>
                <a:tc>
                  <a:txBody>
                    <a:bodyPr/>
                    <a:lstStyle/>
                    <a:p>
                      <a:pPr algn="r" fontAlgn="ctr"/>
                      <a:r>
                        <a:rPr lang="en-US" b="1" dirty="0">
                          <a:effectLst/>
                        </a:rPr>
                        <a:t>highway</a:t>
                      </a:r>
                    </a:p>
                  </a:txBody>
                  <a:tcPr anchor="ctr"/>
                </a:tc>
                <a:tc>
                  <a:txBody>
                    <a:bodyPr/>
                    <a:lstStyle/>
                    <a:p>
                      <a:pPr algn="r" fontAlgn="ctr"/>
                      <a:r>
                        <a:rPr lang="en-US" b="1" dirty="0">
                          <a:effectLst/>
                        </a:rPr>
                        <a:t>cloudy</a:t>
                      </a:r>
                    </a:p>
                  </a:txBody>
                  <a:tcPr anchor="ctr"/>
                </a:tc>
                <a:tc>
                  <a:txBody>
                    <a:bodyPr/>
                    <a:lstStyle/>
                    <a:p>
                      <a:pPr algn="r" fontAlgn="ctr"/>
                      <a:r>
                        <a:rPr lang="en-US" b="1" dirty="0">
                          <a:effectLst/>
                        </a:rPr>
                        <a:t>clear</a:t>
                      </a:r>
                    </a:p>
                  </a:txBody>
                  <a:tcPr anchor="ctr"/>
                </a:tc>
                <a:tc>
                  <a:txBody>
                    <a:bodyPr/>
                    <a:lstStyle/>
                    <a:p>
                      <a:pPr algn="r" fontAlgn="ctr"/>
                      <a:r>
                        <a:rPr lang="en-US" b="1" dirty="0">
                          <a:effectLst/>
                        </a:rPr>
                        <a:t>automatic</a:t>
                      </a:r>
                    </a:p>
                  </a:txBody>
                  <a:tcPr anchor="ctr"/>
                </a:tc>
                <a:tc>
                  <a:txBody>
                    <a:bodyPr/>
                    <a:lstStyle/>
                    <a:p>
                      <a:pPr algn="r" fontAlgn="ctr"/>
                      <a:r>
                        <a:rPr lang="en-US" b="1" dirty="0">
                          <a:effectLst/>
                        </a:rPr>
                        <a:t>manual</a:t>
                      </a:r>
                    </a:p>
                  </a:txBody>
                  <a:tcPr anchor="ctr"/>
                </a:tc>
                <a:extLst>
                  <a:ext uri="{0D108BD9-81ED-4DB2-BD59-A6C34878D82A}">
                    <a16:rowId xmlns:a16="http://schemas.microsoft.com/office/drawing/2014/main" val="3097842778"/>
                  </a:ext>
                </a:extLst>
              </a:tr>
              <a:tr h="370840">
                <a:tc>
                  <a:txBody>
                    <a:bodyPr/>
                    <a:lstStyle/>
                    <a:p>
                      <a:pPr algn="r" fontAlgn="ctr"/>
                      <a:r>
                        <a:rPr lang="en-US" b="1">
                          <a:effectLst/>
                        </a:rPr>
                        <a:t>Perception System</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dirty="0">
                          <a:effectLst/>
                        </a:rPr>
                        <a:t>0.825</a:t>
                      </a:r>
                    </a:p>
                  </a:txBody>
                  <a:tcPr anchor="ctr"/>
                </a:tc>
                <a:tc>
                  <a:txBody>
                    <a:bodyPr/>
                    <a:lstStyle/>
                    <a:p>
                      <a:pPr algn="r" fontAlgn="ctr"/>
                      <a:r>
                        <a:rPr lang="en-US" dirty="0">
                          <a:effectLst/>
                        </a:rPr>
                        <a:t>0.175</a:t>
                      </a:r>
                    </a:p>
                  </a:txBody>
                  <a:tcPr anchor="ctr"/>
                </a:tc>
                <a:extLst>
                  <a:ext uri="{0D108BD9-81ED-4DB2-BD59-A6C34878D82A}">
                    <a16:rowId xmlns:a16="http://schemas.microsoft.com/office/drawing/2014/main" val="1519065876"/>
                  </a:ext>
                </a:extLst>
              </a:tr>
              <a:tr h="370840">
                <a:tc>
                  <a:txBody>
                    <a:bodyPr/>
                    <a:lstStyle/>
                    <a:p>
                      <a:pPr algn="r" fontAlgn="ctr"/>
                      <a:r>
                        <a:rPr lang="en-US" b="1">
                          <a:effectLst/>
                        </a:rPr>
                        <a:t>Controller</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dirty="0">
                          <a:effectLst/>
                        </a:rPr>
                        <a:t>0.133</a:t>
                      </a:r>
                    </a:p>
                  </a:txBody>
                  <a:tcPr anchor="ctr"/>
                </a:tc>
                <a:tc>
                  <a:txBody>
                    <a:bodyPr/>
                    <a:lstStyle/>
                    <a:p>
                      <a:pPr algn="r" fontAlgn="ctr"/>
                      <a:r>
                        <a:rPr lang="en-US" dirty="0">
                          <a:effectLst/>
                        </a:rPr>
                        <a:t>0.867</a:t>
                      </a:r>
                    </a:p>
                  </a:txBody>
                  <a:tcPr anchor="ctr"/>
                </a:tc>
                <a:extLst>
                  <a:ext uri="{0D108BD9-81ED-4DB2-BD59-A6C34878D82A}">
                    <a16:rowId xmlns:a16="http://schemas.microsoft.com/office/drawing/2014/main" val="862852593"/>
                  </a:ext>
                </a:extLst>
              </a:tr>
              <a:tr h="370840">
                <a:tc>
                  <a:txBody>
                    <a:bodyPr/>
                    <a:lstStyle/>
                    <a:p>
                      <a:pPr algn="r" fontAlgn="ctr"/>
                      <a:r>
                        <a:rPr lang="en-US" b="1">
                          <a:effectLst/>
                        </a:rPr>
                        <a:t>Computer System</a:t>
                      </a:r>
                    </a:p>
                  </a:txBody>
                  <a:tcPr anchor="ctr"/>
                </a:tc>
                <a:tc>
                  <a:txBody>
                    <a:bodyPr/>
                    <a:lstStyle/>
                    <a:p>
                      <a:pPr algn="r" fontAlgn="ctr"/>
                      <a:r>
                        <a:rPr lang="en-US" dirty="0">
                          <a:effectLst/>
                        </a:rPr>
                        <a:t>0.927</a:t>
                      </a:r>
                    </a:p>
                  </a:txBody>
                  <a:tcPr anchor="ctr"/>
                </a:tc>
                <a:tc>
                  <a:txBody>
                    <a:bodyPr/>
                    <a:lstStyle/>
                    <a:p>
                      <a:pPr algn="r" fontAlgn="ctr"/>
                      <a:r>
                        <a:rPr lang="en-US" dirty="0">
                          <a:effectLst/>
                        </a:rPr>
                        <a:t>0.073</a:t>
                      </a:r>
                    </a:p>
                  </a:txBody>
                  <a:tcPr anchor="ctr"/>
                </a:tc>
                <a:tc>
                  <a:txBody>
                    <a:bodyPr/>
                    <a:lstStyle/>
                    <a:p>
                      <a:pPr algn="r" fontAlgn="ctr"/>
                      <a:r>
                        <a:rPr lang="en-US" dirty="0">
                          <a:effectLst/>
                        </a:rPr>
                        <a:t>0.373</a:t>
                      </a:r>
                    </a:p>
                  </a:txBody>
                  <a:tcPr anchor="ctr"/>
                </a:tc>
                <a:tc>
                  <a:txBody>
                    <a:bodyPr/>
                    <a:lstStyle/>
                    <a:p>
                      <a:pPr algn="r" fontAlgn="ctr"/>
                      <a:r>
                        <a:rPr lang="en-US" dirty="0">
                          <a:effectLst/>
                        </a:rPr>
                        <a:t>0.628</a:t>
                      </a:r>
                    </a:p>
                  </a:txBody>
                  <a:tcPr anchor="ctr"/>
                </a:tc>
                <a:tc>
                  <a:txBody>
                    <a:bodyPr/>
                    <a:lstStyle/>
                    <a:p>
                      <a:pPr algn="r" fontAlgn="ctr"/>
                      <a:r>
                        <a:rPr lang="en-US" dirty="0">
                          <a:effectLst/>
                        </a:rPr>
                        <a:t>0.487</a:t>
                      </a:r>
                    </a:p>
                  </a:txBody>
                  <a:tcPr anchor="ctr"/>
                </a:tc>
                <a:tc>
                  <a:txBody>
                    <a:bodyPr/>
                    <a:lstStyle/>
                    <a:p>
                      <a:pPr algn="r" fontAlgn="ctr"/>
                      <a:r>
                        <a:rPr lang="en-US" dirty="0">
                          <a:effectLst/>
                        </a:rPr>
                        <a:t>0.513</a:t>
                      </a:r>
                    </a:p>
                  </a:txBody>
                  <a:tcPr anchor="ctr"/>
                </a:tc>
                <a:extLst>
                  <a:ext uri="{0D108BD9-81ED-4DB2-BD59-A6C34878D82A}">
                    <a16:rowId xmlns:a16="http://schemas.microsoft.com/office/drawing/2014/main" val="475389436"/>
                  </a:ext>
                </a:extLst>
              </a:tr>
            </a:tbl>
          </a:graphicData>
        </a:graphic>
      </p:graphicFrame>
    </p:spTree>
    <p:extLst>
      <p:ext uri="{BB962C8B-B14F-4D97-AF65-F5344CB8AC3E}">
        <p14:creationId xmlns:p14="http://schemas.microsoft.com/office/powerpoint/2010/main" val="43654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3</a:t>
            </a:r>
          </a:p>
        </p:txBody>
      </p:sp>
      <p:sp>
        <p:nvSpPr>
          <p:cNvPr id="5" name="Rectangle 4">
            <a:extLst>
              <a:ext uri="{FF2B5EF4-FFF2-40B4-BE49-F238E27FC236}">
                <a16:creationId xmlns:a16="http://schemas.microsoft.com/office/drawing/2014/main" id="{0BCA7D06-09B7-4BE1-9E26-EB931C7C73F0}"/>
              </a:ext>
            </a:extLst>
          </p:cNvPr>
          <p:cNvSpPr/>
          <p:nvPr/>
        </p:nvSpPr>
        <p:spPr>
          <a:xfrm>
            <a:off x="838200" y="1390693"/>
            <a:ext cx="10906125" cy="4524315"/>
          </a:xfrm>
          <a:prstGeom prst="rect">
            <a:avLst/>
          </a:prstGeom>
        </p:spPr>
        <p:txBody>
          <a:bodyPr wrap="square">
            <a:spAutoFit/>
          </a:bodyPr>
          <a:lstStyle/>
          <a:p>
            <a:r>
              <a:rPr lang="en-US" dirty="0" err="1"/>
              <a:t>Qn</a:t>
            </a:r>
            <a:r>
              <a:rPr lang="en-US" dirty="0"/>
              <a:t> 6 – Is your NB model doing better than chance? Explain.</a:t>
            </a:r>
          </a:p>
          <a:p>
            <a:r>
              <a:rPr lang="en-US" b="1" dirty="0">
                <a:solidFill>
                  <a:schemeClr val="accent1">
                    <a:lumMod val="75000"/>
                  </a:schemeClr>
                </a:solidFill>
              </a:rPr>
              <a:t>Average accuracy of Naïve Bayes model is around 78 percent, so it classifies roughly 78 percent data correctly.</a:t>
            </a:r>
          </a:p>
          <a:p>
            <a:r>
              <a:rPr lang="en-US" b="1" dirty="0">
                <a:solidFill>
                  <a:schemeClr val="accent1">
                    <a:lumMod val="75000"/>
                  </a:schemeClr>
                </a:solidFill>
              </a:rPr>
              <a:t>If we were to leave the class assignment to chance, the number of correct classifications we could have obtained would be Expectation value, which is 33.3% (probability of correct classification = 1/3).</a:t>
            </a:r>
          </a:p>
          <a:p>
            <a:r>
              <a:rPr lang="en-US" b="1" dirty="0">
                <a:solidFill>
                  <a:schemeClr val="accent1">
                    <a:lumMod val="75000"/>
                  </a:schemeClr>
                </a:solidFill>
              </a:rPr>
              <a:t>Hence, the Naïve Bayes model definitely performs better than simple guessing.</a:t>
            </a:r>
          </a:p>
          <a:p>
            <a:endParaRPr lang="en-US" dirty="0"/>
          </a:p>
          <a:p>
            <a:r>
              <a:rPr lang="en-US" dirty="0" err="1"/>
              <a:t>Qn</a:t>
            </a:r>
            <a:r>
              <a:rPr lang="en-US" dirty="0"/>
              <a:t> 7 – Assumptions in NB in this context of AV safety analysis</a:t>
            </a:r>
          </a:p>
          <a:p>
            <a:r>
              <a:rPr lang="en-US" b="1" dirty="0">
                <a:solidFill>
                  <a:schemeClr val="accent1">
                    <a:lumMod val="75000"/>
                  </a:schemeClr>
                </a:solidFill>
              </a:rPr>
              <a:t>The main assumption is that the features: Location, Weather and Type of Trigger are independent of each other.</a:t>
            </a:r>
          </a:p>
          <a:p>
            <a:endParaRPr lang="en-US" dirty="0"/>
          </a:p>
          <a:p>
            <a:r>
              <a:rPr lang="en-US" dirty="0" err="1"/>
              <a:t>Qn</a:t>
            </a:r>
            <a:r>
              <a:rPr lang="en-US" dirty="0"/>
              <a:t> 8 – Possible improvements to increase classification accuracy</a:t>
            </a:r>
          </a:p>
          <a:p>
            <a:r>
              <a:rPr lang="en-US" b="1" dirty="0">
                <a:solidFill>
                  <a:schemeClr val="accent1">
                    <a:lumMod val="75000"/>
                  </a:schemeClr>
                </a:solidFill>
              </a:rPr>
              <a:t>Possible improvements are:</a:t>
            </a:r>
            <a:br>
              <a:rPr lang="en-US" b="1" dirty="0">
                <a:solidFill>
                  <a:schemeClr val="accent1">
                    <a:lumMod val="75000"/>
                  </a:schemeClr>
                </a:solidFill>
              </a:rPr>
            </a:br>
            <a:r>
              <a:rPr lang="en-US" b="1" dirty="0">
                <a:solidFill>
                  <a:schemeClr val="accent1">
                    <a:lumMod val="75000"/>
                  </a:schemeClr>
                </a:solidFill>
              </a:rPr>
              <a:t>(1) Trying to incorporate more features into the classification study and then applying the Naïve Bayes model</a:t>
            </a:r>
          </a:p>
          <a:p>
            <a:r>
              <a:rPr lang="en-US" b="1" dirty="0">
                <a:solidFill>
                  <a:schemeClr val="accent1">
                    <a:lumMod val="75000"/>
                  </a:schemeClr>
                </a:solidFill>
              </a:rPr>
              <a:t>(2) Discarding the assumption that the features are independent, and constructing a Bayesian network to better understand the impact of one feature on another</a:t>
            </a:r>
          </a:p>
          <a:p>
            <a:endParaRPr lang="en-US" dirty="0"/>
          </a:p>
          <a:p>
            <a:endParaRPr lang="en-US" dirty="0"/>
          </a:p>
        </p:txBody>
      </p:sp>
    </p:spTree>
    <p:extLst>
      <p:ext uri="{BB962C8B-B14F-4D97-AF65-F5344CB8AC3E}">
        <p14:creationId xmlns:p14="http://schemas.microsoft.com/office/powerpoint/2010/main" val="1651234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TotalTime>
  <Words>1662</Words>
  <Application>Microsoft Office PowerPoint</Application>
  <PresentationFormat>Widescreen</PresentationFormat>
  <Paragraphs>238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Mini-Project 1 ECE/CS 498DS Spring 2020</vt:lpstr>
      <vt:lpstr>Task 0</vt:lpstr>
      <vt:lpstr>Task 1</vt:lpstr>
      <vt:lpstr>PowerPoint Presentation</vt:lpstr>
      <vt:lpstr>PowerPoint Presentation</vt:lpstr>
      <vt:lpstr>PowerPoint Presentation</vt:lpstr>
      <vt:lpstr>PowerPoint Presentation</vt:lpstr>
      <vt:lpstr>PowerPoint Presentation</vt:lpstr>
      <vt:lpstr>PowerPoint Presentation</vt:lpstr>
      <vt:lpstr>Insights on AV safety</vt:lpstr>
      <vt:lpstr>Insights on AV safety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 ECE/CS 498DS Spring 2020</dc:title>
  <dc:creator>James Cyriac</dc:creator>
  <cp:lastModifiedBy>Somani, Akhilesh</cp:lastModifiedBy>
  <cp:revision>100</cp:revision>
  <dcterms:created xsi:type="dcterms:W3CDTF">2020-01-30T21:31:06Z</dcterms:created>
  <dcterms:modified xsi:type="dcterms:W3CDTF">2020-02-21T01:51:46Z</dcterms:modified>
</cp:coreProperties>
</file>