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7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2/20/2020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2/20/2020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a:xfrm>
            <a:off x="293615" y="809624"/>
            <a:ext cx="11726935"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So, we figured location does not really affect the disengagement – chances are almost all the disengagements will occur in the urban areas.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On performing a chi-squared test on Location and Type Of Trigger features, we found high likelihood that they are dependent.</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When we perform </a:t>
            </a:r>
            <a:r>
              <a:rPr lang="en-US" sz="1800" b="1" dirty="0">
                <a:solidFill>
                  <a:srgbClr val="FF0000"/>
                </a:solidFill>
                <a:cs typeface="Calibri"/>
              </a:rPr>
              <a:t>Naïve Bayes classification after discarding ‘location’ as a feature, we still get the same accuracy.</a:t>
            </a:r>
            <a:r>
              <a:rPr lang="en-US" sz="1800" b="1" dirty="0">
                <a:solidFill>
                  <a:schemeClr val="accent1">
                    <a:lumMod val="75000"/>
                  </a:schemeClr>
                </a:solidFill>
                <a:cs typeface="Calibri"/>
              </a:rPr>
              <a:t> From the CPT, we see that the location parameters almost always lean towards urban-street, thus the classifier accuracy wasn’t affected. Instead of a generalized location, if we would’ve been provided more specific data like traffic density, infrastructure or LIDAR readings from the location, it would’ve bolstered our model.</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type of trigger for ‘highway’ was almost always ‘manual’, i.e. the AV never felt the need to disengage on highways.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3970318"/>
          </a:xfrm>
          <a:prstGeom prst="rect">
            <a:avLst/>
          </a:prstGeom>
        </p:spPr>
        <p:txBody>
          <a:bodyPr wrap="square">
            <a:spAutoFit/>
          </a:bodyPr>
          <a:lstStyle/>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r>
              <a:rPr lang="en-US" dirty="0">
                <a:cs typeface="Calibri"/>
              </a:rPr>
              <a:t>Would you ride in an AV based on the data you have analyzed?</a:t>
            </a:r>
          </a:p>
          <a:p>
            <a:r>
              <a:rPr lang="en-US"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endParaRPr lang="en-US" dirty="0">
              <a:cs typeface="Calibri"/>
            </a:endParaRPr>
          </a:p>
          <a:p>
            <a:pPr marL="285750" indent="-285750">
              <a:buFont typeface="Arial" panose="020B0604020202020204" pitchFamily="34" charset="0"/>
              <a:buChar char="•"/>
            </a:pPr>
            <a:r>
              <a:rPr lang="en-US" dirty="0">
                <a:cs typeface="Calibri"/>
              </a:rPr>
              <a:t>What do you think about the future of AVs and how soon they will be deployed?</a:t>
            </a:r>
          </a:p>
          <a:p>
            <a:r>
              <a:rPr lang="en-US"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r>
              <a:rPr lang="en-US"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a:p>
            <a:endParaRPr lang="en-US" dirty="0">
              <a:cs typeface="Calibri"/>
            </a:endParaRP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a16="http://schemas.microsoft.com/office/drawing/2014/main" id="{4255A657-052B-4056-9E13-AF0B184DEB63}"/>
              </a:ext>
            </a:extLst>
          </p:cNvPr>
          <p:cNvSpPr/>
          <p:nvPr/>
        </p:nvSpPr>
        <p:spPr>
          <a:xfrm>
            <a:off x="438150" y="904875"/>
            <a:ext cx="11391900" cy="5078313"/>
          </a:xfrm>
          <a:prstGeom prst="rect">
            <a:avLst/>
          </a:prstGeom>
        </p:spPr>
        <p:txBody>
          <a:bodyPr wrap="square">
            <a:spAutoFit/>
          </a:bodyPr>
          <a:lstStyle/>
          <a:p>
            <a:endParaRPr lang="en-US" dirty="0">
              <a:cs typeface="Calibri"/>
            </a:endParaRPr>
          </a:p>
          <a:p>
            <a:pPr marL="285750" indent="-285750">
              <a:buFont typeface="Arial" panose="020B0604020202020204" pitchFamily="34" charset="0"/>
              <a:buChar char="•"/>
            </a:pPr>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a:p>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3751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Individual Contributions</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115550" cy="4524315"/>
          </a:xfrm>
          <a:prstGeom prst="rect">
            <a:avLst/>
          </a:prstGeom>
        </p:spPr>
        <p:txBody>
          <a:bodyPr wrap="square">
            <a:spAutoFit/>
          </a:bodyPr>
          <a:lstStyle/>
          <a:p>
            <a:r>
              <a:rPr lang="en-US" b="1" dirty="0">
                <a:solidFill>
                  <a:schemeClr val="accent1">
                    <a:lumMod val="75000"/>
                  </a:schemeClr>
                </a:solidFill>
              </a:rPr>
              <a:t>Akhilesh Somani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Final PPT making</a:t>
            </a:r>
          </a:p>
          <a:p>
            <a:pPr marL="342900" indent="-342900">
              <a:buAutoNum type="arabicParenBoth"/>
            </a:pPr>
            <a:r>
              <a:rPr lang="en-US" b="1" dirty="0">
                <a:solidFill>
                  <a:schemeClr val="accent1">
                    <a:lumMod val="75000"/>
                  </a:schemeClr>
                </a:solidFill>
              </a:rPr>
              <a:t>Final .</a:t>
            </a:r>
            <a:r>
              <a:rPr lang="en-US" b="1" dirty="0" err="1">
                <a:solidFill>
                  <a:schemeClr val="accent1">
                    <a:lumMod val="75000"/>
                  </a:schemeClr>
                </a:solidFill>
              </a:rPr>
              <a:t>ipynb</a:t>
            </a:r>
            <a:r>
              <a:rPr lang="en-US" b="1" dirty="0">
                <a:solidFill>
                  <a:schemeClr val="accent1">
                    <a:lumMod val="75000"/>
                  </a:schemeClr>
                </a:solidFill>
              </a:rPr>
              <a:t> file compilation</a:t>
            </a:r>
          </a:p>
          <a:p>
            <a:pPr marL="342900" indent="-342900">
              <a:buAutoNum type="arabicParenBoth"/>
            </a:pPr>
            <a:r>
              <a:rPr lang="en-US" b="1" dirty="0">
                <a:solidFill>
                  <a:schemeClr val="accent1">
                    <a:lumMod val="75000"/>
                  </a:schemeClr>
                </a:solidFill>
              </a:rPr>
              <a:t>Key Insights</a:t>
            </a:r>
          </a:p>
          <a:p>
            <a:r>
              <a:rPr lang="en-US" b="1" dirty="0">
                <a:solidFill>
                  <a:schemeClr val="accent1">
                    <a:lumMod val="75000"/>
                  </a:schemeClr>
                </a:solidFill>
              </a:rPr>
              <a:t> </a:t>
            </a:r>
          </a:p>
          <a:p>
            <a:r>
              <a:rPr lang="en-US" b="1" dirty="0">
                <a:solidFill>
                  <a:schemeClr val="accent1">
                    <a:lumMod val="75000"/>
                  </a:schemeClr>
                </a:solidFill>
              </a:rPr>
              <a:t>Gowtham Kuntumalla – </a:t>
            </a:r>
          </a:p>
          <a:p>
            <a:pPr marL="342900" indent="-342900">
              <a:buAutoNum type="arabicParenBoth"/>
            </a:pPr>
            <a:r>
              <a:rPr lang="en-US" b="1" dirty="0">
                <a:solidFill>
                  <a:schemeClr val="accent1">
                    <a:lumMod val="75000"/>
                  </a:schemeClr>
                </a:solidFill>
              </a:rPr>
              <a:t>Tasks 0-3</a:t>
            </a:r>
          </a:p>
          <a:p>
            <a:pPr marL="342900" indent="-342900">
              <a:buAutoNum type="arabicParenBoth"/>
            </a:pPr>
            <a:r>
              <a:rPr lang="en-US" b="1" dirty="0">
                <a:solidFill>
                  <a:schemeClr val="accent1">
                    <a:lumMod val="75000"/>
                  </a:schemeClr>
                </a:solidFill>
              </a:rPr>
              <a:t>Checkpoint PPT making</a:t>
            </a:r>
          </a:p>
          <a:p>
            <a:pPr marL="342900" indent="-342900">
              <a:buAutoNum type="arabicParenBoth"/>
            </a:pPr>
            <a:r>
              <a:rPr lang="en-US" b="1" dirty="0">
                <a:solidFill>
                  <a:schemeClr val="accent1">
                    <a:lumMod val="75000"/>
                  </a:schemeClr>
                </a:solidFill>
              </a:rPr>
              <a:t>Checkpoint .</a:t>
            </a:r>
            <a:r>
              <a:rPr lang="en-US" b="1" dirty="0" err="1">
                <a:solidFill>
                  <a:schemeClr val="accent1">
                    <a:lumMod val="75000"/>
                  </a:schemeClr>
                </a:solidFill>
              </a:rPr>
              <a:t>ipynb</a:t>
            </a:r>
            <a:r>
              <a:rPr lang="en-US" b="1" dirty="0">
                <a:solidFill>
                  <a:schemeClr val="accent1">
                    <a:lumMod val="75000"/>
                  </a:schemeClr>
                </a:solidFill>
              </a:rPr>
              <a:t> file compilation </a:t>
            </a:r>
          </a:p>
          <a:p>
            <a:endParaRPr lang="en-US" b="1" dirty="0">
              <a:solidFill>
                <a:schemeClr val="accent1">
                  <a:lumMod val="75000"/>
                </a:schemeClr>
              </a:solidFill>
            </a:endParaRPr>
          </a:p>
          <a:p>
            <a:r>
              <a:rPr lang="en-US" b="1" dirty="0">
                <a:solidFill>
                  <a:schemeClr val="accent1">
                    <a:lumMod val="75000"/>
                  </a:schemeClr>
                </a:solidFill>
              </a:rPr>
              <a:t>Manan Mehta – </a:t>
            </a:r>
          </a:p>
          <a:p>
            <a:r>
              <a:rPr lang="en-US" b="1" dirty="0">
                <a:solidFill>
                  <a:schemeClr val="accent1">
                    <a:lumMod val="75000"/>
                  </a:schemeClr>
                </a:solidFill>
              </a:rPr>
              <a:t>(1) Tasks 0-3</a:t>
            </a:r>
          </a:p>
          <a:p>
            <a:r>
              <a:rPr lang="en-US" b="1" dirty="0">
                <a:solidFill>
                  <a:schemeClr val="accent1">
                    <a:lumMod val="75000"/>
                  </a:schemeClr>
                </a:solidFill>
              </a:rPr>
              <a:t>(2) Key Insights</a:t>
            </a:r>
          </a:p>
          <a:p>
            <a:endParaRPr lang="en-US" dirty="0"/>
          </a:p>
          <a:p>
            <a:endParaRPr lang="en-US" dirty="0"/>
          </a:p>
        </p:txBody>
      </p:sp>
    </p:spTree>
    <p:extLst>
      <p:ext uri="{BB962C8B-B14F-4D97-AF65-F5344CB8AC3E}">
        <p14:creationId xmlns:p14="http://schemas.microsoft.com/office/powerpoint/2010/main" val="98574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3074" name="Picture 2">
            <a:extLst>
              <a:ext uri="{FF2B5EF4-FFF2-40B4-BE49-F238E27FC236}">
                <a16:creationId xmlns:a16="http://schemas.microsoft.com/office/drawing/2014/main" id="{3E18A901-16DD-43FD-A67B-746FA149D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976359"/>
            <a:ext cx="4964827" cy="231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a:t>
            </a:r>
            <a:r>
              <a:rPr lang="en-US" b="1" dirty="0" err="1">
                <a:solidFill>
                  <a:schemeClr val="accent1">
                    <a:lumMod val="75000"/>
                  </a:schemeClr>
                </a:solidFill>
              </a:rPr>
              <a:t>generalisation</a:t>
            </a:r>
            <a:r>
              <a:rPr lang="en-US" b="1" dirty="0">
                <a:solidFill>
                  <a:schemeClr val="accent1">
                    <a:lumMod val="75000"/>
                  </a:schemeClr>
                </a:solidFill>
              </a:rPr>
              <a:t>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xmlns="">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a16="http://schemas.microsoft.com/office/drawing/2014/main" id="{0BB9ACF2-6D11-4B32-9260-99B1E126E401}"/>
              </a:ext>
            </a:extLst>
          </p:cNvPr>
          <p:cNvSpPr txBox="1"/>
          <p:nvPr/>
        </p:nvSpPr>
        <p:spPr>
          <a:xfrm>
            <a:off x="6352782" y="787991"/>
            <a:ext cx="5742875" cy="2585323"/>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a:t>
            </a:r>
            <a:r>
              <a:rPr lang="en-US"/>
              <a:t>&gt;0.6s </a:t>
            </a:r>
            <a:r>
              <a:rPr lang="en-US" dirty="0"/>
              <a:t>| weather=cloudy, </a:t>
            </a:r>
            <a:r>
              <a:rPr lang="en-US" dirty="0" err="1"/>
              <a:t>diseng</a:t>
            </a:r>
            <a:r>
              <a:rPr lang="en-US" dirty="0"/>
              <a:t>=auto)</a:t>
            </a:r>
          </a:p>
          <a:p>
            <a:r>
              <a:rPr lang="en-US" b="1" dirty="0">
                <a:solidFill>
                  <a:schemeClr val="accent1">
                    <a:lumMod val="75000"/>
                  </a:schemeClr>
                </a:solidFill>
              </a:rPr>
              <a:t>0.474</a:t>
            </a:r>
          </a:p>
          <a:p>
            <a:endParaRPr lang="en-US" dirty="0"/>
          </a:p>
          <a:p>
            <a:r>
              <a:rPr lang="en-US" dirty="0"/>
              <a:t>(b) P(reaction time&gt;0.9s | weather=clear, </a:t>
            </a:r>
            <a:r>
              <a:rPr lang="en-US" dirty="0" err="1"/>
              <a:t>diseng</a:t>
            </a:r>
            <a:r>
              <a:rPr lang="en-US" dirty="0"/>
              <a:t>=auto)</a:t>
            </a:r>
          </a:p>
          <a:p>
            <a:r>
              <a:rPr lang="en-US" b="1" dirty="0">
                <a:solidFill>
                  <a:schemeClr val="accent1">
                    <a:lumMod val="75000"/>
                  </a:schemeClr>
                </a:solidFill>
              </a:rPr>
              <a:t>0.281</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317182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77.07 %</a:t>
            </a:r>
          </a:p>
          <a:p>
            <a:endParaRPr lang="en-US" dirty="0"/>
          </a:p>
          <a:p>
            <a:r>
              <a:rPr lang="en-US" dirty="0" err="1"/>
              <a:t>Qn</a:t>
            </a:r>
            <a:r>
              <a:rPr lang="en-US" dirty="0"/>
              <a:t> 5 – NB Cross Validation Accuracy: </a:t>
            </a:r>
            <a:r>
              <a:rPr lang="en-US" b="1" dirty="0">
                <a:solidFill>
                  <a:schemeClr val="accent1">
                    <a:lumMod val="75000"/>
                  </a:schemeClr>
                </a:solidFill>
              </a:rPr>
              <a:t>77.95%</a:t>
            </a:r>
          </a:p>
          <a:p>
            <a:endParaRPr lang="en-US" dirty="0"/>
          </a:p>
          <a:p>
            <a:endParaRPr lang="en-US" dirty="0"/>
          </a:p>
        </p:txBody>
      </p:sp>
      <p:graphicFrame>
        <p:nvGraphicFramePr>
          <p:cNvPr id="2" name="Table 1">
            <a:extLst>
              <a:ext uri="{FF2B5EF4-FFF2-40B4-BE49-F238E27FC236}">
                <a16:creationId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2982914243"/>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917334836"/>
                    </a:ext>
                  </a:extLst>
                </a:gridCol>
                <a:gridCol w="1817670">
                  <a:extLst>
                    <a:ext uri="{9D8B030D-6E8A-4147-A177-3AD203B41FA5}">
                      <a16:colId xmlns:a16="http://schemas.microsoft.com/office/drawing/2014/main" val="1795486146"/>
                    </a:ext>
                  </a:extLst>
                </a:gridCol>
                <a:gridCol w="1449407">
                  <a:extLst>
                    <a:ext uri="{9D8B030D-6E8A-4147-A177-3AD203B41FA5}">
                      <a16:colId xmlns:a16="http://schemas.microsoft.com/office/drawing/2014/main" val="3101040864"/>
                    </a:ext>
                  </a:extLst>
                </a:gridCol>
                <a:gridCol w="1400175">
                  <a:extLst>
                    <a:ext uri="{9D8B030D-6E8A-4147-A177-3AD203B41FA5}">
                      <a16:colId xmlns:a16="http://schemas.microsoft.com/office/drawing/2014/main" val="1247436202"/>
                    </a:ext>
                  </a:extLst>
                </a:gridCol>
                <a:gridCol w="1333500">
                  <a:extLst>
                    <a:ext uri="{9D8B030D-6E8A-4147-A177-3AD203B41FA5}">
                      <a16:colId xmlns:a16="http://schemas.microsoft.com/office/drawing/2014/main" val="90265685"/>
                    </a:ext>
                  </a:extLst>
                </a:gridCol>
                <a:gridCol w="1590675">
                  <a:extLst>
                    <a:ext uri="{9D8B030D-6E8A-4147-A177-3AD203B41FA5}">
                      <a16:colId xmlns:a16="http://schemas.microsoft.com/office/drawing/2014/main" val="1475759171"/>
                    </a:ext>
                  </a:extLst>
                </a:gridCol>
                <a:gridCol w="1095373">
                  <a:extLst>
                    <a:ext uri="{9D8B030D-6E8A-4147-A177-3AD203B41FA5}">
                      <a16:colId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algn="r" fontAlgn="ctr"/>
                      <a:r>
                        <a:rPr lang="en-US" b="1" dirty="0">
                          <a:effectLst/>
                        </a:rPr>
                        <a:t>automatic</a:t>
                      </a:r>
                    </a:p>
                  </a:txBody>
                  <a:tcPr anchor="ctr"/>
                </a:tc>
                <a:tc>
                  <a:txBody>
                    <a:bodyPr/>
                    <a:lstStyle/>
                    <a:p>
                      <a:pPr algn="r" fontAlgn="ctr"/>
                      <a:r>
                        <a:rPr lang="en-US" b="1" dirty="0">
                          <a:effectLst/>
                        </a:rPr>
                        <a:t>manual</a:t>
                      </a:r>
                    </a:p>
                  </a:txBody>
                  <a:tcPr anchor="ctr"/>
                </a:tc>
                <a:extLst>
                  <a:ext uri="{0D108BD9-81ED-4DB2-BD59-A6C34878D82A}">
                    <a16:rowId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0.825</a:t>
                      </a:r>
                    </a:p>
                  </a:txBody>
                  <a:tcPr anchor="ctr"/>
                </a:tc>
                <a:tc>
                  <a:txBody>
                    <a:bodyPr/>
                    <a:lstStyle/>
                    <a:p>
                      <a:pPr algn="r" fontAlgn="ctr"/>
                      <a:r>
                        <a:rPr lang="en-US" dirty="0">
                          <a:effectLst/>
                        </a:rPr>
                        <a:t>0.175</a:t>
                      </a:r>
                    </a:p>
                  </a:txBody>
                  <a:tcPr anchor="ctr"/>
                </a:tc>
                <a:extLst>
                  <a:ext uri="{0D108BD9-81ED-4DB2-BD59-A6C34878D82A}">
                    <a16:rowId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0.133</a:t>
                      </a:r>
                    </a:p>
                  </a:txBody>
                  <a:tcPr anchor="ctr"/>
                </a:tc>
                <a:tc>
                  <a:txBody>
                    <a:bodyPr/>
                    <a:lstStyle/>
                    <a:p>
                      <a:pPr algn="r" fontAlgn="ctr"/>
                      <a:r>
                        <a:rPr lang="en-US" dirty="0">
                          <a:effectLst/>
                        </a:rPr>
                        <a:t>0.867</a:t>
                      </a:r>
                    </a:p>
                  </a:txBody>
                  <a:tcPr anchor="ctr"/>
                </a:tc>
                <a:extLst>
                  <a:ext uri="{0D108BD9-81ED-4DB2-BD59-A6C34878D82A}">
                    <a16:rowId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0.927</a:t>
                      </a:r>
                    </a:p>
                  </a:txBody>
                  <a:tcPr anchor="ctr"/>
                </a:tc>
                <a:tc>
                  <a:txBody>
                    <a:bodyPr/>
                    <a:lstStyle/>
                    <a:p>
                      <a:pPr algn="r" fontAlgn="ctr"/>
                      <a:r>
                        <a:rPr lang="en-US" dirty="0">
                          <a:effectLst/>
                        </a:rPr>
                        <a:t>0.073</a:t>
                      </a:r>
                    </a:p>
                  </a:txBody>
                  <a:tcPr anchor="ctr"/>
                </a:tc>
                <a:tc>
                  <a:txBody>
                    <a:bodyPr/>
                    <a:lstStyle/>
                    <a:p>
                      <a:pPr algn="r" fontAlgn="ctr"/>
                      <a:r>
                        <a:rPr lang="en-US" dirty="0">
                          <a:effectLst/>
                        </a:rPr>
                        <a:t>0.373</a:t>
                      </a:r>
                    </a:p>
                  </a:txBody>
                  <a:tcPr anchor="ctr"/>
                </a:tc>
                <a:tc>
                  <a:txBody>
                    <a:bodyPr/>
                    <a:lstStyle/>
                    <a:p>
                      <a:pPr algn="r" fontAlgn="ctr"/>
                      <a:r>
                        <a:rPr lang="en-US" dirty="0">
                          <a:effectLst/>
                        </a:rPr>
                        <a:t>0.628</a:t>
                      </a:r>
                    </a:p>
                  </a:txBody>
                  <a:tcPr anchor="ctr"/>
                </a:tc>
                <a:tc>
                  <a:txBody>
                    <a:bodyPr/>
                    <a:lstStyle/>
                    <a:p>
                      <a:pPr algn="r" fontAlgn="ctr"/>
                      <a:r>
                        <a:rPr lang="en-US" dirty="0">
                          <a:effectLst/>
                        </a:rPr>
                        <a:t>0.487</a:t>
                      </a:r>
                    </a:p>
                  </a:txBody>
                  <a:tcPr anchor="ctr"/>
                </a:tc>
                <a:tc>
                  <a:txBody>
                    <a:bodyPr/>
                    <a:lstStyle/>
                    <a:p>
                      <a:pPr algn="r" fontAlgn="ctr"/>
                      <a:r>
                        <a:rPr lang="en-US" dirty="0">
                          <a:effectLst/>
                        </a:rPr>
                        <a:t>0.513</a:t>
                      </a:r>
                    </a:p>
                  </a:txBody>
                  <a:tcPr anchor="ctr"/>
                </a:tc>
                <a:extLst>
                  <a:ext uri="{0D108BD9-81ED-4DB2-BD59-A6C34878D82A}">
                    <a16:rowId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906125" cy="4801314"/>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so it classifies roughly 78%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independent of each other given the class.</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2037</Words>
  <Application>Microsoft Office PowerPoint</Application>
  <PresentationFormat>Widescreen</PresentationFormat>
  <Paragraphs>247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Insights on AV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Mehta, Manan</cp:lastModifiedBy>
  <cp:revision>109</cp:revision>
  <dcterms:created xsi:type="dcterms:W3CDTF">2020-01-30T21:31:06Z</dcterms:created>
  <dcterms:modified xsi:type="dcterms:W3CDTF">2020-02-21T04:12:13Z</dcterms:modified>
</cp:coreProperties>
</file>