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4" r:id="rId4"/>
    <p:sldId id="258" r:id="rId5"/>
    <p:sldId id="260" r:id="rId6"/>
    <p:sldId id="272" r:id="rId7"/>
    <p:sldId id="273" r:id="rId8"/>
    <p:sldId id="259" r:id="rId9"/>
    <p:sldId id="274" r:id="rId10"/>
    <p:sldId id="270" r:id="rId11"/>
    <p:sldId id="276" r:id="rId12"/>
    <p:sldId id="277" r:id="rId13"/>
    <p:sldId id="278" r:id="rId14"/>
    <p:sldId id="275" r:id="rId15"/>
    <p:sldId id="279" r:id="rId16"/>
    <p:sldId id="266" r:id="rId17"/>
    <p:sldId id="267" r:id="rId18"/>
    <p:sldId id="268" r:id="rId19"/>
    <p:sldId id="281" r:id="rId20"/>
    <p:sldId id="282" r:id="rId21"/>
    <p:sldId id="263" r:id="rId22"/>
    <p:sldId id="261" r:id="rId23"/>
    <p:sldId id="280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81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27023-5441-4AED-8FD1-18DD6B88EA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25CDD8-6442-40FD-88E2-6BB43A38E9A7}">
      <dgm:prSet/>
      <dgm:spPr/>
      <dgm:t>
        <a:bodyPr/>
        <a:lstStyle/>
        <a:p>
          <a:pPr algn="ctr" rtl="0"/>
          <a:r>
            <a:rPr lang="en-IN" b="1" dirty="0" smtClean="0"/>
            <a:t>Modifications of cubane cages with addition of nitrogen rich chains</a:t>
          </a:r>
          <a:endParaRPr lang="en-IN" dirty="0"/>
        </a:p>
      </dgm:t>
    </dgm:pt>
    <dgm:pt modelId="{D29AE978-177C-4694-8CB7-0490873B6181}" type="parTrans" cxnId="{C2E11994-5628-4818-9D0F-4B1733E661B0}">
      <dgm:prSet/>
      <dgm:spPr/>
      <dgm:t>
        <a:bodyPr/>
        <a:lstStyle/>
        <a:p>
          <a:endParaRPr lang="en-US"/>
        </a:p>
      </dgm:t>
    </dgm:pt>
    <dgm:pt modelId="{339AFBB7-F6FF-408A-94EB-1B8AA12E1B77}" type="sibTrans" cxnId="{C2E11994-5628-4818-9D0F-4B1733E661B0}">
      <dgm:prSet/>
      <dgm:spPr/>
      <dgm:t>
        <a:bodyPr/>
        <a:lstStyle/>
        <a:p>
          <a:endParaRPr lang="en-US"/>
        </a:p>
      </dgm:t>
    </dgm:pt>
    <dgm:pt modelId="{4EA9E2C9-F91D-4661-B986-11937E13252D}" type="pres">
      <dgm:prSet presAssocID="{86527023-5441-4AED-8FD1-18DD6B88EA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3828CA-844E-4022-8532-DA00175B8314}" type="pres">
      <dgm:prSet presAssocID="{EE25CDD8-6442-40FD-88E2-6BB43A38E9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27361-9F16-4187-9C2C-2935FC9856EF}" type="presOf" srcId="{EE25CDD8-6442-40FD-88E2-6BB43A38E9A7}" destId="{423828CA-844E-4022-8532-DA00175B8314}" srcOrd="0" destOrd="0" presId="urn:microsoft.com/office/officeart/2005/8/layout/vList2"/>
    <dgm:cxn modelId="{C2E11994-5628-4818-9D0F-4B1733E661B0}" srcId="{86527023-5441-4AED-8FD1-18DD6B88EA4F}" destId="{EE25CDD8-6442-40FD-88E2-6BB43A38E9A7}" srcOrd="0" destOrd="0" parTransId="{D29AE978-177C-4694-8CB7-0490873B6181}" sibTransId="{339AFBB7-F6FF-408A-94EB-1B8AA12E1B77}"/>
    <dgm:cxn modelId="{2C2C581A-AC5A-488F-A520-D263A4279BCB}" type="presOf" srcId="{86527023-5441-4AED-8FD1-18DD6B88EA4F}" destId="{4EA9E2C9-F91D-4661-B986-11937E13252D}" srcOrd="0" destOrd="0" presId="urn:microsoft.com/office/officeart/2005/8/layout/vList2"/>
    <dgm:cxn modelId="{ADCA35BD-12B4-4415-A44A-7816E218A5FF}" type="presParOf" srcId="{4EA9E2C9-F91D-4661-B986-11937E13252D}" destId="{423828CA-844E-4022-8532-DA00175B83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828CA-844E-4022-8532-DA00175B8314}">
      <dsp:nvSpPr>
        <dsp:cNvPr id="0" name=""/>
        <dsp:cNvSpPr/>
      </dsp:nvSpPr>
      <dsp:spPr>
        <a:xfrm>
          <a:off x="0" y="79949"/>
          <a:ext cx="3394364" cy="131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Modifications of cubane cages with addition of nitrogen rich chains</a:t>
          </a:r>
          <a:endParaRPr lang="en-IN" sz="2400" kern="1200" dirty="0"/>
        </a:p>
      </dsp:txBody>
      <dsp:txXfrm>
        <a:off x="64425" y="144374"/>
        <a:ext cx="3265514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E966-A600-4C2E-9D6E-DCC1AD4EFC34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F24C-0633-4787-89D5-9A65E547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1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6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4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3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4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5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Note: This may occur with and without solvent</a:t>
            </a:r>
          </a:p>
          <a:p>
            <a:r>
              <a:rPr lang="en-IN" dirty="0" smtClean="0"/>
              <a:t>Note: This occurs specifically with the presence of solvent. Solvent may act as</a:t>
            </a:r>
          </a:p>
          <a:p>
            <a:r>
              <a:rPr lang="en-IN" dirty="0" smtClean="0"/>
              <a:t>carrier to the fast moving and highly reactive fluoride radicals.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5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F24C-0633-4787-89D5-9A65E54701B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4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335B-CB91-41AC-BF20-804ED2B138AC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E011-DF03-4CF6-89E4-B3B4ED0E1E29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8631-7F36-4FC4-ADCA-971D51985960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F4D-9870-4DF8-A73E-E8038F56BE53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5695-3253-42B6-ADA2-19C79177E4E3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2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8C0F-01C7-4077-982A-B5B0DA4EA8CD}" type="datetime1">
              <a:rPr lang="en-IN" smtClean="0"/>
              <a:t>21-11-2017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23CF-CC35-4EFC-B1B3-63B450FB6478}" type="datetime1">
              <a:rPr lang="en-IN" smtClean="0"/>
              <a:t>21-11-2017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5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D191-C3F6-4E5A-8ECD-8BA18C91C338}" type="datetime1">
              <a:rPr lang="en-IN" smtClean="0"/>
              <a:t>21-11-2017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0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13DC-D081-4A8D-A6F6-C9B2D6CD1671}" type="datetime1">
              <a:rPr lang="en-IN" smtClean="0"/>
              <a:t>21-11-2017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B44-02FD-48EE-B925-F9EE25942EF8}" type="datetime1">
              <a:rPr lang="en-IN" smtClean="0"/>
              <a:t>21-11-2017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2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3190-9744-4B8F-AAD6-253E32FF0232}" type="datetime1">
              <a:rPr lang="en-IN" smtClean="0"/>
              <a:t>21-11-2017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4A54-8B5C-41F4-97C9-9222B2798133}" type="datetime1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340B-7473-41E8-8C1A-27E8E41EA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96982"/>
            <a:ext cx="10058400" cy="2149948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/>
              <a:t>Computational analysis </a:t>
            </a:r>
            <a:r>
              <a:rPr lang="en-IN" sz="3000" b="1" dirty="0" smtClean="0"/>
              <a:t>of </a:t>
            </a:r>
            <a:br>
              <a:rPr lang="en-IN" sz="3000" b="1" dirty="0" smtClean="0"/>
            </a:br>
            <a:r>
              <a:rPr lang="en-IN" sz="3000" b="1" dirty="0" smtClean="0"/>
              <a:t>thermochemistry </a:t>
            </a:r>
            <a:r>
              <a:rPr lang="en-IN" sz="3000" b="1" dirty="0"/>
              <a:t>of Aluminium </a:t>
            </a:r>
            <a:r>
              <a:rPr lang="en-IN" sz="3000" b="1" dirty="0" smtClean="0"/>
              <a:t>based propellants </a:t>
            </a:r>
            <a:br>
              <a:rPr lang="en-IN" sz="3000" b="1" dirty="0" smtClean="0"/>
            </a:br>
            <a:r>
              <a:rPr lang="en-IN" sz="3000" b="1" dirty="0" smtClean="0"/>
              <a:t>and </a:t>
            </a:r>
            <a:r>
              <a:rPr lang="en-IN" sz="3000" b="1" dirty="0"/>
              <a:t>ballistic properties </a:t>
            </a:r>
            <a:r>
              <a:rPr lang="en-IN" sz="3000" b="1" dirty="0" smtClean="0"/>
              <a:t>of High-nitrogen </a:t>
            </a:r>
            <a:r>
              <a:rPr lang="en-IN" sz="3000" b="1" dirty="0"/>
              <a:t>cage compounds</a:t>
            </a:r>
            <a:endParaRPr lang="en-IN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414824"/>
            <a:ext cx="10058400" cy="847686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Gowtham</a:t>
            </a:r>
          </a:p>
          <a:p>
            <a:pPr algn="ctr"/>
            <a:r>
              <a:rPr lang="en-IN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140100091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7822" y="4682837"/>
            <a:ext cx="4342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Guide: Neeraj Kumbhakarna</a:t>
            </a:r>
          </a:p>
          <a:p>
            <a:pPr algn="ctr"/>
            <a:r>
              <a:rPr lang="en-IN" sz="2000" dirty="0" smtClean="0">
                <a:latin typeface="+mj-lt"/>
              </a:rPr>
              <a:t>Department of Mechanical Engineering,</a:t>
            </a:r>
          </a:p>
          <a:p>
            <a:pPr algn="ctr"/>
            <a:r>
              <a:rPr lang="en-IN" sz="2000" dirty="0" smtClean="0">
                <a:latin typeface="+mj-lt"/>
              </a:rPr>
              <a:t>Indian Institute of Technology - Bombay</a:t>
            </a:r>
          </a:p>
          <a:p>
            <a:pPr algn="ctr"/>
            <a:r>
              <a:rPr lang="en-IN" sz="2000" dirty="0" smtClean="0">
                <a:latin typeface="+mj-lt"/>
              </a:rPr>
              <a:t>Mumbai, India-400076</a:t>
            </a:r>
            <a:endParaRPr lang="en-IN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709" cy="10242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38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10</a:t>
            </a:fld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Discussion-3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2405"/>
              </p:ext>
            </p:extLst>
          </p:nvPr>
        </p:nvGraphicFramePr>
        <p:xfrm>
          <a:off x="1579417" y="1153499"/>
          <a:ext cx="8756074" cy="375056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89812">
                  <a:extLst>
                    <a:ext uri="{9D8B030D-6E8A-4147-A177-3AD203B41FA5}">
                      <a16:colId xmlns:a16="http://schemas.microsoft.com/office/drawing/2014/main" val="2621621170"/>
                    </a:ext>
                  </a:extLst>
                </a:gridCol>
                <a:gridCol w="718551">
                  <a:extLst>
                    <a:ext uri="{9D8B030D-6E8A-4147-A177-3AD203B41FA5}">
                      <a16:colId xmlns:a16="http://schemas.microsoft.com/office/drawing/2014/main" val="2628369768"/>
                    </a:ext>
                  </a:extLst>
                </a:gridCol>
                <a:gridCol w="914947">
                  <a:extLst>
                    <a:ext uri="{9D8B030D-6E8A-4147-A177-3AD203B41FA5}">
                      <a16:colId xmlns:a16="http://schemas.microsoft.com/office/drawing/2014/main" val="36459354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1331179"/>
                    </a:ext>
                  </a:extLst>
                </a:gridCol>
                <a:gridCol w="1171353">
                  <a:extLst>
                    <a:ext uri="{9D8B030D-6E8A-4147-A177-3AD203B41FA5}">
                      <a16:colId xmlns:a16="http://schemas.microsoft.com/office/drawing/2014/main" val="3008958278"/>
                    </a:ext>
                  </a:extLst>
                </a:gridCol>
                <a:gridCol w="1205182">
                  <a:extLst>
                    <a:ext uri="{9D8B030D-6E8A-4147-A177-3AD203B41FA5}">
                      <a16:colId xmlns:a16="http://schemas.microsoft.com/office/drawing/2014/main" val="19703097"/>
                    </a:ext>
                  </a:extLst>
                </a:gridCol>
                <a:gridCol w="1140893">
                  <a:extLst>
                    <a:ext uri="{9D8B030D-6E8A-4147-A177-3AD203B41FA5}">
                      <a16:colId xmlns:a16="http://schemas.microsoft.com/office/drawing/2014/main" val="3268368141"/>
                    </a:ext>
                  </a:extLst>
                </a:gridCol>
                <a:gridCol w="1096136">
                  <a:extLst>
                    <a:ext uri="{9D8B030D-6E8A-4147-A177-3AD203B41FA5}">
                      <a16:colId xmlns:a16="http://schemas.microsoft.com/office/drawing/2014/main" val="607873965"/>
                    </a:ext>
                  </a:extLst>
                </a:gridCol>
              </a:tblGrid>
              <a:tr h="606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O/F Ratio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CCT  (K)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Ratio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>
                          <a:effectLst/>
                        </a:rPr>
                        <a:t>Tad/MW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</a:t>
                      </a:r>
                      <a:r>
                        <a:rPr lang="en-IN" sz="1400" baseline="-25000" dirty="0">
                          <a:effectLst/>
                        </a:rPr>
                        <a:t>sp</a:t>
                      </a:r>
                      <a:r>
                        <a:rPr lang="en-IN" sz="1400" dirty="0">
                          <a:effectLst/>
                        </a:rPr>
                        <a:t> (s)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</a:t>
                      </a:r>
                      <a:r>
                        <a:rPr lang="en-IN" sz="1400" baseline="-25000">
                          <a:effectLst/>
                        </a:rPr>
                        <a:t>sp,vac</a:t>
                      </a:r>
                      <a:r>
                        <a:rPr lang="en-IN" sz="1400">
                          <a:effectLst/>
                        </a:rPr>
                        <a:t>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ρI</a:t>
                      </a:r>
                      <a:r>
                        <a:rPr lang="en-IN" sz="1400" baseline="-25000">
                          <a:effectLst/>
                        </a:rPr>
                        <a:t>sp </a:t>
                      </a:r>
                      <a:r>
                        <a:rPr lang="en-IN" sz="1400">
                          <a:effectLst/>
                        </a:rPr>
                        <a:t>(gm.s/cm</a:t>
                      </a:r>
                      <a:r>
                        <a:rPr lang="en-IN" sz="1400" baseline="30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ρI</a:t>
                      </a:r>
                      <a:r>
                        <a:rPr lang="en-IN" sz="1400" baseline="-25000">
                          <a:effectLst/>
                        </a:rPr>
                        <a:t>sp,vac </a:t>
                      </a:r>
                      <a:r>
                        <a:rPr lang="en-IN" sz="1400">
                          <a:effectLst/>
                        </a:rPr>
                        <a:t>(gm.s/cm</a:t>
                      </a:r>
                      <a:r>
                        <a:rPr lang="en-IN" sz="1400" baseline="30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235218906"/>
                  </a:ext>
                </a:extLst>
              </a:tr>
              <a:tr h="614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10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4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1.14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3861.76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12.15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352.40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366.73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459.53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478.22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186923432"/>
                  </a:ext>
                </a:extLst>
              </a:tr>
              <a:tr h="614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10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8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8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3783.29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11.62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300.39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309.46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419.95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432.63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999977214"/>
                  </a:ext>
                </a:extLst>
              </a:tr>
              <a:tr h="614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16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4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1.38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3752.51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11.82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344.85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359.40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434.81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453.15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016636392"/>
                  </a:ext>
                </a:extLst>
              </a:tr>
              <a:tr h="614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16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20</a:t>
                      </a:r>
                      <a:r>
                        <a:rPr lang="en-IN" sz="1400">
                          <a:effectLst/>
                        </a:rPr>
                        <a:t>NO</a:t>
                      </a:r>
                      <a:r>
                        <a:rPr lang="en-IN" sz="1400" baseline="-25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1.28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3756.37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11.22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331.72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346.61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430.99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450.33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90429873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3676" y="5115168"/>
            <a:ext cx="58275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Table 3: Performance as propellant with LOX as oxidizer</a:t>
            </a:r>
            <a:endParaRPr lang="en-IN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11</a:t>
            </a:fld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Discussion-4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60503"/>
              </p:ext>
            </p:extLst>
          </p:nvPr>
        </p:nvGraphicFramePr>
        <p:xfrm>
          <a:off x="1579417" y="1153499"/>
          <a:ext cx="9171709" cy="37086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351037">
                  <a:extLst>
                    <a:ext uri="{9D8B030D-6E8A-4147-A177-3AD203B41FA5}">
                      <a16:colId xmlns:a16="http://schemas.microsoft.com/office/drawing/2014/main" val="2621621170"/>
                    </a:ext>
                  </a:extLst>
                </a:gridCol>
                <a:gridCol w="752659">
                  <a:extLst>
                    <a:ext uri="{9D8B030D-6E8A-4147-A177-3AD203B41FA5}">
                      <a16:colId xmlns:a16="http://schemas.microsoft.com/office/drawing/2014/main" val="2628369768"/>
                    </a:ext>
                  </a:extLst>
                </a:gridCol>
                <a:gridCol w="958378">
                  <a:extLst>
                    <a:ext uri="{9D8B030D-6E8A-4147-A177-3AD203B41FA5}">
                      <a16:colId xmlns:a16="http://schemas.microsoft.com/office/drawing/2014/main" val="3645935444"/>
                    </a:ext>
                  </a:extLst>
                </a:gridCol>
                <a:gridCol w="1277073">
                  <a:extLst>
                    <a:ext uri="{9D8B030D-6E8A-4147-A177-3AD203B41FA5}">
                      <a16:colId xmlns:a16="http://schemas.microsoft.com/office/drawing/2014/main" val="3161331179"/>
                    </a:ext>
                  </a:extLst>
                </a:gridCol>
                <a:gridCol w="1226955">
                  <a:extLst>
                    <a:ext uri="{9D8B030D-6E8A-4147-A177-3AD203B41FA5}">
                      <a16:colId xmlns:a16="http://schemas.microsoft.com/office/drawing/2014/main" val="3008958278"/>
                    </a:ext>
                  </a:extLst>
                </a:gridCol>
                <a:gridCol w="1262390">
                  <a:extLst>
                    <a:ext uri="{9D8B030D-6E8A-4147-A177-3AD203B41FA5}">
                      <a16:colId xmlns:a16="http://schemas.microsoft.com/office/drawing/2014/main" val="19703097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3268368141"/>
                    </a:ext>
                  </a:extLst>
                </a:gridCol>
                <a:gridCol w="1148168">
                  <a:extLst>
                    <a:ext uri="{9D8B030D-6E8A-4147-A177-3AD203B41FA5}">
                      <a16:colId xmlns:a16="http://schemas.microsoft.com/office/drawing/2014/main" val="607873965"/>
                    </a:ext>
                  </a:extLst>
                </a:gridCol>
              </a:tblGrid>
              <a:tr h="764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Compound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O/F Ratio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CCT  (K)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Tad/MW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 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(gm.s/cm</a:t>
                      </a:r>
                      <a:r>
                        <a:rPr lang="en-IN" sz="1400" baseline="30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 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(gm.s/cm</a:t>
                      </a:r>
                      <a:r>
                        <a:rPr lang="en-IN" sz="1400" baseline="30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235218906"/>
                  </a:ext>
                </a:extLst>
              </a:tr>
              <a:tr h="650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3698.2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12.04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350.97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365.96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387.49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404.05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186923432"/>
                  </a:ext>
                </a:extLst>
              </a:tr>
              <a:tr h="650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2.11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3683.95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346.16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391.02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391.02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441.69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999977214"/>
                  </a:ext>
                </a:extLst>
              </a:tr>
              <a:tr h="650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3680.23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11.98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349.36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382.83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382.83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419.52</a:t>
                      </a:r>
                      <a:endParaRPr lang="en-IN" sz="1400" dirty="0" smtClean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016636392"/>
                  </a:ext>
                </a:extLst>
              </a:tr>
              <a:tr h="650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3682.27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11.86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346.77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383.83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383.83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424.85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90429873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3676" y="5115168"/>
            <a:ext cx="6106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 4 : Performance as additive to RP-1 with LOX as oxidizer </a:t>
            </a:r>
          </a:p>
          <a:p>
            <a:pPr algn="ctr"/>
            <a:r>
              <a:rPr lang="en-IN" b="1" dirty="0"/>
              <a:t>(30% HNC, 70 % RP-1)</a:t>
            </a:r>
          </a:p>
        </p:txBody>
      </p:sp>
    </p:spTree>
    <p:extLst>
      <p:ext uri="{BB962C8B-B14F-4D97-AF65-F5344CB8AC3E}">
        <p14:creationId xmlns:p14="http://schemas.microsoft.com/office/powerpoint/2010/main" val="14689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12</a:t>
            </a:fld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Discussion-5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34626"/>
              </p:ext>
            </p:extLst>
          </p:nvPr>
        </p:nvGraphicFramePr>
        <p:xfrm>
          <a:off x="1579417" y="1153499"/>
          <a:ext cx="8963893" cy="376663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9377">
                  <a:extLst>
                    <a:ext uri="{9D8B030D-6E8A-4147-A177-3AD203B41FA5}">
                      <a16:colId xmlns:a16="http://schemas.microsoft.com/office/drawing/2014/main" val="2621621170"/>
                    </a:ext>
                  </a:extLst>
                </a:gridCol>
                <a:gridCol w="840870">
                  <a:extLst>
                    <a:ext uri="{9D8B030D-6E8A-4147-A177-3AD203B41FA5}">
                      <a16:colId xmlns:a16="http://schemas.microsoft.com/office/drawing/2014/main" val="2628369768"/>
                    </a:ext>
                  </a:extLst>
                </a:gridCol>
                <a:gridCol w="1070699">
                  <a:extLst>
                    <a:ext uri="{9D8B030D-6E8A-4147-A177-3AD203B41FA5}">
                      <a16:colId xmlns:a16="http://schemas.microsoft.com/office/drawing/2014/main" val="3645935444"/>
                    </a:ext>
                  </a:extLst>
                </a:gridCol>
                <a:gridCol w="1426745">
                  <a:extLst>
                    <a:ext uri="{9D8B030D-6E8A-4147-A177-3AD203B41FA5}">
                      <a16:colId xmlns:a16="http://schemas.microsoft.com/office/drawing/2014/main" val="3161331179"/>
                    </a:ext>
                  </a:extLst>
                </a:gridCol>
                <a:gridCol w="1370753">
                  <a:extLst>
                    <a:ext uri="{9D8B030D-6E8A-4147-A177-3AD203B41FA5}">
                      <a16:colId xmlns:a16="http://schemas.microsoft.com/office/drawing/2014/main" val="3008958278"/>
                    </a:ext>
                  </a:extLst>
                </a:gridCol>
                <a:gridCol w="1410341">
                  <a:extLst>
                    <a:ext uri="{9D8B030D-6E8A-4147-A177-3AD203B41FA5}">
                      <a16:colId xmlns:a16="http://schemas.microsoft.com/office/drawing/2014/main" val="19703097"/>
                    </a:ext>
                  </a:extLst>
                </a:gridCol>
                <a:gridCol w="1335108">
                  <a:extLst>
                    <a:ext uri="{9D8B030D-6E8A-4147-A177-3AD203B41FA5}">
                      <a16:colId xmlns:a16="http://schemas.microsoft.com/office/drawing/2014/main" val="3268368141"/>
                    </a:ext>
                  </a:extLst>
                </a:gridCol>
              </a:tblGrid>
              <a:tr h="769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CCT  (K)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  <a:endParaRPr lang="en-IN" sz="1400" b="1" kern="1200" dirty="0" smtClean="0">
                        <a:solidFill>
                          <a:srgbClr val="00000A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IN" sz="14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(Tad/MW)</a:t>
                      </a:r>
                      <a:endParaRPr lang="en-IN" sz="1400" b="1" kern="1200" dirty="0" smtClean="0">
                        <a:solidFill>
                          <a:srgbClr val="00000A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 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(gm.s/cm</a:t>
                      </a:r>
                      <a:r>
                        <a:rPr lang="en-IN" sz="1400" baseline="30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 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(gm.s/cm</a:t>
                      </a:r>
                      <a:r>
                        <a:rPr lang="en-IN" sz="1400" baseline="30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235218906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2044.95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260.32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272.29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405.51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424.17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186923432"/>
                  </a:ext>
                </a:extLst>
              </a:tr>
              <a:tr h="788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1701.93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10.32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209.24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219.83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377.57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396.68</a:t>
                      </a: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999977214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1417.65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10.74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219.54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230.90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323.74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340.48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016636392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1378.49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9.89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195.07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205.55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308.15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324.71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90429873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33896" y="5061480"/>
            <a:ext cx="408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 5: Performance as Monopropellant</a:t>
            </a:r>
          </a:p>
        </p:txBody>
      </p:sp>
    </p:spTree>
    <p:extLst>
      <p:ext uri="{BB962C8B-B14F-4D97-AF65-F5344CB8AC3E}">
        <p14:creationId xmlns:p14="http://schemas.microsoft.com/office/powerpoint/2010/main" val="33357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13</a:t>
            </a:fld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Discussion-6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1314"/>
              </p:ext>
            </p:extLst>
          </p:nvPr>
        </p:nvGraphicFramePr>
        <p:xfrm>
          <a:off x="2812471" y="785818"/>
          <a:ext cx="6991351" cy="37824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75822">
                  <a:extLst>
                    <a:ext uri="{9D8B030D-6E8A-4147-A177-3AD203B41FA5}">
                      <a16:colId xmlns:a16="http://schemas.microsoft.com/office/drawing/2014/main" val="2621621170"/>
                    </a:ext>
                  </a:extLst>
                </a:gridCol>
                <a:gridCol w="1703543">
                  <a:extLst>
                    <a:ext uri="{9D8B030D-6E8A-4147-A177-3AD203B41FA5}">
                      <a16:colId xmlns:a16="http://schemas.microsoft.com/office/drawing/2014/main" val="3008958278"/>
                    </a:ext>
                  </a:extLst>
                </a:gridCol>
                <a:gridCol w="1752742">
                  <a:extLst>
                    <a:ext uri="{9D8B030D-6E8A-4147-A177-3AD203B41FA5}">
                      <a16:colId xmlns:a16="http://schemas.microsoft.com/office/drawing/2014/main" val="19703097"/>
                    </a:ext>
                  </a:extLst>
                </a:gridCol>
                <a:gridCol w="1659244">
                  <a:extLst>
                    <a:ext uri="{9D8B030D-6E8A-4147-A177-3AD203B41FA5}">
                      <a16:colId xmlns:a16="http://schemas.microsoft.com/office/drawing/2014/main" val="3268368141"/>
                    </a:ext>
                  </a:extLst>
                </a:gridCol>
              </a:tblGrid>
              <a:tr h="785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HNC+LOX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</a:t>
                      </a:r>
                      <a:r>
                        <a:rPr lang="en-IN" sz="1400" baseline="-250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gm.s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/cm</a:t>
                      </a:r>
                      <a:r>
                        <a:rPr lang="en-IN" sz="1400" baseline="300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sz="1400" dirty="0" smtClean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HNC+RP1+LOX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</a:t>
                      </a:r>
                      <a:r>
                        <a:rPr lang="en-IN" sz="1400" baseline="-250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gm.s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/cm</a:t>
                      </a:r>
                      <a:r>
                        <a:rPr lang="en-IN" sz="1400" baseline="300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sz="1400" dirty="0" smtClean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ρI</a:t>
                      </a:r>
                      <a:r>
                        <a:rPr lang="en-IN" sz="1400" baseline="-25000" dirty="0" err="1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sp,vac</a:t>
                      </a:r>
                      <a:r>
                        <a:rPr lang="en-IN" sz="1400" baseline="-250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4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gm.s</a:t>
                      </a: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/cm</a:t>
                      </a:r>
                      <a:r>
                        <a:rPr lang="en-IN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235218906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478.22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404.05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424.17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186923432"/>
                  </a:ext>
                </a:extLst>
              </a:tr>
              <a:tr h="788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432.63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441.69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396.68</a:t>
                      </a: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999977214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453.15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419.52</a:t>
                      </a:r>
                      <a:endParaRPr lang="en-IN" sz="1400" dirty="0" smtClean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340.48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016636392"/>
                  </a:ext>
                </a:extLst>
              </a:tr>
              <a:tr h="655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IN" sz="1400" baseline="-250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450.33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424.85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324.71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90429873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0836" y="1129102"/>
            <a:ext cx="2857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Table </a:t>
            </a:r>
            <a:r>
              <a:rPr lang="en-IN" b="1" dirty="0" smtClean="0"/>
              <a:t>5: </a:t>
            </a:r>
            <a:r>
              <a:rPr lang="en-IN" b="1" dirty="0" err="1" smtClean="0">
                <a:solidFill>
                  <a:srgbClr val="00000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ρI</a:t>
            </a:r>
            <a:r>
              <a:rPr lang="en-IN" b="1" baseline="-25000" dirty="0" err="1" smtClean="0">
                <a:solidFill>
                  <a:srgbClr val="00000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sp,vac</a:t>
            </a:r>
            <a:r>
              <a:rPr lang="en-IN" b="1" baseline="-25000" dirty="0" smtClean="0">
                <a:solidFill>
                  <a:srgbClr val="00000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smtClean="0">
                <a:solidFill>
                  <a:srgbClr val="00000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from last 3 mixtures</a:t>
            </a:r>
            <a:r>
              <a:rPr lang="en-IN" b="1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836" y="5011355"/>
            <a:ext cx="2701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Table 6</a:t>
            </a:r>
            <a:r>
              <a:rPr lang="en-IN" b="1" dirty="0" smtClean="0"/>
              <a:t>: </a:t>
            </a:r>
            <a:r>
              <a:rPr lang="en-IN" b="1" dirty="0"/>
              <a:t>Propulsive properties of currently used compounds</a:t>
            </a:r>
          </a:p>
        </p:txBody>
      </p:sp>
      <p:sp>
        <p:nvSpPr>
          <p:cNvPr id="5" name="Oval 4"/>
          <p:cNvSpPr/>
          <p:nvPr/>
        </p:nvSpPr>
        <p:spPr>
          <a:xfrm>
            <a:off x="10252364" y="4090554"/>
            <a:ext cx="1787236" cy="134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Compare the values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1" y="4681877"/>
            <a:ext cx="6991351" cy="20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91507"/>
              </p:ext>
            </p:extLst>
          </p:nvPr>
        </p:nvGraphicFramePr>
        <p:xfrm>
          <a:off x="207818" y="1825128"/>
          <a:ext cx="4710546" cy="205324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25225">
                  <a:extLst>
                    <a:ext uri="{9D8B030D-6E8A-4147-A177-3AD203B41FA5}">
                      <a16:colId xmlns:a16="http://schemas.microsoft.com/office/drawing/2014/main" val="3036032062"/>
                    </a:ext>
                  </a:extLst>
                </a:gridCol>
                <a:gridCol w="1457199">
                  <a:extLst>
                    <a:ext uri="{9D8B030D-6E8A-4147-A177-3AD203B41FA5}">
                      <a16:colId xmlns:a16="http://schemas.microsoft.com/office/drawing/2014/main" val="1453055865"/>
                    </a:ext>
                  </a:extLst>
                </a:gridCol>
                <a:gridCol w="1628122">
                  <a:extLst>
                    <a:ext uri="{9D8B030D-6E8A-4147-A177-3AD203B41FA5}">
                      <a16:colId xmlns:a16="http://schemas.microsoft.com/office/drawing/2014/main" val="4172443550"/>
                    </a:ext>
                  </a:extLst>
                </a:gridCol>
              </a:tblGrid>
              <a:tr h="640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Detonation </a:t>
                      </a:r>
                      <a:r>
                        <a:rPr lang="en-IN" sz="1400" dirty="0" smtClean="0">
                          <a:effectLst/>
                        </a:rPr>
                        <a:t>Pressure, D (</a:t>
                      </a:r>
                      <a:r>
                        <a:rPr lang="en-IN" sz="1400" dirty="0" err="1" smtClean="0">
                          <a:effectLst/>
                        </a:rPr>
                        <a:t>kBar</a:t>
                      </a:r>
                      <a:r>
                        <a:rPr lang="en-IN" sz="1400" dirty="0">
                          <a:effectLst/>
                        </a:rPr>
                        <a:t>)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Detonation </a:t>
                      </a:r>
                      <a:r>
                        <a:rPr lang="en-IN" sz="1400" dirty="0" smtClean="0">
                          <a:effectLst/>
                        </a:rPr>
                        <a:t>Velocity, V </a:t>
                      </a:r>
                      <a:r>
                        <a:rPr lang="en-IN" sz="1400" dirty="0">
                          <a:effectLst/>
                        </a:rPr>
                        <a:t>(km/s)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681889979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C</a:t>
                      </a:r>
                      <a:r>
                        <a:rPr lang="en-IN" sz="1400" baseline="-25000" dirty="0" smtClean="0">
                          <a:effectLst/>
                        </a:rPr>
                        <a:t>10</a:t>
                      </a:r>
                      <a:r>
                        <a:rPr lang="en-IN" sz="1400" dirty="0" smtClean="0">
                          <a:effectLst/>
                        </a:rPr>
                        <a:t>H</a:t>
                      </a:r>
                      <a:r>
                        <a:rPr lang="en-IN" sz="1400" baseline="-25000" dirty="0" smtClean="0">
                          <a:effectLst/>
                        </a:rPr>
                        <a:t>12</a:t>
                      </a:r>
                      <a:r>
                        <a:rPr lang="en-IN" sz="1400" dirty="0" smtClean="0">
                          <a:effectLst/>
                        </a:rPr>
                        <a:t>N</a:t>
                      </a:r>
                      <a:r>
                        <a:rPr lang="en-IN" sz="1400" baseline="-25000" dirty="0" smtClean="0">
                          <a:effectLst/>
                        </a:rPr>
                        <a:t>4</a:t>
                      </a:r>
                      <a:r>
                        <a:rPr lang="en-IN" sz="1400" dirty="0" smtClean="0">
                          <a:effectLst/>
                        </a:rPr>
                        <a:t>O</a:t>
                      </a:r>
                      <a:r>
                        <a:rPr lang="en-IN" sz="1400" baseline="-25000" dirty="0" smtClean="0">
                          <a:effectLst/>
                        </a:rPr>
                        <a:t>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132.74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5.69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43087184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13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104.8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4.86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21553163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16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4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215.99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7.43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933050405"/>
                  </a:ext>
                </a:extLst>
              </a:tr>
              <a:tr h="290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</a:t>
                      </a:r>
                      <a:r>
                        <a:rPr lang="en-IN" sz="1400" baseline="-25000" dirty="0">
                          <a:effectLst/>
                        </a:rPr>
                        <a:t>16</a:t>
                      </a:r>
                      <a:r>
                        <a:rPr lang="en-IN" sz="1400" dirty="0">
                          <a:effectLst/>
                        </a:rPr>
                        <a:t>H</a:t>
                      </a:r>
                      <a:r>
                        <a:rPr lang="en-IN" sz="1400" baseline="-25000" dirty="0">
                          <a:effectLst/>
                        </a:rPr>
                        <a:t>20</a:t>
                      </a:r>
                      <a:r>
                        <a:rPr lang="en-IN" sz="1400" dirty="0">
                          <a:effectLst/>
                        </a:rPr>
                        <a:t>NO</a:t>
                      </a:r>
                      <a:r>
                        <a:rPr lang="en-IN" sz="1400" baseline="-25000" dirty="0">
                          <a:effectLst/>
                        </a:rPr>
                        <a:t>3</a:t>
                      </a:r>
                      <a:r>
                        <a:rPr lang="en-IN" sz="1400" dirty="0">
                          <a:effectLst/>
                        </a:rPr>
                        <a:t>Br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77.92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4.36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42773496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Discussion-7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7818" y="4046879"/>
            <a:ext cx="6096000" cy="928523"/>
            <a:chOff x="180109" y="3201752"/>
            <a:chExt cx="6096000" cy="928523"/>
          </a:xfrm>
        </p:grpSpPr>
        <p:sp>
          <p:nvSpPr>
            <p:cNvPr id="8" name="Rectangle 7"/>
            <p:cNvSpPr/>
            <p:nvPr/>
          </p:nvSpPr>
          <p:spPr>
            <a:xfrm>
              <a:off x="998489" y="3201752"/>
              <a:ext cx="4195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00000A"/>
                  </a:solidFill>
                  <a:ea typeface="Calibri" panose="020F0502020204030204" pitchFamily="34" charset="0"/>
                </a:rPr>
                <a:t>Table 6: Predicted</a:t>
              </a:r>
              <a:r>
                <a:rPr lang="en-IN" b="1" baseline="30000" dirty="0" smtClean="0">
                  <a:solidFill>
                    <a:srgbClr val="00000A"/>
                  </a:solidFill>
                  <a:ea typeface="Calibri" panose="020F0502020204030204" pitchFamily="34" charset="0"/>
                </a:rPr>
                <a:t>*</a:t>
              </a:r>
              <a:r>
                <a:rPr lang="en-IN" b="1" dirty="0" smtClean="0">
                  <a:solidFill>
                    <a:srgbClr val="00000A"/>
                  </a:solidFill>
                  <a:ea typeface="Calibri" panose="020F0502020204030204" pitchFamily="34" charset="0"/>
                </a:rPr>
                <a:t> detonation properties</a:t>
              </a:r>
              <a:endParaRPr lang="en-IN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109" y="3739591"/>
              <a:ext cx="6096000" cy="3906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600" dirty="0" smtClean="0">
                  <a:solidFill>
                    <a:srgbClr val="00000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IN" dirty="0">
                  <a:solidFill>
                    <a:srgbClr val="00000A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 Detonation properties not computed </a:t>
              </a:r>
              <a:r>
                <a:rPr lang="en-IN" dirty="0" smtClean="0">
                  <a:solidFill>
                    <a:srgbClr val="00000A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if Q </a:t>
              </a:r>
              <a:r>
                <a:rPr lang="en-IN" dirty="0">
                  <a:solidFill>
                    <a:srgbClr val="00000A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is </a:t>
              </a:r>
              <a:r>
                <a:rPr lang="en-IN" dirty="0" smtClean="0">
                  <a:solidFill>
                    <a:srgbClr val="00000A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negative</a:t>
              </a:r>
              <a:endParaRPr lang="en-IN" sz="16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044" y="2197976"/>
            <a:ext cx="3057848" cy="11529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96000" y="3769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latin typeface="NimbusRomNo9L-Regu"/>
              </a:rPr>
              <a:t>where </a:t>
            </a:r>
            <a:r>
              <a:rPr lang="el-GR" sz="1200" i="1" dirty="0" smtClean="0"/>
              <a:t>ρ</a:t>
            </a:r>
            <a:r>
              <a:rPr lang="en-IN" sz="1200" dirty="0" smtClean="0">
                <a:latin typeface="rtxmi"/>
              </a:rPr>
              <a:t> </a:t>
            </a:r>
            <a:r>
              <a:rPr lang="en-IN" sz="1200" dirty="0">
                <a:latin typeface="NimbusRomNo9L-Regu"/>
              </a:rPr>
              <a:t>(</a:t>
            </a:r>
            <a:r>
              <a:rPr lang="en-IN" sz="1200" dirty="0" smtClean="0">
                <a:latin typeface="rtxmi"/>
              </a:rPr>
              <a:t>g/</a:t>
            </a:r>
            <a:r>
              <a:rPr lang="en-IN" sz="1200" dirty="0" smtClean="0">
                <a:latin typeface="NimbusRomNo9L-ReguItal"/>
              </a:rPr>
              <a:t>cm</a:t>
            </a:r>
            <a:r>
              <a:rPr lang="en-IN" sz="1200" b="0" i="0" u="none" strike="noStrike" baseline="0" dirty="0" smtClean="0">
                <a:latin typeface="NimbusRomNo9L-Regu"/>
              </a:rPr>
              <a:t>3</a:t>
            </a:r>
            <a:r>
              <a:rPr lang="en-IN" sz="1200" dirty="0">
                <a:latin typeface="NimbusRomNo9L-Regu"/>
              </a:rPr>
              <a:t>) is the density, </a:t>
            </a:r>
            <a:r>
              <a:rPr lang="en-IN" sz="1200" dirty="0" smtClean="0">
                <a:latin typeface="NimbusRomNo9L-ReguItal"/>
              </a:rPr>
              <a:t>M</a:t>
            </a:r>
            <a:r>
              <a:rPr lang="en-IN" sz="1200" baseline="-25000" dirty="0" smtClean="0">
                <a:latin typeface="NimbusRomNo9L-ReguItal"/>
              </a:rPr>
              <a:t>av</a:t>
            </a:r>
            <a:r>
              <a:rPr lang="en-IN" sz="1200" b="0" i="0" u="none" strike="noStrike" baseline="0" dirty="0" smtClean="0">
                <a:latin typeface="rtxmi"/>
              </a:rPr>
              <a:t> </a:t>
            </a:r>
            <a:r>
              <a:rPr lang="en-IN" sz="1200" dirty="0">
                <a:latin typeface="NimbusRomNo9L-Regu"/>
              </a:rPr>
              <a:t>(</a:t>
            </a:r>
            <a:r>
              <a:rPr lang="en-IN" sz="1200" dirty="0" smtClean="0">
                <a:latin typeface="rtxmi"/>
              </a:rPr>
              <a:t>g/</a:t>
            </a:r>
            <a:r>
              <a:rPr lang="en-IN" sz="1200" dirty="0" err="1" smtClean="0">
                <a:latin typeface="NimbusRomNo9L-ReguItal"/>
              </a:rPr>
              <a:t>mol</a:t>
            </a:r>
            <a:r>
              <a:rPr lang="en-IN" sz="1200" dirty="0">
                <a:latin typeface="NimbusRomNo9L-Regu"/>
              </a:rPr>
              <a:t>) is the average molecular weight of the</a:t>
            </a:r>
          </a:p>
          <a:p>
            <a:r>
              <a:rPr lang="en-IN" sz="1200" dirty="0">
                <a:latin typeface="NimbusRomNo9L-Regu"/>
              </a:rPr>
              <a:t>gaseous products, N (</a:t>
            </a:r>
            <a:r>
              <a:rPr lang="en-IN" sz="1200" dirty="0" err="1" smtClean="0">
                <a:latin typeface="NimbusRomNo9L-ReguItal"/>
              </a:rPr>
              <a:t>mol</a:t>
            </a:r>
            <a:r>
              <a:rPr lang="en-IN" sz="1200" dirty="0" smtClean="0">
                <a:latin typeface="rtxmi"/>
              </a:rPr>
              <a:t>/g</a:t>
            </a:r>
            <a:r>
              <a:rPr lang="en-IN" sz="1200" dirty="0">
                <a:latin typeface="NimbusRomNo9L-Regu"/>
              </a:rPr>
              <a:t>) is the number of moles of gaseous products per gram of</a:t>
            </a:r>
          </a:p>
          <a:p>
            <a:r>
              <a:rPr lang="en-IN" sz="1200" dirty="0">
                <a:latin typeface="NimbusRomNo9L-Regu"/>
              </a:rPr>
              <a:t>explosive and Q (</a:t>
            </a:r>
            <a:r>
              <a:rPr lang="en-IN" sz="1200" dirty="0" err="1" smtClean="0">
                <a:latin typeface="NimbusRomNo9L-ReguItal"/>
              </a:rPr>
              <a:t>cal</a:t>
            </a:r>
            <a:r>
              <a:rPr lang="en-IN" sz="1200" dirty="0" smtClean="0">
                <a:latin typeface="rtxmi"/>
              </a:rPr>
              <a:t>/g</a:t>
            </a:r>
            <a:r>
              <a:rPr lang="en-IN" sz="1200" dirty="0">
                <a:latin typeface="NimbusRomNo9L-Regu"/>
              </a:rPr>
              <a:t>) is the mass specific enthalpy of detonation (</a:t>
            </a:r>
            <a:r>
              <a:rPr lang="en-IN" sz="1200" dirty="0" err="1">
                <a:latin typeface="NimbusRomNo9L-Regu"/>
              </a:rPr>
              <a:t>Mallick</a:t>
            </a:r>
            <a:r>
              <a:rPr lang="en-IN" sz="1200" dirty="0">
                <a:latin typeface="NimbusRomNo9L-Regu"/>
              </a:rPr>
              <a:t> </a:t>
            </a:r>
            <a:r>
              <a:rPr lang="en-IN" sz="1200" dirty="0">
                <a:latin typeface="NimbusRomNo9L-ReguItal"/>
              </a:rPr>
              <a:t>et al.</a:t>
            </a:r>
            <a:r>
              <a:rPr lang="en-IN" sz="1200" dirty="0">
                <a:latin typeface="NimbusRomNo9L-Regu"/>
              </a:rPr>
              <a:t>, 2017).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746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HNC- Conclusion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15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691" y="900545"/>
            <a:ext cx="12067309" cy="5820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/>
              <a:t>Results of propulsive properties under 5 different mixture combinations are presented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200" dirty="0" smtClean="0"/>
              <a:t>As solid bipropellant with AP as oxidiser (80% AP, 20% HNC)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200" dirty="0" smtClean="0"/>
              <a:t>As</a:t>
            </a:r>
            <a:r>
              <a:rPr lang="en-IN" sz="2200" dirty="0" smtClean="0">
                <a:solidFill>
                  <a:srgbClr val="00000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additive to AP-HTPB mixture (80% AP, 15% HTPB, 5%HNC)</a:t>
            </a:r>
            <a:endParaRPr lang="en-IN" sz="2200" dirty="0"/>
          </a:p>
          <a:p>
            <a:pPr marL="800100" lvl="1" indent="-342900">
              <a:buFont typeface="+mj-lt"/>
              <a:buAutoNum type="arabicPeriod"/>
            </a:pPr>
            <a:r>
              <a:rPr lang="en-IN" sz="2200" dirty="0" smtClean="0"/>
              <a:t>As propellant with LOX as oxidiser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200" dirty="0" smtClean="0"/>
              <a:t>As additive to RP1 with LOX as oxidiser (30%HNC, 70% RP1)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200" dirty="0" smtClean="0"/>
              <a:t>As monopropellant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/>
              <a:t>Detonation properties (Pressure and Velocity) are tabulated.</a:t>
            </a:r>
          </a:p>
          <a:p>
            <a:pPr marL="800100" lvl="1" indent="-342900">
              <a:buFont typeface="+mj-lt"/>
              <a:buAutoNum type="arabicPeriod"/>
            </a:pPr>
            <a:endParaRPr lang="en-I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/>
              <a:t> Specific impulse values show that these HNC compounds are better than currently used compounds by a small factor (compare tables 5 &amp; 6)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/>
              <a:t> </a:t>
            </a:r>
            <a:r>
              <a:rPr lang="en-IN" sz="2200" dirty="0" err="1" smtClean="0"/>
              <a:t>I</a:t>
            </a:r>
            <a:r>
              <a:rPr lang="en-IN" sz="2200" baseline="-25000" dirty="0" err="1" smtClean="0"/>
              <a:t>sp</a:t>
            </a:r>
            <a:r>
              <a:rPr lang="en-IN" sz="2200" baseline="-25000" dirty="0" smtClean="0"/>
              <a:t> </a:t>
            </a:r>
            <a:r>
              <a:rPr lang="en-IN" sz="2200" dirty="0" smtClean="0"/>
              <a:t> values roughly follow the trend</a:t>
            </a:r>
            <a:r>
              <a:rPr lang="en-IN" sz="1800" dirty="0" smtClean="0"/>
              <a:t>   </a:t>
            </a:r>
          </a:p>
          <a:p>
            <a:pPr marL="457200" lvl="1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 LOX (table3) &gt; RP1, LOX (table4) &gt; Monopropellant(table5) &gt; AP (table1) &gt; HTPB, AP (table2) </a:t>
            </a:r>
            <a:endParaRPr lang="en-IN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/>
              <a:t>Heavier atoms like Br tend to reduce overall effectivity sometimes, </a:t>
            </a:r>
            <a:r>
              <a:rPr lang="en-IN" sz="2200" dirty="0"/>
              <a:t>t</a:t>
            </a:r>
            <a:r>
              <a:rPr lang="en-IN" sz="2200" dirty="0" smtClean="0"/>
              <a:t>hough not a sweeping conclusion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/>
              <a:t>The detonation properties are not as good as that of RDX (DP = 35.1Gpa, DV = 8.93 m/s)[*]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257" y="6259810"/>
            <a:ext cx="1036319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[*]</a:t>
            </a: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IN" sz="1600" dirty="0" err="1">
                <a:solidFill>
                  <a:schemeClr val="accent1"/>
                </a:solidFill>
              </a:rPr>
              <a:t>Mallick</a:t>
            </a:r>
            <a:r>
              <a:rPr lang="en-IN" sz="1600" dirty="0">
                <a:solidFill>
                  <a:schemeClr val="accent1"/>
                </a:solidFill>
              </a:rPr>
              <a:t>, L., Lal, S., </a:t>
            </a:r>
            <a:r>
              <a:rPr lang="en-IN" sz="1600" dirty="0" err="1">
                <a:solidFill>
                  <a:schemeClr val="accent1"/>
                </a:solidFill>
              </a:rPr>
              <a:t>Reshmi</a:t>
            </a:r>
            <a:r>
              <a:rPr lang="en-IN" sz="1600" dirty="0">
                <a:solidFill>
                  <a:schemeClr val="accent1"/>
                </a:solidFill>
              </a:rPr>
              <a:t>, S., </a:t>
            </a:r>
            <a:r>
              <a:rPr lang="en-IN" sz="1600" dirty="0" err="1">
                <a:solidFill>
                  <a:schemeClr val="accent1"/>
                </a:solidFill>
              </a:rPr>
              <a:t>Namboothiri</a:t>
            </a:r>
            <a:r>
              <a:rPr lang="en-IN" sz="1600" dirty="0">
                <a:solidFill>
                  <a:schemeClr val="accent1"/>
                </a:solidFill>
              </a:rPr>
              <a:t>, I. N. N., Chowdhury, A., and Kumbhakarna, N., 2017, “Theoretical studies on the propulsive and explosive performance of strained polycyclic cage compounds,” New J. Chem. 41, 920–930.</a:t>
            </a:r>
          </a:p>
          <a:p>
            <a:pPr marL="363538" indent="-363538">
              <a:spcAft>
                <a:spcPts val="600"/>
              </a:spcAft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41" y="836902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300" b="1" dirty="0" smtClean="0">
                <a:solidFill>
                  <a:srgbClr val="FF0000"/>
                </a:solidFill>
              </a:rPr>
              <a:t>Topic 2 </a:t>
            </a:r>
            <a:br>
              <a:rPr lang="en-IN" sz="3300" b="1" dirty="0" smtClean="0">
                <a:solidFill>
                  <a:srgbClr val="FF0000"/>
                </a:solidFill>
              </a:rPr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Chemical Reaction </a:t>
            </a:r>
            <a:r>
              <a:rPr lang="en-IN" dirty="0"/>
              <a:t>M</a:t>
            </a:r>
            <a:r>
              <a:rPr lang="en-IN" dirty="0" smtClean="0"/>
              <a:t>echanism (CRM)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70348" y="4365502"/>
            <a:ext cx="75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PTFE (</a:t>
            </a:r>
            <a:r>
              <a:rPr lang="en-IN" i="1" dirty="0" smtClean="0"/>
              <a:t>aka</a:t>
            </a:r>
            <a:r>
              <a:rPr lang="en-IN" dirty="0" smtClean="0"/>
              <a:t> Teflon) + Aluminium </a:t>
            </a:r>
            <a:r>
              <a:rPr lang="en-IN" dirty="0"/>
              <a:t>N</a:t>
            </a:r>
            <a:r>
              <a:rPr lang="en-IN" dirty="0" smtClean="0"/>
              <a:t>ano-particles in presence of solvents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969819"/>
            <a:ext cx="10667999" cy="527858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Calibri (body)"/>
              </a:rPr>
              <a:t>PTFE (Polytetrafluoroethylene) and Aluminium Nano particles reaction is of interest [*]</a:t>
            </a:r>
          </a:p>
          <a:p>
            <a:pPr marL="0" indent="0">
              <a:buNone/>
            </a:pPr>
            <a:endParaRPr lang="en-IN" sz="1800" dirty="0" smtClean="0">
              <a:latin typeface="Calibri (body)"/>
            </a:endParaRPr>
          </a:p>
          <a:p>
            <a:r>
              <a:rPr lang="en-IN" sz="1800" dirty="0" smtClean="0">
                <a:latin typeface="Calibri (body)"/>
              </a:rPr>
              <a:t>Solvent used in preparation reaction mixtures  affects thermal properties.  Flame speeds, DSC (differential scanning calorimetry) measurements. </a:t>
            </a:r>
          </a:p>
          <a:p>
            <a:pPr marL="0" indent="0">
              <a:buNone/>
            </a:pPr>
            <a:endParaRPr lang="en-IN" sz="1800" dirty="0" smtClean="0">
              <a:latin typeface="Calibri (body)"/>
            </a:endParaRPr>
          </a:p>
          <a:p>
            <a:r>
              <a:rPr lang="en-IN" sz="1800" dirty="0" smtClean="0">
                <a:latin typeface="Calibri (body)"/>
              </a:rPr>
              <a:t>Possible reason :  Pre ignition reaction (PIR)</a:t>
            </a:r>
          </a:p>
          <a:p>
            <a:pPr lvl="1"/>
            <a:r>
              <a:rPr lang="en-IN" sz="1400" dirty="0" smtClean="0">
                <a:latin typeface="Calibri (body)"/>
              </a:rPr>
              <a:t>Occurs before primary combustion at ~ 510 </a:t>
            </a:r>
            <a:r>
              <a:rPr lang="en-IN" sz="1400" dirty="0"/>
              <a:t>°</a:t>
            </a:r>
            <a:r>
              <a:rPr lang="en-IN" sz="1400" dirty="0" smtClean="0">
                <a:latin typeface="Calibri (body)"/>
              </a:rPr>
              <a:t>C</a:t>
            </a:r>
          </a:p>
          <a:p>
            <a:pPr lvl="1"/>
            <a:r>
              <a:rPr lang="en-IN" sz="1400" dirty="0" smtClean="0">
                <a:latin typeface="Calibri (body)"/>
              </a:rPr>
              <a:t>Strengthened by MDM (melt dispersion mechanism)</a:t>
            </a:r>
          </a:p>
          <a:p>
            <a:pPr lvl="1"/>
            <a:r>
              <a:rPr lang="en-IN" sz="1400" dirty="0" smtClean="0">
                <a:latin typeface="Calibri (body)"/>
              </a:rPr>
              <a:t>Tiny Al-F layer over the 3nm thick Al</a:t>
            </a:r>
            <a:r>
              <a:rPr lang="en-IN" sz="1400" baseline="-25000" dirty="0" smtClean="0">
                <a:latin typeface="Calibri (body)"/>
              </a:rPr>
              <a:t>2</a:t>
            </a:r>
            <a:r>
              <a:rPr lang="en-IN" sz="1400" dirty="0" smtClean="0">
                <a:latin typeface="Calibri (body)"/>
              </a:rPr>
              <a:t>O</a:t>
            </a:r>
            <a:r>
              <a:rPr lang="en-IN" sz="1400" baseline="-25000" dirty="0" smtClean="0">
                <a:latin typeface="Calibri (body)"/>
              </a:rPr>
              <a:t>3 </a:t>
            </a:r>
            <a:r>
              <a:rPr lang="en-IN" sz="1400" dirty="0" smtClean="0">
                <a:latin typeface="Calibri (body)"/>
              </a:rPr>
              <a:t> shell. </a:t>
            </a:r>
            <a:endParaRPr lang="en-IN" sz="1800" dirty="0">
              <a:latin typeface="Calibri (body)"/>
            </a:endParaRPr>
          </a:p>
          <a:p>
            <a:r>
              <a:rPr lang="en-IN" sz="1800" dirty="0" smtClean="0">
                <a:latin typeface="Calibri (body)"/>
              </a:rPr>
              <a:t>Polar solvents &gt; Non polar solvents &gt; No solvation    </a:t>
            </a:r>
          </a:p>
          <a:p>
            <a:pPr marL="0" indent="0">
              <a:buNone/>
            </a:pPr>
            <a:r>
              <a:rPr lang="en-IN" sz="1800" dirty="0" smtClean="0">
                <a:latin typeface="Calibri (body)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IN" sz="1800" dirty="0" smtClean="0">
                <a:latin typeface="Calibri (body)"/>
                <a:sym typeface="Wingdings" panose="05000000000000000000" pitchFamily="2" charset="2"/>
              </a:rPr>
              <a:t>       observed trend in [*]</a:t>
            </a:r>
            <a:endParaRPr lang="en-IN" sz="1800" dirty="0" smtClean="0">
              <a:latin typeface="Calibri (body)"/>
            </a:endParaRPr>
          </a:p>
          <a:p>
            <a:endParaRPr lang="en-IN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Literature Review - CRM 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7928" y="6077247"/>
            <a:ext cx="10321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[*] </a:t>
            </a:r>
            <a:r>
              <a:rPr lang="en-IN" sz="1600" dirty="0" err="1" smtClean="0">
                <a:solidFill>
                  <a:schemeClr val="accent1">
                    <a:lumMod val="75000"/>
                  </a:schemeClr>
                </a:solidFill>
              </a:rPr>
              <a:t>Padhye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, R., McCollum, J.,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Korzeniewski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, C., and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Pantoya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, M. L., 2015, “Examining hydroxyl alumina bonding toward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aluminum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 nanoparticle reactivity,” The Journal of Physical Chemistry C 119, 26547–26553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9" y="2109570"/>
            <a:ext cx="4807340" cy="37836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4699330" y="4327869"/>
            <a:ext cx="2410691" cy="14182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Solvent effect</a:t>
            </a:r>
            <a:endParaRPr lang="en-IN" dirty="0"/>
          </a:p>
        </p:txBody>
      </p:sp>
      <p:sp>
        <p:nvSpPr>
          <p:cNvPr id="6" name="Lightning Bolt 5"/>
          <p:cNvSpPr/>
          <p:nvPr/>
        </p:nvSpPr>
        <p:spPr>
          <a:xfrm>
            <a:off x="1248229" y="4209143"/>
            <a:ext cx="362857" cy="43542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621"/>
            <a:ext cx="12192000" cy="578885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Gaussian </a:t>
            </a:r>
            <a:r>
              <a:rPr lang="en-IN" sz="2400" dirty="0"/>
              <a:t>software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Calculation framework: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Basic </a:t>
            </a:r>
            <a:r>
              <a:rPr lang="en-IN" sz="2000" dirty="0"/>
              <a:t>reactants, products optimisation + </a:t>
            </a:r>
            <a:r>
              <a:rPr lang="en-IN" sz="2000" dirty="0" smtClean="0"/>
              <a:t>frequency </a:t>
            </a:r>
            <a:r>
              <a:rPr lang="en-IN" sz="2000" dirty="0"/>
              <a:t>using CBSQB3 </a:t>
            </a:r>
            <a:r>
              <a:rPr lang="en-IN" sz="2000" dirty="0" smtClean="0"/>
              <a:t>theory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Scan </a:t>
            </a:r>
            <a:r>
              <a:rPr lang="en-IN" sz="2000" dirty="0"/>
              <a:t>calculation to find Transition State (TS) of the reaction using simple theory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Transition State (TS)  </a:t>
            </a:r>
            <a:r>
              <a:rPr lang="en-IN" sz="2000" dirty="0"/>
              <a:t>optimisation using same simple theory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Perform </a:t>
            </a:r>
            <a:r>
              <a:rPr lang="en-IN" sz="2000" dirty="0"/>
              <a:t>IRC (Intrinsic Reaction Coordinate) calculations for both forward &amp; </a:t>
            </a:r>
            <a:r>
              <a:rPr lang="en-IN" sz="2000" dirty="0" smtClean="0"/>
              <a:t>backward iterations </a:t>
            </a:r>
            <a:r>
              <a:rPr lang="en-IN" sz="2000" dirty="0"/>
              <a:t>starting from the transition </a:t>
            </a:r>
            <a:r>
              <a:rPr lang="en-IN" sz="2000" dirty="0" smtClean="0"/>
              <a:t>state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Transition State optimisation </a:t>
            </a:r>
            <a:r>
              <a:rPr lang="en-IN" sz="2000" dirty="0"/>
              <a:t>using CBSQB3 theory, which is a high level </a:t>
            </a:r>
            <a:r>
              <a:rPr lang="en-IN" sz="2000" dirty="0" smtClean="0"/>
              <a:t>theory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Find </a:t>
            </a:r>
            <a:r>
              <a:rPr lang="en-IN" sz="2000" dirty="0"/>
              <a:t>the kinetics, thermochemical parameters (activation energies, G,H, </a:t>
            </a:r>
            <a:r>
              <a:rPr lang="en-IN" sz="2000" dirty="0" err="1"/>
              <a:t>kf</a:t>
            </a:r>
            <a:r>
              <a:rPr lang="en-IN" sz="2000" dirty="0"/>
              <a:t> ,</a:t>
            </a:r>
            <a:r>
              <a:rPr lang="en-IN" sz="2000" dirty="0" smtClean="0"/>
              <a:t>kb </a:t>
            </a:r>
            <a:r>
              <a:rPr lang="en-IN" sz="2000" dirty="0" err="1" smtClean="0"/>
              <a:t>etc</a:t>
            </a:r>
            <a:r>
              <a:rPr lang="en-IN" sz="2000" dirty="0"/>
              <a:t>) using transition state theory mentioned earlier.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Computational Methods-1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4"/>
          </a:xfrm>
        </p:spPr>
        <p:txBody>
          <a:bodyPr/>
          <a:lstStyle/>
          <a:p>
            <a:pPr algn="just" hangingPunct="0">
              <a:spcAft>
                <a:spcPts val="600"/>
              </a:spcAft>
            </a:pPr>
            <a:r>
              <a:rPr lang="en-IN" b="1" dirty="0"/>
              <a:t>Heat of formation of a compound </a:t>
            </a:r>
            <a:r>
              <a:rPr lang="en-IN" b="1" dirty="0" err="1"/>
              <a:t>A</a:t>
            </a:r>
            <a:r>
              <a:rPr lang="en-IN" b="1" baseline="-25000" dirty="0" err="1"/>
              <a:t>x</a:t>
            </a:r>
            <a:r>
              <a:rPr lang="en-IN" b="1" baseline="-25000" dirty="0"/>
              <a:t> </a:t>
            </a:r>
            <a:r>
              <a:rPr lang="en-IN" b="1" dirty="0"/>
              <a:t>B</a:t>
            </a:r>
            <a:r>
              <a:rPr lang="en-IN" b="1" baseline="-25000" dirty="0"/>
              <a:t>y </a:t>
            </a:r>
            <a:r>
              <a:rPr lang="en-IN" b="1" dirty="0"/>
              <a:t>H</a:t>
            </a:r>
            <a:r>
              <a:rPr lang="en-IN" b="1" baseline="-25000" dirty="0"/>
              <a:t>z</a:t>
            </a:r>
            <a:r>
              <a:rPr lang="en-IN" b="1" dirty="0"/>
              <a:t> </a:t>
            </a:r>
            <a:r>
              <a:rPr lang="en-IN" b="1" dirty="0" smtClean="0"/>
              <a:t>[*]:</a:t>
            </a:r>
            <a:endParaRPr lang="en-IN" b="1" dirty="0"/>
          </a:p>
          <a:p>
            <a:pPr algn="just" hangingPunct="0">
              <a:buNone/>
            </a:pPr>
            <a:r>
              <a:rPr lang="en-IN" b="1" dirty="0"/>
              <a:t>	ΔH</a:t>
            </a:r>
            <a:r>
              <a:rPr lang="en-IN" b="1" baseline="30000" dirty="0"/>
              <a:t>0</a:t>
            </a:r>
            <a:r>
              <a:rPr lang="en-IN" b="1" baseline="-25000" dirty="0"/>
              <a:t>f</a:t>
            </a:r>
            <a:r>
              <a:rPr lang="en-IN" b="1" dirty="0"/>
              <a:t> (</a:t>
            </a:r>
            <a:r>
              <a:rPr lang="en-IN" b="1" dirty="0" err="1"/>
              <a:t>A</a:t>
            </a:r>
            <a:r>
              <a:rPr lang="en-IN" b="1" baseline="-25000" dirty="0" err="1"/>
              <a:t>x</a:t>
            </a:r>
            <a:r>
              <a:rPr lang="en-IN" b="1" baseline="-25000" dirty="0"/>
              <a:t> </a:t>
            </a:r>
            <a:r>
              <a:rPr lang="en-IN" b="1" dirty="0"/>
              <a:t>B</a:t>
            </a:r>
            <a:r>
              <a:rPr lang="en-IN" b="1" baseline="-25000" dirty="0"/>
              <a:t>y </a:t>
            </a:r>
            <a:r>
              <a:rPr lang="en-IN" b="1" dirty="0"/>
              <a:t>H</a:t>
            </a:r>
            <a:r>
              <a:rPr lang="en-IN" b="1" baseline="-25000" dirty="0"/>
              <a:t>z</a:t>
            </a:r>
            <a:r>
              <a:rPr lang="en-IN" b="1" dirty="0"/>
              <a:t> , 298 K) =	ΔH</a:t>
            </a:r>
            <a:r>
              <a:rPr lang="en-IN" b="1" baseline="30000" dirty="0"/>
              <a:t>0</a:t>
            </a:r>
            <a:r>
              <a:rPr lang="en-IN" b="1" baseline="-25000" dirty="0"/>
              <a:t>f</a:t>
            </a:r>
            <a:r>
              <a:rPr lang="en-IN" b="1" dirty="0"/>
              <a:t>(</a:t>
            </a:r>
            <a:r>
              <a:rPr lang="en-IN" b="1" dirty="0" err="1"/>
              <a:t>A</a:t>
            </a:r>
            <a:r>
              <a:rPr lang="en-IN" b="1" baseline="-25000" dirty="0" err="1"/>
              <a:t>x</a:t>
            </a:r>
            <a:r>
              <a:rPr lang="en-IN" b="1" dirty="0" err="1"/>
              <a:t>B</a:t>
            </a:r>
            <a:r>
              <a:rPr lang="en-IN" b="1" baseline="-25000" dirty="0" err="1"/>
              <a:t>y</a:t>
            </a:r>
            <a:r>
              <a:rPr lang="en-IN" b="1" dirty="0" err="1"/>
              <a:t>H</a:t>
            </a:r>
            <a:r>
              <a:rPr lang="en-IN" b="1" baseline="-25000" dirty="0" err="1"/>
              <a:t>z</a:t>
            </a:r>
            <a:r>
              <a:rPr lang="en-IN" b="1" dirty="0"/>
              <a:t> ,0 K) + [H</a:t>
            </a:r>
            <a:r>
              <a:rPr lang="en-IN" b="1" baseline="30000" dirty="0"/>
              <a:t>0</a:t>
            </a:r>
            <a:r>
              <a:rPr lang="en-IN" b="1" dirty="0"/>
              <a:t>(</a:t>
            </a:r>
            <a:r>
              <a:rPr lang="en-IN" b="1" dirty="0" err="1"/>
              <a:t>A</a:t>
            </a:r>
            <a:r>
              <a:rPr lang="en-IN" b="1" baseline="-25000" dirty="0" err="1"/>
              <a:t>x</a:t>
            </a:r>
            <a:r>
              <a:rPr lang="en-IN" b="1" dirty="0" err="1"/>
              <a:t>B</a:t>
            </a:r>
            <a:r>
              <a:rPr lang="en-IN" b="1" baseline="-25000" dirty="0" err="1"/>
              <a:t>y</a:t>
            </a:r>
            <a:r>
              <a:rPr lang="en-IN" b="1" dirty="0" err="1"/>
              <a:t>H</a:t>
            </a:r>
            <a:r>
              <a:rPr lang="en-IN" b="1" baseline="-25000" dirty="0" err="1"/>
              <a:t>z</a:t>
            </a:r>
            <a:r>
              <a:rPr lang="en-IN" b="1" dirty="0"/>
              <a:t> ,298 K) - H</a:t>
            </a:r>
            <a:r>
              <a:rPr lang="en-IN" b="1" baseline="30000" dirty="0"/>
              <a:t>0</a:t>
            </a:r>
            <a:r>
              <a:rPr lang="en-IN" b="1" dirty="0"/>
              <a:t>(</a:t>
            </a:r>
            <a:r>
              <a:rPr lang="en-IN" b="1" dirty="0" err="1"/>
              <a:t>A</a:t>
            </a:r>
            <a:r>
              <a:rPr lang="en-IN" b="1" baseline="-25000" dirty="0" err="1"/>
              <a:t>x</a:t>
            </a:r>
            <a:r>
              <a:rPr lang="en-IN" b="1" dirty="0" err="1"/>
              <a:t>B</a:t>
            </a:r>
            <a:r>
              <a:rPr lang="en-IN" b="1" baseline="-25000" dirty="0" err="1"/>
              <a:t>y</a:t>
            </a:r>
            <a:r>
              <a:rPr lang="en-IN" b="1" dirty="0" err="1"/>
              <a:t>H</a:t>
            </a:r>
            <a:r>
              <a:rPr lang="en-IN" b="1" baseline="-25000" dirty="0" err="1"/>
              <a:t>z</a:t>
            </a:r>
            <a:r>
              <a:rPr lang="en-IN" b="1" dirty="0"/>
              <a:t> ,0 K)] </a:t>
            </a:r>
          </a:p>
          <a:p>
            <a:pPr algn="just" hangingPunct="0">
              <a:buNone/>
            </a:pPr>
            <a:r>
              <a:rPr lang="en-IN" b="1" dirty="0"/>
              <a:t>				–  x[H</a:t>
            </a:r>
            <a:r>
              <a:rPr lang="en-IN" b="1" baseline="30000" dirty="0"/>
              <a:t>0</a:t>
            </a:r>
            <a:r>
              <a:rPr lang="en-IN" b="1" dirty="0"/>
              <a:t>(A, 298 K) - H</a:t>
            </a:r>
            <a:r>
              <a:rPr lang="en-IN" b="1" baseline="30000" dirty="0"/>
              <a:t>0</a:t>
            </a:r>
            <a:r>
              <a:rPr lang="en-IN" b="1" dirty="0"/>
              <a:t>(A, 0 K)]</a:t>
            </a:r>
            <a:r>
              <a:rPr lang="en-IN" b="1" baseline="-25000" dirty="0" err="1"/>
              <a:t>st</a:t>
            </a:r>
            <a:r>
              <a:rPr lang="en-IN" b="1" dirty="0"/>
              <a:t> </a:t>
            </a:r>
          </a:p>
          <a:p>
            <a:pPr algn="just" hangingPunct="0">
              <a:buNone/>
            </a:pPr>
            <a:r>
              <a:rPr lang="en-IN" b="1" dirty="0"/>
              <a:t>				– y[H</a:t>
            </a:r>
            <a:r>
              <a:rPr lang="en-IN" b="1" baseline="30000" dirty="0"/>
              <a:t>0</a:t>
            </a:r>
            <a:r>
              <a:rPr lang="en-IN" b="1" dirty="0"/>
              <a:t>(B, 298 K) - H</a:t>
            </a:r>
            <a:r>
              <a:rPr lang="en-IN" b="1" baseline="30000" dirty="0"/>
              <a:t>0</a:t>
            </a:r>
            <a:r>
              <a:rPr lang="en-IN" b="1" dirty="0"/>
              <a:t>(B, 0 K)]</a:t>
            </a:r>
            <a:r>
              <a:rPr lang="en-IN" b="1" baseline="-25000" dirty="0" err="1"/>
              <a:t>st</a:t>
            </a:r>
            <a:r>
              <a:rPr lang="en-IN" b="1" dirty="0"/>
              <a:t> 			</a:t>
            </a:r>
          </a:p>
          <a:p>
            <a:pPr algn="just" hangingPunct="0">
              <a:buNone/>
            </a:pPr>
            <a:r>
              <a:rPr lang="en-IN" b="1" dirty="0"/>
              <a:t>				–  z[H</a:t>
            </a:r>
            <a:r>
              <a:rPr lang="en-IN" b="1" baseline="30000" dirty="0"/>
              <a:t>0</a:t>
            </a:r>
            <a:r>
              <a:rPr lang="en-IN" b="1" dirty="0"/>
              <a:t>(H, 298 K) - H</a:t>
            </a:r>
            <a:r>
              <a:rPr lang="en-IN" b="1" baseline="30000" dirty="0"/>
              <a:t>0</a:t>
            </a:r>
            <a:r>
              <a:rPr lang="en-IN" b="1" dirty="0"/>
              <a:t>(H, 0 K)]</a:t>
            </a:r>
            <a:r>
              <a:rPr lang="en-IN" b="1" baseline="-25000" dirty="0" err="1"/>
              <a:t>st</a:t>
            </a:r>
            <a:endParaRPr lang="en-IN" b="1" baseline="-25000" dirty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Computational Methods-2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19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65953" y="6141431"/>
            <a:ext cx="7874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</a:pPr>
            <a:r>
              <a:rPr lang="en-US" sz="1400" dirty="0" smtClean="0">
                <a:solidFill>
                  <a:srgbClr val="1F5FED"/>
                </a:solidFill>
              </a:rPr>
              <a:t>[*]</a:t>
            </a:r>
            <a:r>
              <a:rPr lang="en-US" sz="1400" dirty="0">
                <a:solidFill>
                  <a:srgbClr val="1F5FED"/>
                </a:solidFill>
              </a:rPr>
              <a:t>	</a:t>
            </a:r>
            <a:r>
              <a:rPr lang="en-IN" sz="1400" dirty="0" err="1">
                <a:solidFill>
                  <a:srgbClr val="1F5FED"/>
                </a:solidFill>
              </a:rPr>
              <a:t>Lewars</a:t>
            </a:r>
            <a:r>
              <a:rPr lang="en-IN" sz="1400" dirty="0">
                <a:solidFill>
                  <a:srgbClr val="1F5FED"/>
                </a:solidFill>
              </a:rPr>
              <a:t>, E.G., </a:t>
            </a:r>
            <a:r>
              <a:rPr lang="en-IN" sz="1400" i="1" dirty="0">
                <a:solidFill>
                  <a:srgbClr val="1F5FED"/>
                </a:solidFill>
              </a:rPr>
              <a:t>Computational chemistry: introduction to the theory and applications of molecular and quantum mechanics</a:t>
            </a:r>
            <a:r>
              <a:rPr lang="en-IN" sz="1400" dirty="0">
                <a:solidFill>
                  <a:srgbClr val="1F5FED"/>
                </a:solidFill>
              </a:rPr>
              <a:t>. 2010: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556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4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Two Projects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 HNC </a:t>
            </a:r>
            <a:r>
              <a:rPr lang="en-IN" dirty="0"/>
              <a:t>- </a:t>
            </a:r>
            <a:r>
              <a:rPr lang="en-IN" dirty="0" smtClean="0"/>
              <a:t>High-nitrogen cage compounds  analysis                                     (Dec 2016 - Jan2017)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 smtClean="0"/>
              <a:t>Computational analysis of ballistic and detonation properties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 smtClean="0"/>
              <a:t>Better propellants in terms of Specific Impulse (I</a:t>
            </a:r>
            <a:r>
              <a:rPr lang="en-IN" baseline="-25000" dirty="0" smtClean="0"/>
              <a:t>sp</a:t>
            </a:r>
            <a:r>
              <a:rPr lang="en-IN" dirty="0" smtClean="0"/>
              <a:t>) ?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CRM</a:t>
            </a:r>
            <a:r>
              <a:rPr lang="en-IN" dirty="0" smtClean="0"/>
              <a:t> – Aluminium Nano-particles and Teflon polymer reaction             (Jul 2017 – Ongoing)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F</a:t>
            </a:r>
            <a:r>
              <a:rPr lang="en-IN" dirty="0" smtClean="0"/>
              <a:t>ormulation of chemical </a:t>
            </a:r>
            <a:r>
              <a:rPr lang="en-IN" dirty="0"/>
              <a:t>reaction mechanism </a:t>
            </a:r>
            <a:r>
              <a:rPr lang="en-IN" dirty="0" smtClean="0"/>
              <a:t>(CRM)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 smtClean="0"/>
              <a:t>Theoretical </a:t>
            </a:r>
            <a:r>
              <a:rPr lang="en-IN" dirty="0"/>
              <a:t>validation </a:t>
            </a:r>
            <a:r>
              <a:rPr lang="en-IN" dirty="0" smtClean="0"/>
              <a:t>of mechanism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 smtClean="0"/>
              <a:t>Effect of solvents on reaction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703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latin typeface="Calibri" panose="020F0502020204030204" pitchFamily="34" charset="0"/>
              </a:rPr>
              <a:t>Introduction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9061" y="939006"/>
            <a:ext cx="9505950" cy="23907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Possible pathways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12618" y="3482969"/>
            <a:ext cx="11166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Suggested reaction categories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Al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-OH         +  F </a:t>
            </a:r>
            <a:r>
              <a:rPr lang="en-IN" dirty="0"/>
              <a:t>containing radical </a:t>
            </a:r>
            <a:r>
              <a:rPr lang="en-IN" dirty="0" smtClean="0"/>
              <a:t>              –&gt;      Al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-F </a:t>
            </a:r>
            <a:r>
              <a:rPr lang="en-IN" dirty="0"/>
              <a:t>+ </a:t>
            </a:r>
            <a:r>
              <a:rPr lang="en-IN" dirty="0" smtClean="0"/>
              <a:t>OH</a:t>
            </a:r>
            <a:r>
              <a:rPr lang="en-IN" baseline="30000" dirty="0" smtClean="0"/>
              <a:t>-</a:t>
            </a:r>
            <a:r>
              <a:rPr lang="en-IN" dirty="0" smtClean="0"/>
              <a:t> </a:t>
            </a:r>
            <a:r>
              <a:rPr lang="en-IN" dirty="0"/>
              <a:t>+ Other Products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Solvent            +  F </a:t>
            </a:r>
            <a:r>
              <a:rPr lang="en-IN" dirty="0"/>
              <a:t>containing </a:t>
            </a:r>
            <a:r>
              <a:rPr lang="en-IN" dirty="0" smtClean="0"/>
              <a:t>radical                –&gt;      F </a:t>
            </a:r>
            <a:r>
              <a:rPr lang="en-IN" dirty="0"/>
              <a:t>substituted solvent.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Al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-OH        + F </a:t>
            </a:r>
            <a:r>
              <a:rPr lang="en-IN" dirty="0"/>
              <a:t>substituted solvent  </a:t>
            </a:r>
            <a:r>
              <a:rPr lang="en-IN" dirty="0" smtClean="0"/>
              <a:t>       –&gt;      Al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-F </a:t>
            </a:r>
            <a:r>
              <a:rPr lang="en-IN" dirty="0"/>
              <a:t>+ </a:t>
            </a:r>
            <a:r>
              <a:rPr lang="en-IN" dirty="0" smtClean="0"/>
              <a:t>Solvent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Solvent   –&gt;    Decomposition </a:t>
            </a:r>
            <a:r>
              <a:rPr lang="en-IN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1327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945"/>
            <a:ext cx="12192000" cy="580505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Proposed methodology has been verified by trying it out for the reaction </a:t>
            </a:r>
          </a:p>
          <a:p>
            <a:pPr marL="0" indent="0">
              <a:buNone/>
            </a:pPr>
            <a:r>
              <a:rPr lang="en-IN" dirty="0" smtClean="0"/>
              <a:t>			 </a:t>
            </a:r>
            <a:r>
              <a:rPr lang="pt-BR" dirty="0" smtClean="0"/>
              <a:t>N</a:t>
            </a:r>
            <a:r>
              <a:rPr lang="pt-BR" baseline="-25000" dirty="0" smtClean="0"/>
              <a:t>2</a:t>
            </a:r>
            <a:r>
              <a:rPr lang="pt-BR" dirty="0" smtClean="0"/>
              <a:t>H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/>
              <a:t>+ NO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 smtClean="0"/>
              <a:t>        N</a:t>
            </a:r>
            <a:r>
              <a:rPr lang="pt-BR" baseline="-25000" dirty="0" smtClean="0"/>
              <a:t>2</a:t>
            </a:r>
            <a:r>
              <a:rPr lang="pt-BR" dirty="0" smtClean="0"/>
              <a:t>H</a:t>
            </a:r>
            <a:r>
              <a:rPr lang="pt-BR" baseline="-25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HONO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Possible reactions pathways have been identified for interaction between Alumina and PTFE decomposition products.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CRM - Conclusion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21</a:t>
            </a:fld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99049" y="2803896"/>
            <a:ext cx="581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4"/>
          </a:xfrm>
        </p:spPr>
        <p:txBody>
          <a:bodyPr/>
          <a:lstStyle/>
          <a:p>
            <a:r>
              <a:rPr lang="en-IN" dirty="0" smtClean="0"/>
              <a:t>HNC compound analysis is complete. All the results are available now.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All the reactions from part 2 will be simulated in the next semester. CRM formulation will be finished in BTP 2.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Future Work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4"/>
          </a:xfrm>
        </p:spPr>
        <p:txBody>
          <a:bodyPr>
            <a:normAutofit/>
          </a:bodyPr>
          <a:lstStyle/>
          <a:p>
            <a:r>
              <a:rPr lang="en-IN" sz="2000" dirty="0" err="1"/>
              <a:t>Rajkumar</a:t>
            </a:r>
            <a:r>
              <a:rPr lang="en-IN" sz="2000" dirty="0"/>
              <a:t>, S., </a:t>
            </a:r>
            <a:r>
              <a:rPr lang="en-IN" sz="2000" dirty="0" err="1"/>
              <a:t>Choudhari</a:t>
            </a:r>
            <a:r>
              <a:rPr lang="en-IN" sz="2000" dirty="0"/>
              <a:t>, R. S., Chowdhury, A., and </a:t>
            </a:r>
            <a:r>
              <a:rPr lang="en-IN" sz="2000" dirty="0" err="1"/>
              <a:t>Namboothiri</a:t>
            </a:r>
            <a:r>
              <a:rPr lang="en-IN" sz="2000" dirty="0"/>
              <a:t>, I. N., 2013, “</a:t>
            </a:r>
            <a:r>
              <a:rPr lang="en-IN" sz="2000" dirty="0" smtClean="0"/>
              <a:t>Synthesis and </a:t>
            </a:r>
            <a:r>
              <a:rPr lang="en-IN" sz="2000" dirty="0"/>
              <a:t>pyrolysis studies of </a:t>
            </a:r>
            <a:r>
              <a:rPr lang="en-IN" sz="2000" dirty="0" err="1"/>
              <a:t>bis</a:t>
            </a:r>
            <a:r>
              <a:rPr lang="en-IN" sz="2000" dirty="0"/>
              <a:t>(</a:t>
            </a:r>
            <a:r>
              <a:rPr lang="en-IN" sz="2000" dirty="0" err="1"/>
              <a:t>nitratomethyl</a:t>
            </a:r>
            <a:r>
              <a:rPr lang="en-IN" sz="2000" dirty="0"/>
              <a:t>)-1,3-bishomocubane- a high-energy </a:t>
            </a:r>
            <a:r>
              <a:rPr lang="en-IN" sz="2000" dirty="0" err="1" smtClean="0"/>
              <a:t>highdensity</a:t>
            </a:r>
            <a:r>
              <a:rPr lang="en-IN" sz="2000" dirty="0" smtClean="0"/>
              <a:t> liquid</a:t>
            </a:r>
            <a:r>
              <a:rPr lang="en-IN" sz="2000" dirty="0"/>
              <a:t>,” </a:t>
            </a:r>
            <a:r>
              <a:rPr lang="en-IN" sz="2000" dirty="0" err="1"/>
              <a:t>Thermochimica</a:t>
            </a:r>
            <a:r>
              <a:rPr lang="en-IN" sz="2000" dirty="0"/>
              <a:t> </a:t>
            </a:r>
            <a:r>
              <a:rPr lang="en-IN" sz="2000" dirty="0" err="1"/>
              <a:t>Acta</a:t>
            </a:r>
            <a:r>
              <a:rPr lang="en-IN" sz="2000" dirty="0"/>
              <a:t> 563, 38 – 45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 err="1" smtClean="0"/>
              <a:t>Padhye</a:t>
            </a:r>
            <a:r>
              <a:rPr lang="en-IN" sz="2000" dirty="0"/>
              <a:t>, R., McCollum, J., </a:t>
            </a:r>
            <a:r>
              <a:rPr lang="en-IN" sz="2000" dirty="0" err="1"/>
              <a:t>Korzeniewski</a:t>
            </a:r>
            <a:r>
              <a:rPr lang="en-IN" sz="2000" dirty="0"/>
              <a:t>, C., and </a:t>
            </a:r>
            <a:r>
              <a:rPr lang="en-IN" sz="2000" dirty="0" err="1"/>
              <a:t>Pantoya</a:t>
            </a:r>
            <a:r>
              <a:rPr lang="en-IN" sz="2000" dirty="0"/>
              <a:t>, M. L., 2015, “</a:t>
            </a:r>
            <a:r>
              <a:rPr lang="en-IN" sz="2000" dirty="0" smtClean="0"/>
              <a:t>Examining hydroxyl </a:t>
            </a:r>
            <a:r>
              <a:rPr lang="en-IN" sz="2000" dirty="0"/>
              <a:t>alumina bonding toward </a:t>
            </a:r>
            <a:r>
              <a:rPr lang="en-IN" sz="2000" dirty="0" err="1"/>
              <a:t>aluminum</a:t>
            </a:r>
            <a:r>
              <a:rPr lang="en-IN" sz="2000" dirty="0"/>
              <a:t> nanoparticle reactivity,” The Journal </a:t>
            </a:r>
            <a:r>
              <a:rPr lang="en-IN" sz="2000" dirty="0" smtClean="0"/>
              <a:t>of Physical </a:t>
            </a:r>
            <a:r>
              <a:rPr lang="en-IN" sz="2000" dirty="0"/>
              <a:t>Chemistry C 119, </a:t>
            </a:r>
            <a:r>
              <a:rPr lang="en-IN" sz="2000" dirty="0" smtClean="0"/>
              <a:t>26547–26553</a:t>
            </a:r>
            <a:endParaRPr lang="en-IN" sz="2000" dirty="0"/>
          </a:p>
          <a:p>
            <a:r>
              <a:rPr lang="en-IN" sz="2000" dirty="0" err="1"/>
              <a:t>Ochterski</a:t>
            </a:r>
            <a:r>
              <a:rPr lang="en-IN" sz="2000" dirty="0"/>
              <a:t>, J. W., 2000, “Thermochemistry in </a:t>
            </a:r>
            <a:r>
              <a:rPr lang="en-IN" sz="2000" dirty="0" err="1"/>
              <a:t>gaussian</a:t>
            </a:r>
            <a:r>
              <a:rPr lang="en-IN" sz="2000" dirty="0"/>
              <a:t>,” </a:t>
            </a:r>
            <a:r>
              <a:rPr lang="en-IN" sz="2000" dirty="0" smtClean="0"/>
              <a:t>http</a:t>
            </a:r>
            <a:r>
              <a:rPr lang="en-IN" sz="2000" dirty="0"/>
              <a:t>://</a:t>
            </a:r>
            <a:r>
              <a:rPr lang="en-IN" sz="2000" dirty="0" smtClean="0"/>
              <a:t>gaussian.com/thermo</a:t>
            </a:r>
            <a:r>
              <a:rPr lang="en-IN" sz="2000" dirty="0"/>
              <a:t>/, Accessed: 2017-11-07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Lewars, E. G., 2011, Computational Chemistry (Springer Netherlands</a:t>
            </a:r>
            <a:r>
              <a:rPr lang="en-IN" sz="2000" dirty="0" smtClean="0"/>
              <a:t>).</a:t>
            </a:r>
          </a:p>
          <a:p>
            <a:r>
              <a:rPr lang="en-IN" sz="2000" dirty="0" err="1"/>
              <a:t>Losada</a:t>
            </a:r>
            <a:r>
              <a:rPr lang="en-IN" sz="2000" dirty="0"/>
              <a:t>, M., and Chaudhuri, S., 2009, “Theoretical study of elementary steps in the </a:t>
            </a:r>
            <a:r>
              <a:rPr lang="en-IN" sz="2000" dirty="0" smtClean="0"/>
              <a:t>reactions between </a:t>
            </a:r>
            <a:r>
              <a:rPr lang="en-IN" sz="2000" dirty="0" err="1"/>
              <a:t>aluminum</a:t>
            </a:r>
            <a:r>
              <a:rPr lang="en-IN" sz="2000" dirty="0"/>
              <a:t> and </a:t>
            </a:r>
            <a:r>
              <a:rPr lang="en-IN" sz="2000" dirty="0" err="1"/>
              <a:t>teflon</a:t>
            </a:r>
            <a:r>
              <a:rPr lang="en-IN" sz="2000" dirty="0"/>
              <a:t> fragments under combustive environments,” </a:t>
            </a:r>
            <a:r>
              <a:rPr lang="en-IN" sz="2000" dirty="0" smtClean="0"/>
              <a:t>The Journal </a:t>
            </a:r>
            <a:r>
              <a:rPr lang="en-IN" sz="2000" dirty="0"/>
              <a:t>of Physical Chemistry A 113, 5933–5941.</a:t>
            </a:r>
            <a:endParaRPr lang="en-IN" sz="2000" dirty="0" smtClean="0"/>
          </a:p>
          <a:p>
            <a:r>
              <a:rPr lang="en-IN" sz="2000" dirty="0" err="1"/>
              <a:t>Mallick</a:t>
            </a:r>
            <a:r>
              <a:rPr lang="en-IN" sz="2000" dirty="0"/>
              <a:t>, L., Lal, S., </a:t>
            </a:r>
            <a:r>
              <a:rPr lang="en-IN" sz="2000" dirty="0" err="1"/>
              <a:t>Reshmi</a:t>
            </a:r>
            <a:r>
              <a:rPr lang="en-IN" sz="2000" dirty="0"/>
              <a:t>, S., </a:t>
            </a:r>
            <a:r>
              <a:rPr lang="en-IN" sz="2000" dirty="0" err="1"/>
              <a:t>Namboothiri</a:t>
            </a:r>
            <a:r>
              <a:rPr lang="en-IN" sz="2000" dirty="0"/>
              <a:t>, I. N. N., Chowdhury, A., and Kumbhakarna</a:t>
            </a:r>
            <a:r>
              <a:rPr lang="en-IN" sz="2000" dirty="0" smtClean="0"/>
              <a:t>, N</a:t>
            </a:r>
            <a:r>
              <a:rPr lang="en-IN" sz="2000" dirty="0"/>
              <a:t>., 2017, “Theoretical studies on the propulsive and explosive </a:t>
            </a:r>
            <a:r>
              <a:rPr lang="en-IN" sz="2000" dirty="0" smtClean="0"/>
              <a:t>performance of </a:t>
            </a:r>
            <a:r>
              <a:rPr lang="en-IN" sz="2000" dirty="0"/>
              <a:t>strained polycyclic cage compounds,” New J. Chem. 41, 920–930</a:t>
            </a:r>
            <a:r>
              <a:rPr lang="en-IN" sz="2000" dirty="0" smtClean="0"/>
              <a:t>.</a:t>
            </a:r>
          </a:p>
          <a:p>
            <a:r>
              <a:rPr lang="en-IN" sz="2000" dirty="0" err="1"/>
              <a:t>Mulamba</a:t>
            </a:r>
            <a:r>
              <a:rPr lang="en-IN" sz="2000" dirty="0"/>
              <a:t>, O., and </a:t>
            </a:r>
            <a:r>
              <a:rPr lang="en-IN" sz="2000" dirty="0" err="1"/>
              <a:t>Pantoya</a:t>
            </a:r>
            <a:r>
              <a:rPr lang="en-IN" sz="2000" dirty="0"/>
              <a:t>, M. L., 2014, “Exothermic surface chemistry on </a:t>
            </a:r>
            <a:r>
              <a:rPr lang="en-IN" sz="2000" dirty="0" smtClean="0"/>
              <a:t>aluminium particles </a:t>
            </a:r>
            <a:r>
              <a:rPr lang="en-IN" sz="2000" dirty="0"/>
              <a:t>promoting reactivity,” Applied Surface Science 315, 90 – 94.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References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9" name="TextBox 8"/>
          <p:cNvSpPr txBox="1"/>
          <p:nvPr/>
        </p:nvSpPr>
        <p:spPr>
          <a:xfrm>
            <a:off x="890955" y="464235"/>
            <a:ext cx="4581377" cy="14773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000" dirty="0" smtClean="0"/>
              <a:t>To Infinity and Beyond ! </a:t>
            </a:r>
          </a:p>
          <a:p>
            <a:pPr algn="ctr"/>
            <a:endParaRPr lang="en-IN" sz="3000" dirty="0" smtClean="0"/>
          </a:p>
          <a:p>
            <a:pPr algn="ctr"/>
            <a:r>
              <a:rPr lang="en-IN" sz="3000" dirty="0" smtClean="0">
                <a:solidFill>
                  <a:srgbClr val="FF0000"/>
                </a:solidFill>
              </a:rPr>
              <a:t>Thank you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41" y="836902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300" b="1" dirty="0" smtClean="0">
                <a:solidFill>
                  <a:srgbClr val="FF0000"/>
                </a:solidFill>
              </a:rPr>
              <a:t>Topic 1 </a:t>
            </a:r>
            <a:br>
              <a:rPr lang="en-IN" sz="3300" b="1" dirty="0" smtClean="0">
                <a:solidFill>
                  <a:srgbClr val="FF0000"/>
                </a:solidFill>
              </a:rPr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High-nitrogen cage compounds (HNC)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075958"/>
            <a:ext cx="10571017" cy="5167743"/>
          </a:xfrm>
        </p:spPr>
        <p:txBody>
          <a:bodyPr/>
          <a:lstStyle/>
          <a:p>
            <a:r>
              <a:rPr lang="en-IN" dirty="0" smtClean="0"/>
              <a:t>It is a research collaboration between chemistry department and mechanical department of IITB. </a:t>
            </a:r>
          </a:p>
          <a:p>
            <a:r>
              <a:rPr lang="en-IN" dirty="0" smtClean="0"/>
              <a:t>Look at the analogy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Literature Review - HNC  </a:t>
            </a:r>
            <a:endParaRPr lang="en-IN" b="1" dirty="0"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8199" y="2832895"/>
            <a:ext cx="1846331" cy="2278872"/>
            <a:chOff x="8810599" y="2832894"/>
            <a:chExt cx="1846331" cy="2278872"/>
          </a:xfrm>
        </p:grpSpPr>
        <p:pic>
          <p:nvPicPr>
            <p:cNvPr id="5" name="Picture 4" descr="E:\M Tech\M Tech Project\Report\cubane.jpg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10599" y="2832894"/>
              <a:ext cx="1846331" cy="1653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319227" y="4526991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alibri" pitchFamily="34" charset="0"/>
                  <a:cs typeface="Calibri" pitchFamily="34" charset="0"/>
                </a:rPr>
                <a:t>Cubane</a:t>
              </a:r>
              <a:endParaRPr lang="en-US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(solid)</a:t>
              </a:r>
              <a:endParaRPr lang="en-IN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546764" y="3659830"/>
            <a:ext cx="19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655" y="5439144"/>
            <a:ext cx="385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Cage compounds with carbon majority.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High energy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material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but stable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67240" y="2758198"/>
            <a:ext cx="1696925" cy="2119959"/>
            <a:chOff x="6867240" y="2758198"/>
            <a:chExt cx="1696925" cy="21199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240" y="2758198"/>
              <a:ext cx="1696925" cy="169409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024551" y="4539603"/>
              <a:ext cx="13823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i="0" strike="noStrike" dirty="0" err="1" smtClean="0">
                  <a:effectLst/>
                </a:rPr>
                <a:t>Octazacubane</a:t>
              </a:r>
              <a:endParaRPr lang="en-IN" sz="16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91244" y="5439144"/>
            <a:ext cx="276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Hypothetical Nitrogen Cage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83" y="1407745"/>
            <a:ext cx="1654179" cy="1416453"/>
          </a:xfrm>
        </p:spPr>
      </p:pic>
      <p:sp>
        <p:nvSpPr>
          <p:cNvPr id="13" name="TextBox 12"/>
          <p:cNvSpPr txBox="1"/>
          <p:nvPr/>
        </p:nvSpPr>
        <p:spPr>
          <a:xfrm>
            <a:off x="1691238" y="29162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HNC1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57646" y="1366670"/>
            <a:ext cx="1371791" cy="1990337"/>
            <a:chOff x="1309158" y="3794553"/>
            <a:chExt cx="1371791" cy="19903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158" y="3794553"/>
              <a:ext cx="1371791" cy="14575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34833" y="541555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HNC2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28883" y="3640541"/>
            <a:ext cx="4866129" cy="1895074"/>
            <a:chOff x="1228883" y="3640541"/>
            <a:chExt cx="4866129" cy="1895074"/>
          </a:xfrm>
        </p:grpSpPr>
        <p:grpSp>
          <p:nvGrpSpPr>
            <p:cNvPr id="18" name="Group 17"/>
            <p:cNvGrpSpPr/>
            <p:nvPr/>
          </p:nvGrpSpPr>
          <p:grpSpPr>
            <a:xfrm>
              <a:off x="1228883" y="3640541"/>
              <a:ext cx="1561620" cy="1895074"/>
              <a:chOff x="5424393" y="1366670"/>
              <a:chExt cx="1561620" cy="189507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393" y="1366670"/>
                <a:ext cx="1561620" cy="136226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736767" y="2892412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HNC3</a:t>
                </a:r>
                <a:endParaRPr lang="en-IN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92073" y="3733422"/>
              <a:ext cx="2302939" cy="1776867"/>
              <a:chOff x="3792073" y="3733422"/>
              <a:chExt cx="2302939" cy="177686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2073" y="3733422"/>
                <a:ext cx="2302939" cy="117650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584309" y="5140957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HNC4</a:t>
                </a:r>
                <a:endParaRPr lang="en-IN" dirty="0"/>
              </a:p>
            </p:txBody>
          </p:sp>
        </p:grpSp>
      </p:grpSp>
      <p:sp>
        <p:nvSpPr>
          <p:cNvPr id="21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Molecules Under Study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102445877"/>
              </p:ext>
            </p:extLst>
          </p:nvPr>
        </p:nvGraphicFramePr>
        <p:xfrm>
          <a:off x="8017914" y="2689170"/>
          <a:ext cx="3394364" cy="147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6" name="Right Brace 25"/>
          <p:cNvSpPr/>
          <p:nvPr/>
        </p:nvSpPr>
        <p:spPr>
          <a:xfrm>
            <a:off x="6345382" y="1205345"/>
            <a:ext cx="484909" cy="4447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02799" y="3428999"/>
            <a:ext cx="1042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-13854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Computational Methods - 1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6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1727" y="932668"/>
            <a:ext cx="115685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There are various molecular modelling </a:t>
            </a:r>
            <a:r>
              <a:rPr lang="en-IN" dirty="0" smtClean="0"/>
              <a:t>techniques in computational </a:t>
            </a:r>
            <a:r>
              <a:rPr lang="en-IN" dirty="0" err="1" smtClean="0"/>
              <a:t>chemisty</a:t>
            </a:r>
            <a:r>
              <a:rPr lang="en-IN" dirty="0" smtClean="0"/>
              <a:t> </a:t>
            </a:r>
            <a:r>
              <a:rPr lang="en-IN" dirty="0"/>
              <a:t>(Lewars, 2011</a:t>
            </a:r>
            <a:r>
              <a:rPr lang="en-IN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Molecular Mechanics (MM)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ab </a:t>
            </a:r>
            <a:r>
              <a:rPr lang="en-IN" dirty="0"/>
              <a:t>initio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Semiempirical (SE)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Density </a:t>
            </a:r>
            <a:r>
              <a:rPr lang="en-IN" dirty="0"/>
              <a:t>functional (DFT)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Molecular Dynamics (MD)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90" y="2847698"/>
            <a:ext cx="4765964" cy="366383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451274" y="5749636"/>
            <a:ext cx="2604654" cy="97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Software based on Quantum </a:t>
            </a:r>
            <a:r>
              <a:rPr lang="en-IN" dirty="0"/>
              <a:t>C</a:t>
            </a:r>
            <a:r>
              <a:rPr lang="en-IN" dirty="0" smtClean="0"/>
              <a:t>hemistry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8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-13854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Computational Methods - 2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7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1727" y="932668"/>
            <a:ext cx="11568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Software used for calculating propulsive properties.                                                </a:t>
            </a:r>
            <a:r>
              <a:rPr lang="en-IN" b="1" dirty="0" smtClean="0"/>
              <a:t>NASA CEA   </a:t>
            </a:r>
          </a:p>
          <a:p>
            <a:r>
              <a:rPr lang="en-IN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Specific Impulse  (I</a:t>
            </a:r>
            <a:r>
              <a:rPr lang="en-IN" i="1" baseline="-25000" dirty="0" smtClean="0"/>
              <a:t>sp</a:t>
            </a:r>
            <a:r>
              <a:rPr lang="en-IN" i="1" dirty="0" smtClean="0"/>
              <a:t>)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Density specific impulse   (</a:t>
            </a:r>
            <a:r>
              <a:rPr lang="el-GR" i="1" dirty="0" smtClean="0"/>
              <a:t>ρ</a:t>
            </a:r>
            <a:r>
              <a:rPr lang="en-IN" i="1" dirty="0" smtClean="0"/>
              <a:t>I</a:t>
            </a:r>
            <a:r>
              <a:rPr lang="en-IN" i="1" baseline="-25000" dirty="0" smtClean="0"/>
              <a:t>sp</a:t>
            </a:r>
            <a:r>
              <a:rPr lang="en-IN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Adiabatic flame temperature </a:t>
            </a:r>
            <a:endParaRPr lang="en-IN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12" y="1340598"/>
            <a:ext cx="226314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570700"/>
            <a:ext cx="3848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Discussion-1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70364"/>
              </p:ext>
            </p:extLst>
          </p:nvPr>
        </p:nvGraphicFramePr>
        <p:xfrm>
          <a:off x="140679" y="990750"/>
          <a:ext cx="11649539" cy="5103556"/>
        </p:xfrm>
        <a:graphic>
          <a:graphicData uri="http://schemas.openxmlformats.org/drawingml/2006/table">
            <a:tbl>
              <a:tblPr/>
              <a:tblGrid>
                <a:gridCol w="1312683">
                  <a:extLst>
                    <a:ext uri="{9D8B030D-6E8A-4147-A177-3AD203B41FA5}">
                      <a16:colId xmlns:a16="http://schemas.microsoft.com/office/drawing/2014/main" val="3196354327"/>
                    </a:ext>
                  </a:extLst>
                </a:gridCol>
                <a:gridCol w="172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50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Times New Roman" panose="02020603050405020304" pitchFamily="18" charset="0"/>
                        </a:rPr>
                        <a:t>Notation</a:t>
                      </a:r>
                      <a:endParaRPr lang="en-IN" sz="1400" b="1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35994" marR="44174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Formula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Molecular structure</a:t>
                      </a:r>
                    </a:p>
                  </a:txBody>
                  <a:tcPr marL="35994" marR="44174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Heat of</a:t>
                      </a:r>
                    </a:p>
                    <a:p>
                      <a:pPr algn="ctr"/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Formation</a:t>
                      </a:r>
                    </a:p>
                    <a:p>
                      <a:pPr algn="ctr"/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(kcal/</a:t>
                      </a:r>
                      <a:r>
                        <a:rPr lang="en-IN" sz="1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mol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35994" marR="44174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Density 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(gm/cm3)</a:t>
                      </a:r>
                      <a:endParaRPr lang="en-IN" sz="1400" b="1" dirty="0" smtClean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35994" marR="44174" marT="0" marB="0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5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HNC1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IN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151.39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1.558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5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HNC2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Br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82.64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1.80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5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HNC3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69.2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1.48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5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HNC4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IN" sz="1400" b="0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b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43.46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A"/>
                          </a:solidFill>
                          <a:latin typeface="+mj-lt"/>
                          <a:ea typeface="Droid Sans Fallback"/>
                          <a:cs typeface="FreeSans"/>
                        </a:rPr>
                        <a:t>1.58</a:t>
                      </a:r>
                      <a:endParaRPr lang="en-IN" sz="1400" dirty="0">
                        <a:solidFill>
                          <a:srgbClr val="00000A"/>
                        </a:solidFill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35994" marR="44174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679" y="6356350"/>
            <a:ext cx="97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a</a:t>
            </a:r>
            <a:r>
              <a:rPr lang="en-IN" sz="1200" dirty="0" smtClean="0"/>
              <a:t>   Optimisation </a:t>
            </a:r>
            <a:r>
              <a:rPr lang="en-IN" sz="1200" dirty="0"/>
              <a:t>done using B3LYP density function theory with 6-311++G(</a:t>
            </a:r>
            <a:r>
              <a:rPr lang="en-IN" sz="1200" dirty="0" err="1"/>
              <a:t>d,p</a:t>
            </a:r>
            <a:r>
              <a:rPr lang="en-IN" sz="1200" dirty="0"/>
              <a:t>) basis set</a:t>
            </a:r>
          </a:p>
        </p:txBody>
      </p:sp>
      <p:pic>
        <p:nvPicPr>
          <p:cNvPr id="18" name="Picture 17" descr="Untitled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04929" y="1953491"/>
            <a:ext cx="917432" cy="882013"/>
          </a:xfrm>
          <a:prstGeom prst="rect">
            <a:avLst/>
          </a:prstGeom>
        </p:spPr>
      </p:pic>
      <p:pic>
        <p:nvPicPr>
          <p:cNvPr id="19" name="Picture 18" descr="Untitled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104929" y="2930904"/>
            <a:ext cx="1035107" cy="999952"/>
          </a:xfrm>
          <a:prstGeom prst="rect">
            <a:avLst/>
          </a:prstGeom>
        </p:spPr>
      </p:pic>
      <p:pic>
        <p:nvPicPr>
          <p:cNvPr id="20" name="Picture 19" descr="Untitled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950969" y="4026257"/>
            <a:ext cx="1189067" cy="892108"/>
          </a:xfrm>
          <a:prstGeom prst="rect">
            <a:avLst/>
          </a:prstGeom>
        </p:spPr>
      </p:pic>
      <p:pic>
        <p:nvPicPr>
          <p:cNvPr id="21" name="Picture 20" descr="Untitled.png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950969" y="5180409"/>
            <a:ext cx="1265355" cy="836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4817" y="6171684"/>
            <a:ext cx="38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Note:-  HOF Cubane = 144.2 kcal/</a:t>
            </a:r>
            <a:r>
              <a:rPr lang="en-IN" dirty="0" err="1" smtClean="0"/>
              <a:t>mol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0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85818"/>
          </a:xfrm>
          <a:prstGeom prst="rect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Results &amp; Discussion-2  (HNC) </a:t>
            </a:r>
            <a:endParaRPr lang="en-IN" b="1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340B-7473-41E8-8C1A-27E8E41EA9DE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40679" y="6356350"/>
            <a:ext cx="97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a</a:t>
            </a:r>
            <a:r>
              <a:rPr lang="en-IN" sz="1200" dirty="0" smtClean="0"/>
              <a:t>   Optimisation </a:t>
            </a:r>
            <a:r>
              <a:rPr lang="en-IN" sz="1200" dirty="0"/>
              <a:t>done using B3LYP density function theory with 6-311++G(</a:t>
            </a:r>
            <a:r>
              <a:rPr lang="en-IN" sz="1200" dirty="0" err="1"/>
              <a:t>d,p</a:t>
            </a:r>
            <a:r>
              <a:rPr lang="en-IN" sz="1200" dirty="0"/>
              <a:t>) basis set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55410"/>
              </p:ext>
            </p:extLst>
          </p:nvPr>
        </p:nvGraphicFramePr>
        <p:xfrm>
          <a:off x="140680" y="850243"/>
          <a:ext cx="5318013" cy="380264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91392">
                  <a:extLst>
                    <a:ext uri="{9D8B030D-6E8A-4147-A177-3AD203B41FA5}">
                      <a16:colId xmlns:a16="http://schemas.microsoft.com/office/drawing/2014/main" val="4005577442"/>
                    </a:ext>
                  </a:extLst>
                </a:gridCol>
                <a:gridCol w="1632158">
                  <a:extLst>
                    <a:ext uri="{9D8B030D-6E8A-4147-A177-3AD203B41FA5}">
                      <a16:colId xmlns:a16="http://schemas.microsoft.com/office/drawing/2014/main" val="990524939"/>
                    </a:ext>
                  </a:extLst>
                </a:gridCol>
                <a:gridCol w="1098186">
                  <a:extLst>
                    <a:ext uri="{9D8B030D-6E8A-4147-A177-3AD203B41FA5}">
                      <a16:colId xmlns:a16="http://schemas.microsoft.com/office/drawing/2014/main" val="3925974293"/>
                    </a:ext>
                  </a:extLst>
                </a:gridCol>
                <a:gridCol w="1396277">
                  <a:extLst>
                    <a:ext uri="{9D8B030D-6E8A-4147-A177-3AD203B41FA5}">
                      <a16:colId xmlns:a16="http://schemas.microsoft.com/office/drawing/2014/main" val="3284559812"/>
                    </a:ext>
                  </a:extLst>
                </a:gridCol>
              </a:tblGrid>
              <a:tr h="8582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CCT  (K)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</a:t>
                      </a:r>
                      <a:r>
                        <a:rPr lang="en-IN" sz="1400" baseline="-25000">
                          <a:effectLst/>
                        </a:rPr>
                        <a:t>sp</a:t>
                      </a:r>
                      <a:r>
                        <a:rPr lang="en-IN" sz="1400">
                          <a:effectLst/>
                        </a:rPr>
                        <a:t> 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</a:t>
                      </a:r>
                      <a:r>
                        <a:rPr lang="en-IN" sz="1400" baseline="-25000">
                          <a:effectLst/>
                        </a:rPr>
                        <a:t>sp,vac</a:t>
                      </a:r>
                      <a:r>
                        <a:rPr lang="en-IN" sz="1400">
                          <a:effectLst/>
                        </a:rPr>
                        <a:t>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462617"/>
                  </a:ext>
                </a:extLst>
              </a:tr>
              <a:tr h="66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10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4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3183.92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 </a:t>
                      </a: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300.31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311.32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560268504"/>
                  </a:ext>
                </a:extLst>
              </a:tr>
              <a:tr h="614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13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3095.82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</a:t>
                      </a: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</a:t>
                      </a:r>
                      <a:r>
                        <a:rPr lang="en-IN" sz="1400" dirty="0">
                          <a:effectLst/>
                        </a:rPr>
                        <a:t>290.85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302.69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989359670"/>
                  </a:ext>
                </a:extLst>
              </a:tr>
              <a:tr h="614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16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4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3048.91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</a:t>
                      </a: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</a:t>
                      </a:r>
                      <a:r>
                        <a:rPr lang="en-IN" sz="1400" dirty="0">
                          <a:effectLst/>
                        </a:rPr>
                        <a:t>290.9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301.10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324488581"/>
                  </a:ext>
                </a:extLst>
              </a:tr>
              <a:tr h="629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16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20</a:t>
                      </a:r>
                      <a:r>
                        <a:rPr lang="en-IN" sz="1400">
                          <a:effectLst/>
                        </a:rPr>
                        <a:t>NO</a:t>
                      </a:r>
                      <a:r>
                        <a:rPr lang="en-IN" sz="1400" baseline="-25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3076.49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 </a:t>
                      </a: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>
                          <a:effectLst/>
                        </a:rPr>
                        <a:t>287.94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298.4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14758652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0679" y="5003041"/>
            <a:ext cx="4682836" cy="118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b="1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Table 1: Performance as Solid Bipropellant with AP as oxidizer</a:t>
            </a:r>
            <a:endParaRPr lang="en-IN" sz="1100" b="1" dirty="0" smtClean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(20% HNC, 80% AP)</a:t>
            </a:r>
            <a:endParaRPr lang="en-IN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39865"/>
              </p:ext>
            </p:extLst>
          </p:nvPr>
        </p:nvGraphicFramePr>
        <p:xfrm>
          <a:off x="6719454" y="850243"/>
          <a:ext cx="5292436" cy="374498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07861">
                  <a:extLst>
                    <a:ext uri="{9D8B030D-6E8A-4147-A177-3AD203B41FA5}">
                      <a16:colId xmlns:a16="http://schemas.microsoft.com/office/drawing/2014/main" val="2361855203"/>
                    </a:ext>
                  </a:extLst>
                </a:gridCol>
                <a:gridCol w="1536221">
                  <a:extLst>
                    <a:ext uri="{9D8B030D-6E8A-4147-A177-3AD203B41FA5}">
                      <a16:colId xmlns:a16="http://schemas.microsoft.com/office/drawing/2014/main" val="559667593"/>
                    </a:ext>
                  </a:extLst>
                </a:gridCol>
                <a:gridCol w="1034296">
                  <a:extLst>
                    <a:ext uri="{9D8B030D-6E8A-4147-A177-3AD203B41FA5}">
                      <a16:colId xmlns:a16="http://schemas.microsoft.com/office/drawing/2014/main" val="889587666"/>
                    </a:ext>
                  </a:extLst>
                </a:gridCol>
                <a:gridCol w="1314058">
                  <a:extLst>
                    <a:ext uri="{9D8B030D-6E8A-4147-A177-3AD203B41FA5}">
                      <a16:colId xmlns:a16="http://schemas.microsoft.com/office/drawing/2014/main" val="3186016710"/>
                    </a:ext>
                  </a:extLst>
                </a:gridCol>
              </a:tblGrid>
              <a:tr h="8757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Compound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CCT  (K)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</a:t>
                      </a:r>
                      <a:r>
                        <a:rPr lang="en-IN" sz="1400" baseline="-25000">
                          <a:effectLst/>
                        </a:rPr>
                        <a:t>sp</a:t>
                      </a:r>
                      <a:r>
                        <a:rPr lang="en-IN" sz="1400">
                          <a:effectLst/>
                        </a:rPr>
                        <a:t> 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</a:t>
                      </a:r>
                      <a:r>
                        <a:rPr lang="en-IN" sz="1400" baseline="-25000">
                          <a:effectLst/>
                        </a:rPr>
                        <a:t>sp,vac</a:t>
                      </a:r>
                      <a:r>
                        <a:rPr lang="en-IN" sz="1400">
                          <a:effectLst/>
                        </a:rPr>
                        <a:t>(s)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535207898"/>
                  </a:ext>
                </a:extLst>
              </a:tr>
              <a:tr h="7432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</a:t>
                      </a:r>
                      <a:r>
                        <a:rPr lang="en-IN" sz="1400" baseline="-25000" dirty="0">
                          <a:effectLst/>
                        </a:rPr>
                        <a:t>10</a:t>
                      </a:r>
                      <a:r>
                        <a:rPr lang="en-IN" sz="1400" dirty="0">
                          <a:effectLst/>
                        </a:rPr>
                        <a:t>H</a:t>
                      </a:r>
                      <a:r>
                        <a:rPr lang="en-IN" sz="1400" baseline="-25000" dirty="0">
                          <a:effectLst/>
                        </a:rPr>
                        <a:t>12</a:t>
                      </a:r>
                      <a:r>
                        <a:rPr lang="en-IN" sz="1400" dirty="0">
                          <a:effectLst/>
                        </a:rPr>
                        <a:t>N</a:t>
                      </a:r>
                      <a:r>
                        <a:rPr lang="en-IN" sz="1400" baseline="-25000" dirty="0">
                          <a:effectLst/>
                        </a:rPr>
                        <a:t>4</a:t>
                      </a:r>
                      <a:r>
                        <a:rPr lang="en-IN" sz="1400" dirty="0">
                          <a:effectLst/>
                        </a:rPr>
                        <a:t>O</a:t>
                      </a:r>
                      <a:r>
                        <a:rPr lang="en-IN" sz="1400" baseline="-25000" dirty="0">
                          <a:effectLst/>
                        </a:rPr>
                        <a:t>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2609.44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274.07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284.01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3384738278"/>
                  </a:ext>
                </a:extLst>
              </a:tr>
              <a:tr h="708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r>
                        <a:rPr lang="en-IN" sz="1400" baseline="-25000">
                          <a:effectLst/>
                        </a:rPr>
                        <a:t>12</a:t>
                      </a:r>
                      <a:r>
                        <a:rPr lang="en-IN" sz="1400">
                          <a:effectLst/>
                        </a:rPr>
                        <a:t>H</a:t>
                      </a:r>
                      <a:r>
                        <a:rPr lang="en-IN" sz="1400" baseline="-25000">
                          <a:effectLst/>
                        </a:rPr>
                        <a:t>13</a:t>
                      </a:r>
                      <a:r>
                        <a:rPr lang="en-IN" sz="1400">
                          <a:effectLst/>
                        </a:rPr>
                        <a:t>N</a:t>
                      </a:r>
                      <a:r>
                        <a:rPr lang="en-IN" sz="1400" baseline="-25000">
                          <a:effectLst/>
                        </a:rPr>
                        <a:t>2</a:t>
                      </a:r>
                      <a:r>
                        <a:rPr lang="en-IN" sz="1400">
                          <a:effectLst/>
                        </a:rPr>
                        <a:t>O</a:t>
                      </a:r>
                      <a:r>
                        <a:rPr lang="en-IN" sz="1400" baseline="-25000">
                          <a:effectLst/>
                        </a:rPr>
                        <a:t>3</a:t>
                      </a:r>
                      <a:r>
                        <a:rPr lang="en-IN" sz="1400">
                          <a:effectLst/>
                        </a:rPr>
                        <a:t>Br</a:t>
                      </a:r>
                      <a:endParaRPr lang="en-I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2622.49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272.56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282.36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597546597"/>
                  </a:ext>
                </a:extLst>
              </a:tr>
              <a:tr h="708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</a:t>
                      </a:r>
                      <a:r>
                        <a:rPr lang="en-IN" sz="1400" baseline="-25000" dirty="0">
                          <a:effectLst/>
                        </a:rPr>
                        <a:t>12</a:t>
                      </a:r>
                      <a:r>
                        <a:rPr lang="en-IN" sz="1400" dirty="0">
                          <a:effectLst/>
                        </a:rPr>
                        <a:t>H</a:t>
                      </a:r>
                      <a:r>
                        <a:rPr lang="en-IN" sz="1400" baseline="-25000" dirty="0">
                          <a:effectLst/>
                        </a:rPr>
                        <a:t>16</a:t>
                      </a:r>
                      <a:r>
                        <a:rPr lang="en-IN" sz="1400" dirty="0">
                          <a:effectLst/>
                        </a:rPr>
                        <a:t>N</a:t>
                      </a:r>
                      <a:r>
                        <a:rPr lang="en-IN" sz="1400" baseline="-25000" dirty="0">
                          <a:effectLst/>
                        </a:rPr>
                        <a:t>4</a:t>
                      </a:r>
                      <a:r>
                        <a:rPr lang="en-IN" sz="1400" dirty="0">
                          <a:effectLst/>
                        </a:rPr>
                        <a:t>O</a:t>
                      </a:r>
                      <a:r>
                        <a:rPr lang="en-IN" sz="1400" baseline="-25000" dirty="0">
                          <a:effectLst/>
                        </a:rPr>
                        <a:t>2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2542.2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271.02 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281.01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65708182"/>
                  </a:ext>
                </a:extLst>
              </a:tr>
              <a:tr h="708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</a:t>
                      </a:r>
                      <a:r>
                        <a:rPr lang="en-IN" sz="1400" baseline="-25000" dirty="0">
                          <a:effectLst/>
                        </a:rPr>
                        <a:t>16</a:t>
                      </a:r>
                      <a:r>
                        <a:rPr lang="en-IN" sz="1400" dirty="0">
                          <a:effectLst/>
                        </a:rPr>
                        <a:t>H</a:t>
                      </a:r>
                      <a:r>
                        <a:rPr lang="en-IN" sz="1400" baseline="-25000" dirty="0">
                          <a:effectLst/>
                        </a:rPr>
                        <a:t>20</a:t>
                      </a:r>
                      <a:r>
                        <a:rPr lang="en-IN" sz="1400" dirty="0">
                          <a:effectLst/>
                        </a:rPr>
                        <a:t>NO</a:t>
                      </a:r>
                      <a:r>
                        <a:rPr lang="en-IN" sz="1400" baseline="-25000" dirty="0">
                          <a:effectLst/>
                        </a:rPr>
                        <a:t>3</a:t>
                      </a:r>
                      <a:r>
                        <a:rPr lang="en-IN" sz="1400" dirty="0">
                          <a:effectLst/>
                        </a:rPr>
                        <a:t>Br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2561.34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270.51</a:t>
                      </a:r>
                      <a:endParaRPr lang="en-IN" sz="1400" dirty="0">
                        <a:effectLst/>
                      </a:endParaRPr>
                    </a:p>
                  </a:txBody>
                  <a:tcPr marL="6223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280.43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 anchor="ctr"/>
                </a:tc>
                <a:extLst>
                  <a:ext uri="{0D108BD9-81ED-4DB2-BD59-A6C34878D82A}">
                    <a16:rowId xmlns:a16="http://schemas.microsoft.com/office/drawing/2014/main" val="240250395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0" y="5019255"/>
            <a:ext cx="6096000" cy="913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b="1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Table 2: Performance as additive to AP-HTPB mixture</a:t>
            </a:r>
            <a:endParaRPr lang="en-IN" sz="1100" b="1" dirty="0" smtClean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(80% AP, 15% HTPB, 5%HNC)</a:t>
            </a:r>
            <a:endParaRPr lang="en-IN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9162" y="5945058"/>
            <a:ext cx="450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      : Ammonium Perchlorate</a:t>
            </a:r>
          </a:p>
          <a:p>
            <a:r>
              <a:rPr lang="en-IN" dirty="0" smtClean="0"/>
              <a:t>HTPB :  Hydroxyl terminated polybutadiene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2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1590</Words>
  <Application>Microsoft Office PowerPoint</Application>
  <PresentationFormat>Widescreen</PresentationFormat>
  <Paragraphs>587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Droid Sans Fallback</vt:lpstr>
      <vt:lpstr>FreeSans</vt:lpstr>
      <vt:lpstr>NimbusRomNo9L-Regu</vt:lpstr>
      <vt:lpstr>NimbusRomNo9L-ReguItal</vt:lpstr>
      <vt:lpstr>rtxmi</vt:lpstr>
      <vt:lpstr>Times New Roman</vt:lpstr>
      <vt:lpstr>Wingdings</vt:lpstr>
      <vt:lpstr>Office Theme</vt:lpstr>
      <vt:lpstr>Computational analysis of  thermochemistry of Aluminium based propellants  and ballistic properties of High-nitrogen cage compounds</vt:lpstr>
      <vt:lpstr>PowerPoint Presentation</vt:lpstr>
      <vt:lpstr> Topic 1   High-nitrogen cage compounds (HNC)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Topic 2   Chemical Reaction Mechanism (CRM)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k kuntumalla</dc:creator>
  <cp:lastModifiedBy>gowtham k kuntumalla</cp:lastModifiedBy>
  <cp:revision>81</cp:revision>
  <dcterms:created xsi:type="dcterms:W3CDTF">2017-11-20T08:17:54Z</dcterms:created>
  <dcterms:modified xsi:type="dcterms:W3CDTF">2017-11-21T08:36:39Z</dcterms:modified>
</cp:coreProperties>
</file>