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6428839-C2FE-4FDF-BB35-A45B3628CCCF}">
  <a:tblStyle styleId="{E6428839-C2FE-4FDF-BB35-A45B3628CCCF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Super resolution : Subwindow spatial resolution is obtained by statistical methods followed by particle tracking in that window.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Particle Image Velocimetry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2D Statistical Technique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1665725" y="4006750"/>
            <a:ext cx="62802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By :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Gowtham.K  &amp; Krishna Sandeep.B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00" y="62800"/>
            <a:ext cx="7353391" cy="50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268000" y="2194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Version 1(direct computation)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268000" y="879475"/>
            <a:ext cx="8520600" cy="408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/>
              <a:t>OpenCV library is used for the image processing needs of the code.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/>
              <a:t>The correlation coefficient is calculated by directly multiplying the intensities as given by the formula for c</a:t>
            </a:r>
            <a:r>
              <a:rPr baseline="-25000" lang="en-GB" sz="1600"/>
              <a:t>II</a:t>
            </a:r>
            <a:r>
              <a:rPr lang="en-GB" sz="1600"/>
              <a:t>(x,y) in the following slide.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/>
              <a:t>The code outputs the initial and the final points of the respective interrogation window(indexed as the left-top corner of the mat</a:t>
            </a:r>
            <a:r>
              <a:rPr lang="en-GB" sz="1600"/>
              <a:t>rix).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/>
              <a:t>It also creates an image with the velocity vectors drawn with the background as the original image.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/>
              <a:t>The rogue vectors(inevitable due to statistical correlation deficiencies) were not removed or corrected as needed in this version.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/>
              <a:t>The later version will include the use of the FFT algorithm and corrections.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Normalising the correlation coefficient: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correlation values will have different maximum values for the same amount of overlap if not normalised.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To normalise we use the following equation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50" y="2457074"/>
            <a:ext cx="5273800" cy="245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FFT based Algorithm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time complexity of the above mentioned cross-correlation formula is O(N</a:t>
            </a:r>
            <a:r>
              <a:rPr baseline="30000" lang="en-GB"/>
              <a:t>4</a:t>
            </a:r>
            <a:r>
              <a:rPr lang="en-GB"/>
              <a:t>).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This problem can be solved by using frequency domain based calculations. The time complexity becomes O(N</a:t>
            </a:r>
            <a:r>
              <a:rPr baseline="30000" lang="en-GB"/>
              <a:t>2 </a:t>
            </a:r>
            <a:r>
              <a:rPr lang="en-GB"/>
              <a:t>log</a:t>
            </a:r>
            <a:r>
              <a:rPr baseline="-25000" lang="en-GB"/>
              <a:t>2 </a:t>
            </a:r>
            <a:r>
              <a:rPr lang="en-GB"/>
              <a:t>N).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 savings thus obtained are huge when the size of the image is big (1200 x1200 pixels).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Thus the remainder of this report consists of </a:t>
            </a:r>
            <a:r>
              <a:rPr b="1" i="1" lang="en-GB"/>
              <a:t>Fast Fourier Transform (FFT) </a:t>
            </a:r>
            <a:r>
              <a:rPr lang="en-GB"/>
              <a:t>based algorithm.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217725" y="217400"/>
            <a:ext cx="8592000" cy="431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 first order approximation to proper normalisation can be done using the following steps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-GB" u="sng"/>
              <a:t>Step 1</a:t>
            </a:r>
            <a:r>
              <a:rPr b="1" i="1" lang="en-GB"/>
              <a:t> </a:t>
            </a:r>
            <a:r>
              <a:rPr b="1" lang="en-GB"/>
              <a:t>:</a:t>
            </a:r>
            <a:r>
              <a:rPr lang="en-GB"/>
              <a:t> Sample the images at desired locations and compute the mean and standard deviations of each.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-GB" u="sng"/>
              <a:t>Step 2</a:t>
            </a:r>
            <a:r>
              <a:rPr b="1" lang="en-GB" u="sng"/>
              <a:t> </a:t>
            </a:r>
            <a:r>
              <a:rPr b="1" lang="en-GB"/>
              <a:t>:</a:t>
            </a:r>
            <a:r>
              <a:rPr lang="en-GB"/>
              <a:t> Subtract the mean from each of the samples.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-GB" u="sng"/>
              <a:t>Step 3</a:t>
            </a:r>
            <a:r>
              <a:rPr b="1" lang="en-GB"/>
              <a:t> :</a:t>
            </a:r>
            <a:r>
              <a:rPr lang="en-GB"/>
              <a:t> Compute the cross-correlation function using 2D FFT.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-GB" u="sng"/>
              <a:t>Step 4</a:t>
            </a:r>
            <a:r>
              <a:rPr b="1" lang="en-GB"/>
              <a:t> :</a:t>
            </a:r>
            <a:r>
              <a:rPr lang="en-GB"/>
              <a:t> Divide the cross-correlation values by the standard deviations of the original samples.</a:t>
            </a:r>
          </a:p>
          <a:p>
            <a:pPr indent="0" lvl="0" marL="457200">
              <a:lnSpc>
                <a:spcPct val="100000"/>
              </a:lnSpc>
              <a:spcBef>
                <a:spcPts val="0"/>
              </a:spcBef>
              <a:buNone/>
            </a:pPr>
            <a:r>
              <a:rPr b="1" i="1" lang="en-GB" u="sng"/>
              <a:t>Step 5 </a:t>
            </a:r>
            <a:r>
              <a:rPr b="1" lang="en-GB"/>
              <a:t>: </a:t>
            </a:r>
            <a:r>
              <a:rPr lang="en-GB"/>
              <a:t>Proceed with the correlation peak detection taking into account all artifacts present in FFT based cross-correlation.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-GB"/>
              <a:t>“ Particle Image Velocimetry , A Practical Guide”                                             b</a:t>
            </a:r>
            <a:r>
              <a:rPr lang="en-GB"/>
              <a:t>y </a:t>
            </a:r>
            <a:r>
              <a:rPr lang="en-GB"/>
              <a:t>M.Raffel, Christian E. Willert, Steven T. Wereley, J. Kompenhans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-GB"/>
              <a:t>OpenCV 2.4.13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What is PIV?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PIV stands for Particle Image Velocimetry.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It is a Non-intrusive (Imaging) Measurement Technique used for capturing velocity of whole field flow in very short time (fraction of second).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Active research on PIV has started in the 1980s.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This presentation focuses on the </a:t>
            </a:r>
            <a:r>
              <a:rPr b="1" i="1" lang="en-GB"/>
              <a:t>digital evaluation</a:t>
            </a:r>
            <a:r>
              <a:rPr lang="en-GB"/>
              <a:t>, It is of great importance because of the advent of Computer era. It is by far the most used, fast evaluation techniques of the PIV Data.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Structure of PIV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basic components of any PIV setup are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Flowing Fluid (with Tracer Particles)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Laser (Nd:YAG double phased laser- commonly used)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Optical lens (for creating light sheet)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Camera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Synchroniser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Computer (for evaluation)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Further details can be obtained from any of the abundant references available.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Digital Evaluation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images obtained from the camera is the raw data used for evaluation in the computer.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Each image is a rectangular 2D array of</a:t>
            </a:r>
            <a:r>
              <a:rPr b="1" i="1" lang="en-GB"/>
              <a:t> Pixels</a:t>
            </a:r>
            <a:r>
              <a:rPr lang="en-GB"/>
              <a:t>. Each pixel is again a rectangular region of color.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There are two types of images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Grayscale (black, white)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RGB (red, blue, green)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Each pixel contains all those colours with different intensities.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82375" y="2921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Types of digital techniques</a:t>
            </a:r>
          </a:p>
        </p:txBody>
      </p:sp>
      <p:graphicFrame>
        <p:nvGraphicFramePr>
          <p:cNvPr id="80" name="Shape 80"/>
          <p:cNvGraphicFramePr/>
          <p:nvPr/>
        </p:nvGraphicFramePr>
        <p:xfrm>
          <a:off x="940125" y="10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{E6428839-C2FE-4FDF-BB35-A45B3628CCCF}</a:tableStyleId>
              </a:tblPr>
              <a:tblGrid>
                <a:gridCol w="990700"/>
                <a:gridCol w="2923625"/>
                <a:gridCol w="2388525"/>
              </a:tblGrid>
              <a:tr h="734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2"/>
                          </a:solidFill>
                        </a:rPr>
                        <a:t>S.No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2"/>
                          </a:solidFill>
                        </a:rPr>
                        <a:t>Method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 u="sng">
                          <a:solidFill>
                            <a:schemeClr val="dk2"/>
                          </a:solidFill>
                        </a:rPr>
                        <a:t>Seeding density</a:t>
                      </a:r>
                    </a:p>
                  </a:txBody>
                  <a:tcPr marT="91425" marB="91425" marR="91425" marL="91425"/>
                </a:tc>
              </a:tr>
              <a:tr h="7343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1.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Particle Tracking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low</a:t>
                      </a:r>
                    </a:p>
                  </a:txBody>
                  <a:tcPr marT="91425" marB="91425" marR="91425" marL="91425"/>
                </a:tc>
              </a:tr>
              <a:tr h="1097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2.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Statistical Methods (PIV)</a:t>
                      </a:r>
                    </a:p>
                    <a:p>
                      <a:pPr indent="-2286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AutoNum type="alphaLcPeriod"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Auto-Correlation</a:t>
                      </a:r>
                    </a:p>
                    <a:p>
                      <a:pPr indent="-228600" lvl="0" marL="457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2"/>
                        </a:buClr>
                        <a:buAutoNum type="alphaLcPeriod"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Cross-Correlation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medium</a:t>
                      </a:r>
                    </a:p>
                  </a:txBody>
                  <a:tcPr marT="91425" marB="91425" marR="91425" marL="91425"/>
                </a:tc>
              </a:tr>
              <a:tr h="50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3.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Laser Speckle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GB" sz="1800">
                          <a:solidFill>
                            <a:schemeClr val="dk2"/>
                          </a:solidFill>
                        </a:rPr>
                        <a:t>high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Correlation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655300" cy="399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400"/>
              <a:t>Particle tracking techniques give erroneous results as the particle density increases. They employ computations on individual particles as the fluid flows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Laser Speckle Velocimetry (LSV) and Particle Image Velocimetry are essentially same with just different seeding density.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PIV is a statistical method of evaluation. 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 				</a:t>
            </a:r>
            <a:r>
              <a:rPr b="1" lang="en-GB" sz="1400"/>
              <a:t>“</a:t>
            </a:r>
            <a:r>
              <a:rPr b="1" i="1" lang="en-GB" sz="1400"/>
              <a:t>Only the Bulk is important</a:t>
            </a:r>
            <a:r>
              <a:rPr b="1" lang="en-GB" sz="1400"/>
              <a:t>”</a:t>
            </a:r>
          </a:p>
          <a:p>
            <a:pPr lvl="0">
              <a:spcBef>
                <a:spcPts val="0"/>
              </a:spcBef>
              <a:buNone/>
            </a:pPr>
            <a:r>
              <a:rPr b="1" lang="en-GB" sz="1400"/>
              <a:t>Interrogation windows </a:t>
            </a:r>
            <a:r>
              <a:rPr lang="en-GB" sz="1400"/>
              <a:t>are the group of pixels selected in the region of interest. They may partially overlap with one another to obtain better resolution.</a:t>
            </a:r>
          </a:p>
          <a:p>
            <a:pPr lvl="0">
              <a:spcBef>
                <a:spcPts val="0"/>
              </a:spcBef>
              <a:buNone/>
            </a:pPr>
            <a:r>
              <a:rPr lang="en-GB" sz="1400"/>
              <a:t>These windows are the representatives of displacements.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Autocorrelation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/>
              <a:t>The main objective of the statistical evaluation of PIV recordings at medium image density is to determine the displacement (i.e. The </a:t>
            </a:r>
            <a:r>
              <a:rPr b="1" i="1" lang="en-GB"/>
              <a:t>Shift</a:t>
            </a:r>
            <a:r>
              <a:rPr lang="en-GB"/>
              <a:t>) between two patterns of particle images, which are stored as a 2D distribution of gray levels.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GB"/>
              <a:t>Autocorrelation is the</a:t>
            </a:r>
            <a:r>
              <a:rPr i="1" lang="en-GB" sz="1050">
                <a:solidFill>
                  <a:srgbClr val="252525"/>
                </a:solidFill>
                <a:highlight>
                  <a:srgbClr val="FFFFFF"/>
                </a:highlight>
              </a:rPr>
              <a:t> </a:t>
            </a:r>
            <a:r>
              <a:rPr i="1" lang="en-GB">
                <a:solidFill>
                  <a:srgbClr val="252525"/>
                </a:solidFill>
                <a:highlight>
                  <a:srgbClr val="FFFFFF"/>
                </a:highlight>
              </a:rPr>
              <a:t>cross-correlation of a signal with itself at different points in time (that is what the cross stands for).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ntitled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675" y="3125825"/>
            <a:ext cx="6363975" cy="16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/>
              <a:t>Cross Correlation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61525" y="1152475"/>
            <a:ext cx="8520600" cy="360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252525"/>
                </a:solidFill>
                <a:highlight>
                  <a:srgbClr val="FFFFFF"/>
                </a:highlight>
              </a:rPr>
              <a:t> It is a measure of similarity of two signals as a function of the lag of one relative to the other.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252525"/>
                </a:solidFill>
                <a:highlight>
                  <a:srgbClr val="FFFFFF"/>
                </a:highlight>
              </a:rPr>
              <a:t>In our present discussion, the time lag gives us two separate images.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rgbClr val="252525"/>
                </a:solidFill>
                <a:highlight>
                  <a:srgbClr val="FFFFFF"/>
                </a:highlight>
              </a:rPr>
              <a:t>Single Exposure/ Double Frame image sets {I, I’} are used for computing cross-correlation function.</a:t>
            </a:r>
          </a:p>
          <a:p>
            <a:pPr lvl="0">
              <a:spcBef>
                <a:spcPts val="0"/>
              </a:spcBef>
              <a:buNone/>
            </a:pPr>
            <a:r>
              <a:rPr i="1" lang="en-GB" sz="1600">
                <a:solidFill>
                  <a:srgbClr val="252525"/>
                </a:solidFill>
                <a:highlight>
                  <a:srgbClr val="FFFFFF"/>
                </a:highlight>
              </a:rPr>
              <a:t>I(i,j) represents the grayscale intensity value at point (i,j).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pic>
        <p:nvPicPr>
          <p:cNvPr descr="Capture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750" y="2563899"/>
            <a:ext cx="4557799" cy="7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887" y="509587"/>
            <a:ext cx="63722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