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4" r:id="rId2"/>
    <p:sldId id="265" r:id="rId3"/>
    <p:sldId id="270" r:id="rId4"/>
    <p:sldId id="269" r:id="rId5"/>
    <p:sldId id="266" r:id="rId6"/>
    <p:sldId id="268" r:id="rId7"/>
    <p:sldId id="271" r:id="rId8"/>
    <p:sldId id="272"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37A"/>
    <a:srgbClr val="1074BA"/>
    <a:srgbClr val="0F49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9"/>
    <p:restoredTop sz="94689"/>
  </p:normalViewPr>
  <p:slideViewPr>
    <p:cSldViewPr snapToGrid="0" snapToObjects="1">
      <p:cViewPr varScale="1">
        <p:scale>
          <a:sx n="109" d="100"/>
          <a:sy n="109"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DE80356-C050-C1D2-FA53-A51C197FC1F3}"/>
              </a:ext>
            </a:extLst>
          </p:cNvPr>
          <p:cNvSpPr/>
          <p:nvPr userDrawn="1"/>
        </p:nvSpPr>
        <p:spPr>
          <a:xfrm>
            <a:off x="0" y="13495"/>
            <a:ext cx="12192000" cy="6857999"/>
          </a:xfrm>
          <a:prstGeom prst="rect">
            <a:avLst/>
          </a:prstGeom>
          <a:solidFill>
            <a:srgbClr val="0072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838200" y="6311900"/>
            <a:ext cx="810986" cy="409575"/>
          </a:xfrm>
          <a:prstGeom prst="rect">
            <a:avLst/>
          </a:prstGeom>
        </p:spPr>
        <p:txBody>
          <a:bodyPr/>
          <a:lstStyle/>
          <a:p>
            <a:fld id="{978957DE-0A8A-9D44-8352-34BC09BF7234}" type="datetimeFigureOut">
              <a:rPr lang="en-US" smtClean="0"/>
              <a:pPr/>
              <a:t>5/13/23</a:t>
            </a:fld>
            <a:endParaRPr lang="en-US" dirty="0"/>
          </a:p>
        </p:txBody>
      </p:sp>
      <p:sp>
        <p:nvSpPr>
          <p:cNvPr id="5" name="Footer Placeholder 4"/>
          <p:cNvSpPr>
            <a:spLocks noGrp="1"/>
          </p:cNvSpPr>
          <p:nvPr>
            <p:ph type="ftr" sz="quarter" idx="11"/>
          </p:nvPr>
        </p:nvSpPr>
        <p:spPr>
          <a:xfrm>
            <a:off x="1649186"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32BB5C0-C657-4A40-AAE5-52D908CC6012}" type="slidenum">
              <a:rPr lang="en-US" smtClean="0"/>
              <a:pPr/>
              <a:t>‹#›</a:t>
            </a:fld>
            <a:endParaRPr lang="en-US" dirty="0"/>
          </a:p>
        </p:txBody>
      </p:sp>
      <p:sp>
        <p:nvSpPr>
          <p:cNvPr id="18" name="Rectangle 17">
            <a:extLst>
              <a:ext uri="{FF2B5EF4-FFF2-40B4-BE49-F238E27FC236}">
                <a16:creationId xmlns:a16="http://schemas.microsoft.com/office/drawing/2014/main" id="{AB9E23AB-D469-4A4D-A113-4F3D33D103E8}"/>
              </a:ext>
            </a:extLst>
          </p:cNvPr>
          <p:cNvSpPr/>
          <p:nvPr userDrawn="1"/>
        </p:nvSpPr>
        <p:spPr>
          <a:xfrm>
            <a:off x="0" y="6272212"/>
            <a:ext cx="12192000" cy="599282"/>
          </a:xfrm>
          <a:prstGeom prst="rect">
            <a:avLst/>
          </a:prstGeom>
          <a:pattFill prst="wdUpDiag">
            <a:fgClr>
              <a:srgbClr val="0F497E"/>
            </a:fgClr>
            <a:bgClr>
              <a:srgbClr val="1074BA"/>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685ABCB-9A8C-814C-AF85-8D471BDCE039}"/>
              </a:ext>
            </a:extLst>
          </p:cNvPr>
          <p:cNvCxnSpPr>
            <a:cxnSpLocks/>
          </p:cNvCxnSpPr>
          <p:nvPr userDrawn="1"/>
        </p:nvCxnSpPr>
        <p:spPr>
          <a:xfrm flipV="1">
            <a:off x="0" y="6235218"/>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5" name="Picture 14" descr="Logo&#10;&#10;Description automatically generated">
            <a:extLst>
              <a:ext uri="{FF2B5EF4-FFF2-40B4-BE49-F238E27FC236}">
                <a16:creationId xmlns:a16="http://schemas.microsoft.com/office/drawing/2014/main" id="{5764DEE7-B45B-9F4E-8545-42828F5FBF9D}"/>
              </a:ext>
            </a:extLst>
          </p:cNvPr>
          <p:cNvPicPr>
            <a:picLocks noChangeAspect="1"/>
          </p:cNvPicPr>
          <p:nvPr userDrawn="1"/>
        </p:nvPicPr>
        <p:blipFill>
          <a:blip r:embed="rId2"/>
          <a:stretch>
            <a:fillRect/>
          </a:stretch>
        </p:blipFill>
        <p:spPr>
          <a:xfrm>
            <a:off x="660242" y="1332226"/>
            <a:ext cx="2550097" cy="1404664"/>
          </a:xfrm>
          <a:prstGeom prst="rect">
            <a:avLst/>
          </a:prstGeom>
        </p:spPr>
      </p:pic>
      <p:sp>
        <p:nvSpPr>
          <p:cNvPr id="10" name="Text Placeholder 9">
            <a:extLst>
              <a:ext uri="{FF2B5EF4-FFF2-40B4-BE49-F238E27FC236}">
                <a16:creationId xmlns:a16="http://schemas.microsoft.com/office/drawing/2014/main" id="{BEABAA7B-A83D-E8CD-A1CC-6A44E2049D85}"/>
              </a:ext>
            </a:extLst>
          </p:cNvPr>
          <p:cNvSpPr>
            <a:spLocks noGrp="1"/>
          </p:cNvSpPr>
          <p:nvPr>
            <p:ph type="body" sz="quarter" idx="13" hasCustomPrompt="1"/>
          </p:nvPr>
        </p:nvSpPr>
        <p:spPr>
          <a:xfrm>
            <a:off x="831850" y="2311269"/>
            <a:ext cx="10365539" cy="1338413"/>
          </a:xfrm>
        </p:spPr>
        <p:txBody>
          <a:bodyPr>
            <a:noAutofit/>
          </a:bodyPr>
          <a:lstStyle>
            <a:lvl1pPr marL="0" indent="0">
              <a:buNone/>
              <a:defRPr sz="7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a:t>
            </a:r>
          </a:p>
        </p:txBody>
      </p:sp>
      <p:sp>
        <p:nvSpPr>
          <p:cNvPr id="14" name="Text Placeholder 13">
            <a:extLst>
              <a:ext uri="{FF2B5EF4-FFF2-40B4-BE49-F238E27FC236}">
                <a16:creationId xmlns:a16="http://schemas.microsoft.com/office/drawing/2014/main" id="{DCA58BFB-D9E9-B67F-6F91-89E21A3C84BF}"/>
              </a:ext>
            </a:extLst>
          </p:cNvPr>
          <p:cNvSpPr>
            <a:spLocks noGrp="1"/>
          </p:cNvSpPr>
          <p:nvPr>
            <p:ph type="body" sz="quarter" idx="14" hasCustomPrompt="1"/>
          </p:nvPr>
        </p:nvSpPr>
        <p:spPr>
          <a:xfrm>
            <a:off x="838200" y="3760895"/>
            <a:ext cx="10358438" cy="585788"/>
          </a:xfrm>
        </p:spPr>
        <p:txBody>
          <a:bodyPr>
            <a:normAutofit/>
          </a:bodyPr>
          <a:lstStyle>
            <a:lvl1pPr marL="0" indent="0">
              <a:buNone/>
              <a:defRPr sz="1800">
                <a:solidFill>
                  <a:schemeClr val="bg1"/>
                </a:solidFill>
              </a:defRPr>
            </a:lvl1pPr>
          </a:lstStyle>
          <a:p>
            <a:pPr lvl="0"/>
            <a:r>
              <a:rPr lang="en-US" dirty="0"/>
              <a:t>Date   |   Details</a:t>
            </a:r>
          </a:p>
        </p:txBody>
      </p:sp>
    </p:spTree>
    <p:extLst>
      <p:ext uri="{BB962C8B-B14F-4D97-AF65-F5344CB8AC3E}">
        <p14:creationId xmlns:p14="http://schemas.microsoft.com/office/powerpoint/2010/main" val="334022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Right">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6705600" y="20396"/>
            <a:ext cx="5486400" cy="6837604"/>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6BE726-016A-D34F-85C8-2D5FA8A2DD22}"/>
              </a:ext>
            </a:extLst>
          </p:cNvPr>
          <p:cNvSpPr>
            <a:spLocks noGrp="1"/>
          </p:cNvSpPr>
          <p:nvPr>
            <p:ph idx="14"/>
          </p:nvPr>
        </p:nvSpPr>
        <p:spPr>
          <a:xfrm>
            <a:off x="6705600" y="1"/>
            <a:ext cx="5486400" cy="6858000"/>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endParaRPr lang="en-US" dirty="0"/>
          </a:p>
        </p:txBody>
      </p:sp>
      <p:sp>
        <p:nvSpPr>
          <p:cNvPr id="12" name="Content Placeholder 2">
            <a:extLst>
              <a:ext uri="{FF2B5EF4-FFF2-40B4-BE49-F238E27FC236}">
                <a16:creationId xmlns:a16="http://schemas.microsoft.com/office/drawing/2014/main" id="{04A716BC-72C3-1448-B1A8-61298935F7DF}"/>
              </a:ext>
            </a:extLst>
          </p:cNvPr>
          <p:cNvSpPr>
            <a:spLocks noGrp="1"/>
          </p:cNvSpPr>
          <p:nvPr>
            <p:ph idx="13" hasCustomPrompt="1"/>
          </p:nvPr>
        </p:nvSpPr>
        <p:spPr>
          <a:xfrm>
            <a:off x="516520" y="1825625"/>
            <a:ext cx="5672560" cy="3910012"/>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Logo&#10;&#10;Description automatically generated">
            <a:extLst>
              <a:ext uri="{FF2B5EF4-FFF2-40B4-BE49-F238E27FC236}">
                <a16:creationId xmlns:a16="http://schemas.microsoft.com/office/drawing/2014/main" id="{5D2A8213-F20A-AC45-B29E-EA1CA189C9EE}"/>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7" name="Text Placeholder 13">
            <a:extLst>
              <a:ext uri="{FF2B5EF4-FFF2-40B4-BE49-F238E27FC236}">
                <a16:creationId xmlns:a16="http://schemas.microsoft.com/office/drawing/2014/main" id="{5705F4C5-F497-4952-9338-C7C723B29908}"/>
              </a:ext>
            </a:extLst>
          </p:cNvPr>
          <p:cNvSpPr>
            <a:spLocks noGrp="1"/>
          </p:cNvSpPr>
          <p:nvPr>
            <p:ph type="body" sz="quarter" idx="15" hasCustomPrompt="1"/>
          </p:nvPr>
        </p:nvSpPr>
        <p:spPr>
          <a:xfrm>
            <a:off x="516521" y="783432"/>
            <a:ext cx="5672560" cy="585788"/>
          </a:xfrm>
        </p:spPr>
        <p:txBody>
          <a:bodyPr anchor="ctr">
            <a:noAutofit/>
          </a:bodyPr>
          <a:lstStyle>
            <a:lvl1pPr marL="0" indent="0">
              <a:buNone/>
              <a:defRPr sz="4400" b="1">
                <a:solidFill>
                  <a:schemeClr val="bg1"/>
                </a:solidFill>
              </a:defRPr>
            </a:lvl1pPr>
          </a:lstStyle>
          <a:p>
            <a:pPr lvl="0"/>
            <a:r>
              <a:rPr lang="en-US" dirty="0"/>
              <a:t>Click to edit title</a:t>
            </a:r>
          </a:p>
        </p:txBody>
      </p:sp>
    </p:spTree>
    <p:extLst>
      <p:ext uri="{BB962C8B-B14F-4D97-AF65-F5344CB8AC3E}">
        <p14:creationId xmlns:p14="http://schemas.microsoft.com/office/powerpoint/2010/main" val="382250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0" y="20396"/>
            <a:ext cx="12192000" cy="1579803"/>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DFB068F-BBDB-0240-A505-51C89576748C}"/>
              </a:ext>
            </a:extLst>
          </p:cNvPr>
          <p:cNvCxnSpPr>
            <a:cxnSpLocks/>
          </p:cNvCxnSpPr>
          <p:nvPr userDrawn="1"/>
        </p:nvCxnSpPr>
        <p:spPr>
          <a:xfrm flipV="1">
            <a:off x="0" y="1570962"/>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3" name="Picture 12" descr="Logo&#10;&#10;Description automatically generated">
            <a:extLst>
              <a:ext uri="{FF2B5EF4-FFF2-40B4-BE49-F238E27FC236}">
                <a16:creationId xmlns:a16="http://schemas.microsoft.com/office/drawing/2014/main" id="{46F3E957-AAFE-8246-AB3C-610AB36133F9}"/>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2" name="Text Placeholder 9">
            <a:extLst>
              <a:ext uri="{FF2B5EF4-FFF2-40B4-BE49-F238E27FC236}">
                <a16:creationId xmlns:a16="http://schemas.microsoft.com/office/drawing/2014/main" id="{5F89A45E-B389-2A3E-47AD-3A2F31CAF347}"/>
              </a:ext>
            </a:extLst>
          </p:cNvPr>
          <p:cNvSpPr>
            <a:spLocks noGrp="1"/>
          </p:cNvSpPr>
          <p:nvPr>
            <p:ph type="body" sz="quarter" idx="13" hasCustomPrompt="1"/>
          </p:nvPr>
        </p:nvSpPr>
        <p:spPr>
          <a:xfrm>
            <a:off x="831850" y="1484075"/>
            <a:ext cx="10365539" cy="1338413"/>
          </a:xfrm>
        </p:spPr>
        <p:txBody>
          <a:bodyPr>
            <a:noAutofit/>
          </a:bodyPr>
          <a:lstStyle>
            <a:lvl1pPr marL="0" indent="0">
              <a:buNone/>
              <a:defRPr sz="7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a:t>
            </a:r>
          </a:p>
        </p:txBody>
      </p:sp>
      <p:sp>
        <p:nvSpPr>
          <p:cNvPr id="16" name="Text Placeholder 13">
            <a:extLst>
              <a:ext uri="{FF2B5EF4-FFF2-40B4-BE49-F238E27FC236}">
                <a16:creationId xmlns:a16="http://schemas.microsoft.com/office/drawing/2014/main" id="{F14B5D36-7A79-A179-AB46-43C416CF4DD2}"/>
              </a:ext>
            </a:extLst>
          </p:cNvPr>
          <p:cNvSpPr>
            <a:spLocks noGrp="1"/>
          </p:cNvSpPr>
          <p:nvPr>
            <p:ph type="body" sz="quarter" idx="14" hasCustomPrompt="1"/>
          </p:nvPr>
        </p:nvSpPr>
        <p:spPr>
          <a:xfrm>
            <a:off x="838200" y="2805685"/>
            <a:ext cx="10358438" cy="585788"/>
          </a:xfrm>
        </p:spPr>
        <p:txBody>
          <a:bodyPr>
            <a:noAutofit/>
          </a:bodyPr>
          <a:lstStyle>
            <a:lvl1pPr marL="0" indent="0">
              <a:buNone/>
              <a:defRPr sz="3600">
                <a:solidFill>
                  <a:schemeClr val="bg1"/>
                </a:solidFill>
              </a:defRPr>
            </a:lvl1pPr>
          </a:lstStyle>
          <a:p>
            <a:pPr lvl="0"/>
            <a:r>
              <a:rPr lang="en-US" dirty="0"/>
              <a:t>Subtitle</a:t>
            </a:r>
          </a:p>
        </p:txBody>
      </p:sp>
    </p:spTree>
    <p:extLst>
      <p:ext uri="{BB962C8B-B14F-4D97-AF65-F5344CB8AC3E}">
        <p14:creationId xmlns:p14="http://schemas.microsoft.com/office/powerpoint/2010/main" val="15500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 Main with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102F9-23CB-0B4E-9B6A-CFFDD1A6D093}"/>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838200" y="1825625"/>
            <a:ext cx="9617687" cy="4351338"/>
          </a:xfrm>
          <a:prstGeom prst="rect">
            <a:avLst/>
          </a:prstGeom>
        </p:spPr>
        <p:txBody>
          <a:bodyPr/>
          <a:lstStyle>
            <a:lvl1pPr>
              <a:lnSpc>
                <a:spcPct val="150000"/>
              </a:lnSpc>
              <a:defRPr>
                <a:latin typeface="Helvetica" pitchFamily="2" charset="0"/>
              </a:defRPr>
            </a:lvl1pPr>
            <a:lvl2pPr>
              <a:lnSpc>
                <a:spcPct val="150000"/>
              </a:lnSpc>
              <a:defRPr>
                <a:latin typeface="Helvetica" pitchFamily="2" charset="0"/>
              </a:defRPr>
            </a:lvl2pPr>
            <a:lvl3pPr>
              <a:lnSpc>
                <a:spcPct val="150000"/>
              </a:lnSpc>
              <a:defRPr>
                <a:latin typeface="Helvetica" pitchFamily="2" charset="0"/>
              </a:defRPr>
            </a:lvl3pPr>
            <a:lvl4pPr>
              <a:lnSpc>
                <a:spcPct val="150000"/>
              </a:lnSpc>
              <a:defRPr>
                <a:latin typeface="Helvetica" pitchFamily="2" charset="0"/>
              </a:defRPr>
            </a:lvl4pPr>
            <a:lvl5pPr>
              <a:lnSpc>
                <a:spcPct val="150000"/>
              </a:lnSpc>
              <a:defRPr>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838200" y="365126"/>
            <a:ext cx="10515600" cy="1281112"/>
          </a:xfrm>
          <a:prstGeom prst="rect">
            <a:avLst/>
          </a:prstGeom>
        </p:spPr>
        <p:txBody>
          <a:bodyPr anchor="b"/>
          <a:lstStyle>
            <a:lvl1pPr>
              <a:defRPr b="1">
                <a:solidFill>
                  <a:srgbClr val="1074BA"/>
                </a:solidFill>
                <a:latin typeface="Helvetica" pitchFamily="2" charset="0"/>
              </a:defRPr>
            </a:lvl1pPr>
          </a:lstStyle>
          <a:p>
            <a:r>
              <a:rPr lang="en-US" dirty="0"/>
              <a:t>Click to edit title</a:t>
            </a:r>
          </a:p>
        </p:txBody>
      </p:sp>
      <p:pic>
        <p:nvPicPr>
          <p:cNvPr id="8" name="Picture 7">
            <a:extLst>
              <a:ext uri="{FF2B5EF4-FFF2-40B4-BE49-F238E27FC236}">
                <a16:creationId xmlns:a16="http://schemas.microsoft.com/office/drawing/2014/main" id="{9F89C267-9636-2841-9436-F66B0B64160C}"/>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16" name="Date Placeholder 3">
            <a:extLst>
              <a:ext uri="{FF2B5EF4-FFF2-40B4-BE49-F238E27FC236}">
                <a16:creationId xmlns:a16="http://schemas.microsoft.com/office/drawing/2014/main" id="{21FB5021-1C24-B78A-1D48-0EA58E3B2947}"/>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5/13/23</a:t>
            </a:fld>
            <a:endParaRPr lang="en-US" dirty="0"/>
          </a:p>
        </p:txBody>
      </p:sp>
      <p:sp>
        <p:nvSpPr>
          <p:cNvPr id="17" name="Footer Placeholder 4">
            <a:extLst>
              <a:ext uri="{FF2B5EF4-FFF2-40B4-BE49-F238E27FC236}">
                <a16:creationId xmlns:a16="http://schemas.microsoft.com/office/drawing/2014/main" id="{A1BEE0A5-669F-3E0C-FFF4-6F7487BB63B2}"/>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8" name="Slide Number Placeholder 5">
            <a:extLst>
              <a:ext uri="{FF2B5EF4-FFF2-40B4-BE49-F238E27FC236}">
                <a16:creationId xmlns:a16="http://schemas.microsoft.com/office/drawing/2014/main" id="{910A534C-667B-B1E0-7107-5A1BCAC222DF}"/>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30200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7948309-2AD8-E34A-A180-C46287715FE8}"/>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53550"/>
            <a:ext cx="10515600" cy="1292688"/>
          </a:xfrm>
          <a:prstGeom prst="rect">
            <a:avLst/>
          </a:prstGeom>
        </p:spPr>
        <p:txBody>
          <a:bodyPr anchor="b"/>
          <a:lstStyle>
            <a:lvl1pPr>
              <a:defRPr b="1">
                <a:solidFill>
                  <a:srgbClr val="1074BA"/>
                </a:solidFill>
              </a:defRPr>
            </a:lvl1pPr>
          </a:lstStyle>
          <a:p>
            <a:r>
              <a:rPr lang="en-US" dirty="0"/>
              <a:t>Click to edit title</a:t>
            </a:r>
          </a:p>
        </p:txBody>
      </p:sp>
      <p:sp>
        <p:nvSpPr>
          <p:cNvPr id="3" name="Content Placeholder 2"/>
          <p:cNvSpPr>
            <a:spLocks noGrp="1"/>
          </p:cNvSpPr>
          <p:nvPr>
            <p:ph sz="half" idx="1" hasCustomPrompt="1"/>
          </p:nvPr>
        </p:nvSpPr>
        <p:spPr>
          <a:xfrm>
            <a:off x="838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5BAE2836-898C-4040-8072-086C2D7AE64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9" name="Date Placeholder 3">
            <a:extLst>
              <a:ext uri="{FF2B5EF4-FFF2-40B4-BE49-F238E27FC236}">
                <a16:creationId xmlns:a16="http://schemas.microsoft.com/office/drawing/2014/main" id="{AEC52A3A-BECD-5B3A-75AC-AB11B89ADB39}"/>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5/13/23</a:t>
            </a:fld>
            <a:endParaRPr lang="en-US" dirty="0"/>
          </a:p>
        </p:txBody>
      </p:sp>
      <p:sp>
        <p:nvSpPr>
          <p:cNvPr id="12" name="Footer Placeholder 4">
            <a:extLst>
              <a:ext uri="{FF2B5EF4-FFF2-40B4-BE49-F238E27FC236}">
                <a16:creationId xmlns:a16="http://schemas.microsoft.com/office/drawing/2014/main" id="{444D2D6D-F907-8BE1-80E8-963E07A4036E}"/>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3" name="Slide Number Placeholder 5">
            <a:extLst>
              <a:ext uri="{FF2B5EF4-FFF2-40B4-BE49-F238E27FC236}">
                <a16:creationId xmlns:a16="http://schemas.microsoft.com/office/drawing/2014/main" id="{9E37ED83-AAC1-1A56-3AC8-BD0922286BDD}"/>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36978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tent - Two Columns with Header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391518-6516-214F-A332-DCE87B30EDAD}"/>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9788" y="365125"/>
            <a:ext cx="10515600" cy="1281113"/>
          </a:xfrm>
          <a:prstGeom prst="rect">
            <a:avLst/>
          </a:prstGeom>
        </p:spPr>
        <p:txBody>
          <a:bodyPr anchor="b"/>
          <a:lstStyle>
            <a:lvl1pPr>
              <a:defRPr b="1">
                <a:solidFill>
                  <a:srgbClr val="1074BA"/>
                </a:solidFill>
              </a:defRPr>
            </a:lvl1pPr>
          </a:lstStyle>
          <a:p>
            <a:r>
              <a:rPr lang="en-US" dirty="0"/>
              <a:t>Click to edit title</a:t>
            </a:r>
          </a:p>
        </p:txBody>
      </p:sp>
      <p:sp>
        <p:nvSpPr>
          <p:cNvPr id="3" name="Text Placeholder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solidFill>
                  <a:srgbClr val="0F49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Content Placeholder 3"/>
          <p:cNvSpPr>
            <a:spLocks noGrp="1"/>
          </p:cNvSpPr>
          <p:nvPr>
            <p:ph sz="half" idx="2" hasCustomPrompt="1"/>
          </p:nvPr>
        </p:nvSpPr>
        <p:spPr>
          <a:xfrm>
            <a:off x="839788" y="2505075"/>
            <a:ext cx="5157787" cy="368458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solidFill>
                  <a:srgbClr val="0F49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Content Placeholder 5"/>
          <p:cNvSpPr>
            <a:spLocks noGrp="1"/>
          </p:cNvSpPr>
          <p:nvPr>
            <p:ph sz="quarter" idx="4" hasCustomPrompt="1"/>
          </p:nvPr>
        </p:nvSpPr>
        <p:spPr>
          <a:xfrm>
            <a:off x="6172200" y="2505075"/>
            <a:ext cx="5183188" cy="368458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630731D-3B54-D449-A75B-08796576B4C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11" name="Date Placeholder 3">
            <a:extLst>
              <a:ext uri="{FF2B5EF4-FFF2-40B4-BE49-F238E27FC236}">
                <a16:creationId xmlns:a16="http://schemas.microsoft.com/office/drawing/2014/main" id="{CB0491C2-97F3-1701-A687-1CB0BB3395CF}"/>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5/13/23</a:t>
            </a:fld>
            <a:endParaRPr lang="en-US" dirty="0"/>
          </a:p>
        </p:txBody>
      </p:sp>
      <p:sp>
        <p:nvSpPr>
          <p:cNvPr id="13" name="Footer Placeholder 4">
            <a:extLst>
              <a:ext uri="{FF2B5EF4-FFF2-40B4-BE49-F238E27FC236}">
                <a16:creationId xmlns:a16="http://schemas.microsoft.com/office/drawing/2014/main" id="{812D41D8-EE3E-C945-65F8-0C269027FA06}"/>
              </a:ext>
            </a:extLst>
          </p:cNvPr>
          <p:cNvSpPr>
            <a:spLocks noGrp="1"/>
          </p:cNvSpPr>
          <p:nvPr>
            <p:ph type="ftr" sz="quarter" idx="11"/>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5" name="Slide Number Placeholder 5">
            <a:extLst>
              <a:ext uri="{FF2B5EF4-FFF2-40B4-BE49-F238E27FC236}">
                <a16:creationId xmlns:a16="http://schemas.microsoft.com/office/drawing/2014/main" id="{0A7A8BA6-C03B-480B-9E6C-926EE7DCE080}"/>
              </a:ext>
            </a:extLst>
          </p:cNvPr>
          <p:cNvSpPr>
            <a:spLocks noGrp="1"/>
          </p:cNvSpPr>
          <p:nvPr>
            <p:ph type="sldNum" sz="quarter" idx="12"/>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68041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Header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D3BCD2-4110-F043-B2F7-39B38D2022A9}"/>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281113"/>
          </a:xfrm>
          <a:prstGeom prst="rect">
            <a:avLst/>
          </a:prstGeom>
        </p:spPr>
        <p:txBody>
          <a:bodyPr anchor="b"/>
          <a:lstStyle>
            <a:lvl1pPr>
              <a:defRPr b="1">
                <a:solidFill>
                  <a:srgbClr val="1074BA"/>
                </a:solidFill>
              </a:defRPr>
            </a:lvl1pPr>
          </a:lstStyle>
          <a:p>
            <a:r>
              <a:rPr lang="en-US" dirty="0"/>
              <a:t>Click to edit title</a:t>
            </a:r>
          </a:p>
        </p:txBody>
      </p:sp>
      <p:pic>
        <p:nvPicPr>
          <p:cNvPr id="5" name="Picture 4">
            <a:extLst>
              <a:ext uri="{FF2B5EF4-FFF2-40B4-BE49-F238E27FC236}">
                <a16:creationId xmlns:a16="http://schemas.microsoft.com/office/drawing/2014/main" id="{D497CE00-59A5-914B-81FF-55FA87F65400}"/>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6" name="Date Placeholder 3">
            <a:extLst>
              <a:ext uri="{FF2B5EF4-FFF2-40B4-BE49-F238E27FC236}">
                <a16:creationId xmlns:a16="http://schemas.microsoft.com/office/drawing/2014/main" id="{9A1DBA02-24CB-0AF5-8008-D929B39C4E30}"/>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5/13/23</a:t>
            </a:fld>
            <a:endParaRPr lang="en-US" dirty="0"/>
          </a:p>
        </p:txBody>
      </p:sp>
      <p:sp>
        <p:nvSpPr>
          <p:cNvPr id="7" name="Footer Placeholder 4">
            <a:extLst>
              <a:ext uri="{FF2B5EF4-FFF2-40B4-BE49-F238E27FC236}">
                <a16:creationId xmlns:a16="http://schemas.microsoft.com/office/drawing/2014/main" id="{2C2811A0-E811-D6AE-F161-F35F49FB41AF}"/>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8" name="Slide Number Placeholder 5">
            <a:extLst>
              <a:ext uri="{FF2B5EF4-FFF2-40B4-BE49-F238E27FC236}">
                <a16:creationId xmlns:a16="http://schemas.microsoft.com/office/drawing/2014/main" id="{41A62374-EAC7-62C0-62C7-1760D394B899}"/>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320033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ECE36B-4DF3-F348-9652-C1B5B13D04EE}"/>
              </a:ext>
            </a:extLst>
          </p:cNvPr>
          <p:cNvPicPr>
            <a:picLocks noChangeAspect="1"/>
          </p:cNvPicPr>
          <p:nvPr userDrawn="1"/>
        </p:nvPicPr>
        <p:blipFill>
          <a:blip r:embed="rId2"/>
          <a:srcRect/>
          <a:stretch/>
        </p:blipFill>
        <p:spPr>
          <a:xfrm>
            <a:off x="10396205" y="5789118"/>
            <a:ext cx="1426390" cy="785695"/>
          </a:xfrm>
          <a:prstGeom prst="rect">
            <a:avLst/>
          </a:prstGeom>
        </p:spPr>
      </p:pic>
    </p:spTree>
    <p:extLst>
      <p:ext uri="{BB962C8B-B14F-4D97-AF65-F5344CB8AC3E}">
        <p14:creationId xmlns:p14="http://schemas.microsoft.com/office/powerpoint/2010/main" val="418199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E59F6C-6CED-544A-926B-5AE1ED397042}"/>
              </a:ext>
            </a:extLst>
          </p:cNvPr>
          <p:cNvSpPr/>
          <p:nvPr userDrawn="1"/>
        </p:nvSpPr>
        <p:spPr>
          <a:xfrm>
            <a:off x="0" y="283187"/>
            <a:ext cx="12192000" cy="6857999"/>
          </a:xfrm>
          <a:prstGeom prst="rect">
            <a:avLst/>
          </a:prstGeom>
          <a:solidFill>
            <a:srgbClr val="0072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81DA1D-A4CA-1B42-9842-C7E1819C44BA}"/>
              </a:ext>
            </a:extLst>
          </p:cNvPr>
          <p:cNvSpPr/>
          <p:nvPr userDrawn="1"/>
        </p:nvSpPr>
        <p:spPr>
          <a:xfrm>
            <a:off x="0" y="0"/>
            <a:ext cx="12192000" cy="599282"/>
          </a:xfrm>
          <a:prstGeom prst="rect">
            <a:avLst/>
          </a:prstGeom>
          <a:pattFill prst="wdUpDiag">
            <a:fgClr>
              <a:srgbClr val="0F497E"/>
            </a:fgClr>
            <a:bgClr>
              <a:srgbClr val="1074BA"/>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A6914EB-EBB6-744E-B484-D61D942F66AC}"/>
              </a:ext>
            </a:extLst>
          </p:cNvPr>
          <p:cNvCxnSpPr>
            <a:cxnSpLocks/>
          </p:cNvCxnSpPr>
          <p:nvPr userDrawn="1"/>
        </p:nvCxnSpPr>
        <p:spPr>
          <a:xfrm flipV="1">
            <a:off x="0" y="573088"/>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459D927F-28CE-D44E-91E3-F1AB908F7780}"/>
              </a:ext>
            </a:extLst>
          </p:cNvPr>
          <p:cNvPicPr>
            <a:picLocks noChangeAspect="1"/>
          </p:cNvPicPr>
          <p:nvPr userDrawn="1"/>
        </p:nvPicPr>
        <p:blipFill>
          <a:blip r:embed="rId2"/>
          <a:stretch>
            <a:fillRect/>
          </a:stretch>
        </p:blipFill>
        <p:spPr>
          <a:xfrm>
            <a:off x="10396204" y="5789118"/>
            <a:ext cx="1426392" cy="785695"/>
          </a:xfrm>
          <a:prstGeom prst="rect">
            <a:avLst/>
          </a:prstGeom>
        </p:spPr>
      </p:pic>
    </p:spTree>
    <p:extLst>
      <p:ext uri="{BB962C8B-B14F-4D97-AF65-F5344CB8AC3E}">
        <p14:creationId xmlns:p14="http://schemas.microsoft.com/office/powerpoint/2010/main" val="128254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Left">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0" y="20396"/>
            <a:ext cx="5486400" cy="6837604"/>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1EEC249F-91FB-509D-9C8C-3984DCAD4ED9}"/>
              </a:ext>
            </a:extLst>
          </p:cNvPr>
          <p:cNvSpPr>
            <a:spLocks noGrp="1"/>
          </p:cNvSpPr>
          <p:nvPr>
            <p:ph idx="14"/>
          </p:nvPr>
        </p:nvSpPr>
        <p:spPr>
          <a:xfrm>
            <a:off x="0" y="1"/>
            <a:ext cx="5486400" cy="6858000"/>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endParaRPr lang="en-US" dirty="0"/>
          </a:p>
        </p:txBody>
      </p:sp>
      <p:sp>
        <p:nvSpPr>
          <p:cNvPr id="12" name="Content Placeholder 2">
            <a:extLst>
              <a:ext uri="{FF2B5EF4-FFF2-40B4-BE49-F238E27FC236}">
                <a16:creationId xmlns:a16="http://schemas.microsoft.com/office/drawing/2014/main" id="{04A716BC-72C3-1448-B1A8-61298935F7DF}"/>
              </a:ext>
            </a:extLst>
          </p:cNvPr>
          <p:cNvSpPr>
            <a:spLocks noGrp="1"/>
          </p:cNvSpPr>
          <p:nvPr>
            <p:ph idx="13" hasCustomPrompt="1"/>
          </p:nvPr>
        </p:nvSpPr>
        <p:spPr>
          <a:xfrm>
            <a:off x="5867399" y="1825625"/>
            <a:ext cx="5868728" cy="3910012"/>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descr="Logo&#10;&#10;Description automatically generated">
            <a:extLst>
              <a:ext uri="{FF2B5EF4-FFF2-40B4-BE49-F238E27FC236}">
                <a16:creationId xmlns:a16="http://schemas.microsoft.com/office/drawing/2014/main" id="{8307FA5C-2B25-5344-913C-099CAB2BCD16}"/>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7" name="Text Placeholder 13">
            <a:extLst>
              <a:ext uri="{FF2B5EF4-FFF2-40B4-BE49-F238E27FC236}">
                <a16:creationId xmlns:a16="http://schemas.microsoft.com/office/drawing/2014/main" id="{FDE35663-4059-413F-5020-DD6012E8B46A}"/>
              </a:ext>
            </a:extLst>
          </p:cNvPr>
          <p:cNvSpPr>
            <a:spLocks noGrp="1"/>
          </p:cNvSpPr>
          <p:nvPr>
            <p:ph type="body" sz="quarter" idx="15" hasCustomPrompt="1"/>
          </p:nvPr>
        </p:nvSpPr>
        <p:spPr>
          <a:xfrm>
            <a:off x="5867397" y="783432"/>
            <a:ext cx="5868729" cy="585788"/>
          </a:xfrm>
        </p:spPr>
        <p:txBody>
          <a:bodyPr anchor="ctr">
            <a:noAutofit/>
          </a:bodyPr>
          <a:lstStyle>
            <a:lvl1pPr marL="0" indent="0">
              <a:buNone/>
              <a:defRPr sz="4400" b="1">
                <a:solidFill>
                  <a:schemeClr val="bg1"/>
                </a:solidFill>
              </a:defRPr>
            </a:lvl1pPr>
          </a:lstStyle>
          <a:p>
            <a:pPr lvl="0"/>
            <a:r>
              <a:rPr lang="en-US" dirty="0"/>
              <a:t>Click to edit title</a:t>
            </a:r>
          </a:p>
        </p:txBody>
      </p:sp>
    </p:spTree>
    <p:extLst>
      <p:ext uri="{BB962C8B-B14F-4D97-AF65-F5344CB8AC3E}">
        <p14:creationId xmlns:p14="http://schemas.microsoft.com/office/powerpoint/2010/main" val="395724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888BC18D-C8AC-DB06-93A7-CBF4D4BC50FC}"/>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5/13/23</a:t>
            </a:fld>
            <a:endParaRPr lang="en-US" dirty="0"/>
          </a:p>
        </p:txBody>
      </p:sp>
      <p:sp>
        <p:nvSpPr>
          <p:cNvPr id="11" name="Footer Placeholder 4">
            <a:extLst>
              <a:ext uri="{FF2B5EF4-FFF2-40B4-BE49-F238E27FC236}">
                <a16:creationId xmlns:a16="http://schemas.microsoft.com/office/drawing/2014/main" id="{EC660012-4743-368E-CE88-67CD78FEBDD9}"/>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2" name="Slide Number Placeholder 5">
            <a:extLst>
              <a:ext uri="{FF2B5EF4-FFF2-40B4-BE49-F238E27FC236}">
                <a16:creationId xmlns:a16="http://schemas.microsoft.com/office/drawing/2014/main" id="{11CA1A30-593D-1C62-6864-B82A636DB57B}"/>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660231602"/>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 id="2147483664" r:id="rId4"/>
    <p:sldLayoutId id="2147483665" r:id="rId5"/>
    <p:sldLayoutId id="2147483666" r:id="rId6"/>
    <p:sldLayoutId id="2147483667" r:id="rId7"/>
    <p:sldLayoutId id="2147483670"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0E9B30-1FBA-D3B5-01C4-D6097FA25081}"/>
              </a:ext>
            </a:extLst>
          </p:cNvPr>
          <p:cNvSpPr>
            <a:spLocks noGrp="1"/>
          </p:cNvSpPr>
          <p:nvPr>
            <p:ph type="body" sz="quarter" idx="13"/>
          </p:nvPr>
        </p:nvSpPr>
        <p:spPr>
          <a:xfrm>
            <a:off x="337064" y="2874308"/>
            <a:ext cx="11854936" cy="1451379"/>
          </a:xfrm>
        </p:spPr>
        <p:txBody>
          <a:bodyPr/>
          <a:lstStyle/>
          <a:p>
            <a:pPr>
              <a:lnSpc>
                <a:spcPct val="100000"/>
              </a:lnSpc>
            </a:pPr>
            <a:r>
              <a:rPr lang="en-US" sz="3600" dirty="0">
                <a:latin typeface="Times New Roman" panose="02020603050405020304" pitchFamily="18" charset="0"/>
                <a:cs typeface="Times New Roman" panose="02020603050405020304" pitchFamily="18" charset="0"/>
              </a:rPr>
              <a:t>Deep Learning-Based Gun Detection and Notification System for Law Enforcement.</a:t>
            </a:r>
          </a:p>
        </p:txBody>
      </p:sp>
      <p:sp>
        <p:nvSpPr>
          <p:cNvPr id="4" name="TextBox 3">
            <a:extLst>
              <a:ext uri="{FF2B5EF4-FFF2-40B4-BE49-F238E27FC236}">
                <a16:creationId xmlns:a16="http://schemas.microsoft.com/office/drawing/2014/main" id="{F0E635A0-5DA1-8671-78D0-3CA59A0F54F9}"/>
              </a:ext>
            </a:extLst>
          </p:cNvPr>
          <p:cNvSpPr txBox="1"/>
          <p:nvPr/>
        </p:nvSpPr>
        <p:spPr>
          <a:xfrm>
            <a:off x="1805651" y="2280213"/>
            <a:ext cx="184731" cy="369332"/>
          </a:xfrm>
          <a:prstGeom prst="rect">
            <a:avLst/>
          </a:prstGeom>
          <a:noFill/>
        </p:spPr>
        <p:txBody>
          <a:bodyPr wrap="none" rtlCol="0">
            <a:spAutoFit/>
          </a:bodyPr>
          <a:lstStyle/>
          <a:p>
            <a:endParaRPr lang="en-US"/>
          </a:p>
        </p:txBody>
      </p:sp>
      <p:sp>
        <p:nvSpPr>
          <p:cNvPr id="3" name="TextBox 2">
            <a:extLst>
              <a:ext uri="{FF2B5EF4-FFF2-40B4-BE49-F238E27FC236}">
                <a16:creationId xmlns:a16="http://schemas.microsoft.com/office/drawing/2014/main" id="{3BDDE2F1-4FC0-E688-85E7-1579C7E9CAAE}"/>
              </a:ext>
            </a:extLst>
          </p:cNvPr>
          <p:cNvSpPr txBox="1"/>
          <p:nvPr/>
        </p:nvSpPr>
        <p:spPr>
          <a:xfrm>
            <a:off x="337064" y="4119563"/>
            <a:ext cx="12313227" cy="769441"/>
          </a:xfrm>
          <a:prstGeom prst="rect">
            <a:avLst/>
          </a:prstGeom>
          <a:no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By -Team 12</a:t>
            </a:r>
          </a:p>
          <a:p>
            <a:endParaRPr lang="en-US" sz="1100" b="0" i="0" dirty="0">
              <a:solidFill>
                <a:schemeClr val="bg1"/>
              </a:solidFill>
              <a:effectLst/>
              <a:latin typeface="Times New Roman" panose="02020603050405020304" pitchFamily="18" charset="0"/>
              <a:cs typeface="Times New Roman" panose="02020603050405020304" pitchFamily="18" charset="0"/>
            </a:endParaRPr>
          </a:p>
          <a:p>
            <a:r>
              <a:rPr lang="en-US" sz="1100" b="0" i="0" dirty="0">
                <a:solidFill>
                  <a:schemeClr val="bg1"/>
                </a:solidFill>
                <a:effectLst/>
                <a:latin typeface="Times New Roman" panose="02020603050405020304" pitchFamily="18" charset="0"/>
                <a:cs typeface="Times New Roman" panose="02020603050405020304" pitchFamily="18" charset="0"/>
              </a:rPr>
              <a:t>Nimisha Chunduru</a:t>
            </a:r>
            <a:r>
              <a:rPr lang="en-US" sz="1100" dirty="0">
                <a:solidFill>
                  <a:schemeClr val="bg1"/>
                </a:solidFill>
                <a:latin typeface="Times New Roman" panose="02020603050405020304" pitchFamily="18" charset="0"/>
                <a:cs typeface="Times New Roman" panose="02020603050405020304" pitchFamily="18" charset="0"/>
              </a:rPr>
              <a:t>,  </a:t>
            </a:r>
            <a:r>
              <a:rPr lang="en-US" sz="1100" b="0" i="0" dirty="0">
                <a:solidFill>
                  <a:schemeClr val="bg1"/>
                </a:solidFill>
                <a:effectLst/>
                <a:latin typeface="Times New Roman" panose="02020603050405020304" pitchFamily="18" charset="0"/>
                <a:cs typeface="Times New Roman" panose="02020603050405020304" pitchFamily="18" charset="0"/>
              </a:rPr>
              <a:t>Sai Kolluri</a:t>
            </a:r>
            <a:r>
              <a:rPr lang="en-US" sz="1100" dirty="0">
                <a:solidFill>
                  <a:schemeClr val="bg1"/>
                </a:solidFill>
                <a:latin typeface="Times New Roman" panose="02020603050405020304" pitchFamily="18" charset="0"/>
                <a:cs typeface="Times New Roman" panose="02020603050405020304" pitchFamily="18" charset="0"/>
              </a:rPr>
              <a:t>,  </a:t>
            </a:r>
            <a:r>
              <a:rPr lang="en-US" sz="1100" b="0" i="0" dirty="0">
                <a:solidFill>
                  <a:schemeClr val="bg1"/>
                </a:solidFill>
                <a:effectLst/>
                <a:latin typeface="Times New Roman" panose="02020603050405020304" pitchFamily="18" charset="0"/>
                <a:cs typeface="Times New Roman" panose="02020603050405020304" pitchFamily="18" charset="0"/>
              </a:rPr>
              <a:t>Sanmukh Venkat Sai Nekkenti</a:t>
            </a:r>
            <a:r>
              <a:rPr lang="en-US" sz="1100" dirty="0">
                <a:solidFill>
                  <a:schemeClr val="bg1"/>
                </a:solidFill>
                <a:latin typeface="Times New Roman" panose="02020603050405020304" pitchFamily="18" charset="0"/>
                <a:cs typeface="Times New Roman" panose="02020603050405020304" pitchFamily="18" charset="0"/>
              </a:rPr>
              <a:t>,  </a:t>
            </a:r>
            <a:r>
              <a:rPr lang="en-US" sz="1100" b="0" i="0" dirty="0">
                <a:solidFill>
                  <a:schemeClr val="bg1"/>
                </a:solidFill>
                <a:effectLst/>
                <a:latin typeface="Times New Roman" panose="02020603050405020304" pitchFamily="18" charset="0"/>
                <a:cs typeface="Times New Roman" panose="02020603050405020304" pitchFamily="18" charset="0"/>
              </a:rPr>
              <a:t>Srinivas Gowtham Majeti</a:t>
            </a:r>
            <a:r>
              <a:rPr lang="en-US" sz="1100" dirty="0">
                <a:solidFill>
                  <a:schemeClr val="bg1"/>
                </a:solidFill>
                <a:latin typeface="Times New Roman" panose="02020603050405020304" pitchFamily="18" charset="0"/>
                <a:cs typeface="Times New Roman" panose="02020603050405020304" pitchFamily="18" charset="0"/>
              </a:rPr>
              <a:t>,  </a:t>
            </a:r>
            <a:r>
              <a:rPr lang="en-US" sz="1100" b="0" i="0" dirty="0">
                <a:solidFill>
                  <a:schemeClr val="bg1"/>
                </a:solidFill>
                <a:effectLst/>
                <a:latin typeface="Times New Roman" panose="02020603050405020304" pitchFamily="18" charset="0"/>
                <a:cs typeface="Times New Roman" panose="02020603050405020304" pitchFamily="18" charset="0"/>
              </a:rPr>
              <a:t>Susanth Ghanta,  Tharakanath Chowdary Velaga</a:t>
            </a:r>
            <a:r>
              <a:rPr lang="en-US" sz="1100" dirty="0">
                <a:solidFill>
                  <a:schemeClr val="bg1"/>
                </a:solidFill>
                <a:latin typeface="Times New Roman" panose="02020603050405020304" pitchFamily="18" charset="0"/>
                <a:cs typeface="Times New Roman" panose="02020603050405020304" pitchFamily="18" charset="0"/>
              </a:rPr>
              <a:t>, Trishank Varma Kothapalli, Vijayeshwari Palakurthi</a:t>
            </a:r>
          </a:p>
          <a:p>
            <a:endParaRPr lang="en-US" sz="1100" dirty="0"/>
          </a:p>
        </p:txBody>
      </p:sp>
    </p:spTree>
    <p:extLst>
      <p:ext uri="{BB962C8B-B14F-4D97-AF65-F5344CB8AC3E}">
        <p14:creationId xmlns:p14="http://schemas.microsoft.com/office/powerpoint/2010/main" val="232907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1B837-904D-ED44-C615-AF88FDB0C7DA}"/>
              </a:ext>
            </a:extLst>
          </p:cNvPr>
          <p:cNvSpPr txBox="1"/>
          <p:nvPr/>
        </p:nvSpPr>
        <p:spPr>
          <a:xfrm>
            <a:off x="827441" y="2207618"/>
            <a:ext cx="2260555" cy="584775"/>
          </a:xfrm>
          <a:prstGeom prst="rect">
            <a:avLst/>
          </a:prstGeom>
          <a:noFill/>
        </p:spPr>
        <p:txBody>
          <a:bodyPr wrap="non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PROBLEM</a:t>
            </a:r>
          </a:p>
        </p:txBody>
      </p:sp>
      <p:sp>
        <p:nvSpPr>
          <p:cNvPr id="7" name="TextBox 6">
            <a:extLst>
              <a:ext uri="{FF2B5EF4-FFF2-40B4-BE49-F238E27FC236}">
                <a16:creationId xmlns:a16="http://schemas.microsoft.com/office/drawing/2014/main" id="{7DF66D8E-E238-BF7F-6339-689A8125D393}"/>
              </a:ext>
            </a:extLst>
          </p:cNvPr>
          <p:cNvSpPr txBox="1"/>
          <p:nvPr/>
        </p:nvSpPr>
        <p:spPr>
          <a:xfrm>
            <a:off x="538074" y="2954438"/>
            <a:ext cx="9942653" cy="3076291"/>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today's world, Law enforcement agencies face the challenge of manually monitoring surveillance footage for gun detection, which is time-consuming and prone to errors. This approach can lead to delays in identifying and responding to firearms incidents. </a:t>
            </a:r>
          </a:p>
          <a:p>
            <a:pPr marL="342900" indent="-342900">
              <a:lnSpc>
                <a:spcPct val="20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Therefore, there is a need for an automated gun detection system to enhance public safety and enable timely responses to potential threats.</a:t>
            </a:r>
          </a:p>
        </p:txBody>
      </p:sp>
    </p:spTree>
    <p:extLst>
      <p:ext uri="{BB962C8B-B14F-4D97-AF65-F5344CB8AC3E}">
        <p14:creationId xmlns:p14="http://schemas.microsoft.com/office/powerpoint/2010/main" val="205651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1B837-904D-ED44-C615-AF88FDB0C7DA}"/>
              </a:ext>
            </a:extLst>
          </p:cNvPr>
          <p:cNvSpPr txBox="1"/>
          <p:nvPr/>
        </p:nvSpPr>
        <p:spPr>
          <a:xfrm>
            <a:off x="827441" y="2207618"/>
            <a:ext cx="2558714" cy="584775"/>
          </a:xfrm>
          <a:prstGeom prst="rect">
            <a:avLst/>
          </a:prstGeom>
          <a:noFill/>
        </p:spPr>
        <p:txBody>
          <a:bodyPr wrap="non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OBJECTIVE</a:t>
            </a:r>
          </a:p>
        </p:txBody>
      </p:sp>
      <p:sp>
        <p:nvSpPr>
          <p:cNvPr id="7" name="TextBox 6">
            <a:extLst>
              <a:ext uri="{FF2B5EF4-FFF2-40B4-BE49-F238E27FC236}">
                <a16:creationId xmlns:a16="http://schemas.microsoft.com/office/drawing/2014/main" id="{7DF66D8E-E238-BF7F-6339-689A8125D393}"/>
              </a:ext>
            </a:extLst>
          </p:cNvPr>
          <p:cNvSpPr txBox="1"/>
          <p:nvPr/>
        </p:nvSpPr>
        <p:spPr>
          <a:xfrm>
            <a:off x="538074" y="2954438"/>
            <a:ext cx="9942653" cy="3076291"/>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objective of this project is to create a system that can quickly and accurately detect Guns from live-streaming video and notify law enforcement via Gmail with a gun-detected captured image and location.</a:t>
            </a:r>
          </a:p>
          <a:p>
            <a:pPr marL="342900" indent="-342900">
              <a:lnSpc>
                <a:spcPct val="20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This can enable law enforcement agencies to quickly detect potential threats, respond proactively, and take appropriate action to prevent gun-related incidents.</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33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1B837-904D-ED44-C615-AF88FDB0C7DA}"/>
              </a:ext>
            </a:extLst>
          </p:cNvPr>
          <p:cNvSpPr txBox="1"/>
          <p:nvPr/>
        </p:nvSpPr>
        <p:spPr>
          <a:xfrm>
            <a:off x="731133" y="2369274"/>
            <a:ext cx="4049507" cy="584775"/>
          </a:xfrm>
          <a:prstGeom prst="rect">
            <a:avLst/>
          </a:prstGeom>
          <a:noFill/>
        </p:spPr>
        <p:txBody>
          <a:bodyPr wrap="non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IMPLEMENTATION</a:t>
            </a:r>
          </a:p>
        </p:txBody>
      </p:sp>
      <p:sp>
        <p:nvSpPr>
          <p:cNvPr id="5" name="TextBox 4">
            <a:extLst>
              <a:ext uri="{FF2B5EF4-FFF2-40B4-BE49-F238E27FC236}">
                <a16:creationId xmlns:a16="http://schemas.microsoft.com/office/drawing/2014/main" id="{702D854F-806D-A3AF-2C48-C14D38328E61}"/>
              </a:ext>
            </a:extLst>
          </p:cNvPr>
          <p:cNvSpPr txBox="1"/>
          <p:nvPr/>
        </p:nvSpPr>
        <p:spPr>
          <a:xfrm>
            <a:off x="1053296" y="2787852"/>
            <a:ext cx="8983883" cy="4093428"/>
          </a:xfrm>
          <a:prstGeom prst="rect">
            <a:avLst/>
          </a:prstGeom>
          <a:noFill/>
        </p:spPr>
        <p:txBody>
          <a:bodyPr wrap="square" rtlCol="0">
            <a:spAutoFit/>
          </a:bodyPr>
          <a:lstStyle/>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A deep learning-based gun detection and notification system for law enforcement implementation involve the following steps:</a:t>
            </a:r>
          </a:p>
          <a:p>
            <a:endParaRPr lang="en-US" sz="2000" dirty="0">
              <a:solidFill>
                <a:schemeClr val="bg1"/>
              </a:solidFill>
              <a:latin typeface="Times New Roman" panose="02020603050405020304" pitchFamily="18" charset="0"/>
              <a:cs typeface="Times New Roman" panose="02020603050405020304" pitchFamily="18" charset="0"/>
            </a:endParaRPr>
          </a:p>
          <a:p>
            <a:pPr lvl="1"/>
            <a:r>
              <a:rPr lang="en-US" sz="2000" dirty="0">
                <a:solidFill>
                  <a:schemeClr val="bg1"/>
                </a:solidFill>
                <a:latin typeface="Times New Roman" panose="02020603050405020304" pitchFamily="18" charset="0"/>
                <a:cs typeface="Times New Roman" panose="02020603050405020304" pitchFamily="18" charset="0"/>
              </a:rPr>
              <a:t>1. Collect diverse gun images.</a:t>
            </a:r>
          </a:p>
          <a:p>
            <a:pPr lvl="1"/>
            <a:r>
              <a:rPr lang="en-US" sz="2000" dirty="0">
                <a:solidFill>
                  <a:schemeClr val="bg1"/>
                </a:solidFill>
                <a:latin typeface="Times New Roman" panose="02020603050405020304" pitchFamily="18" charset="0"/>
                <a:cs typeface="Times New Roman" panose="02020603050405020304" pitchFamily="18" charset="0"/>
              </a:rPr>
              <a:t>2. Train a deep-learning gun detection model.</a:t>
            </a:r>
          </a:p>
          <a:p>
            <a:pPr lvl="1"/>
            <a:r>
              <a:rPr lang="en-US" sz="2000" dirty="0">
                <a:solidFill>
                  <a:schemeClr val="bg1"/>
                </a:solidFill>
                <a:latin typeface="Times New Roman" panose="02020603050405020304" pitchFamily="18" charset="0"/>
                <a:cs typeface="Times New Roman" panose="02020603050405020304" pitchFamily="18" charset="0"/>
              </a:rPr>
              <a:t>3. Set up live video streaming with a camera.</a:t>
            </a:r>
          </a:p>
          <a:p>
            <a:pPr lvl="1"/>
            <a:r>
              <a:rPr lang="en-US" sz="2000" dirty="0">
                <a:solidFill>
                  <a:schemeClr val="bg1"/>
                </a:solidFill>
                <a:latin typeface="Times New Roman" panose="02020603050405020304" pitchFamily="18" charset="0"/>
                <a:cs typeface="Times New Roman" panose="02020603050405020304" pitchFamily="18" charset="0"/>
              </a:rPr>
              <a:t>4. Process frames in real-time to detect guns.</a:t>
            </a:r>
          </a:p>
          <a:p>
            <a:pPr lvl="1"/>
            <a:r>
              <a:rPr lang="en-US" sz="2000" dirty="0">
                <a:solidFill>
                  <a:schemeClr val="bg1"/>
                </a:solidFill>
                <a:latin typeface="Times New Roman" panose="02020603050405020304" pitchFamily="18" charset="0"/>
                <a:cs typeface="Times New Roman" panose="02020603050405020304" pitchFamily="18" charset="0"/>
              </a:rPr>
              <a:t>5. Retrieve the camera-captured image and location.</a:t>
            </a:r>
          </a:p>
          <a:p>
            <a:pPr lvl="1"/>
            <a:r>
              <a:rPr lang="en-US" sz="2000" dirty="0">
                <a:solidFill>
                  <a:schemeClr val="bg1"/>
                </a:solidFill>
                <a:latin typeface="Times New Roman" panose="02020603050405020304" pitchFamily="18" charset="0"/>
                <a:cs typeface="Times New Roman" panose="02020603050405020304" pitchFamily="18" charset="0"/>
              </a:rPr>
              <a:t>6. Integrate Gmail’s SMTP for email sending.</a:t>
            </a:r>
          </a:p>
          <a:p>
            <a:pPr lvl="1"/>
            <a:r>
              <a:rPr lang="en-US" sz="2000" dirty="0">
                <a:solidFill>
                  <a:schemeClr val="bg1"/>
                </a:solidFill>
                <a:latin typeface="Times New Roman" panose="02020603050405020304" pitchFamily="18" charset="0"/>
                <a:cs typeface="Times New Roman" panose="02020603050405020304" pitchFamily="18" charset="0"/>
              </a:rPr>
              <a:t>7. Send email notifications to law enforcement with gun images and locations.</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66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1B837-904D-ED44-C615-AF88FDB0C7DA}"/>
              </a:ext>
            </a:extLst>
          </p:cNvPr>
          <p:cNvSpPr txBox="1"/>
          <p:nvPr/>
        </p:nvSpPr>
        <p:spPr>
          <a:xfrm>
            <a:off x="937697" y="2232473"/>
            <a:ext cx="2305439" cy="584775"/>
          </a:xfrm>
          <a:prstGeom prst="rect">
            <a:avLst/>
          </a:prstGeom>
          <a:noFill/>
        </p:spPr>
        <p:txBody>
          <a:bodyPr wrap="non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WORKING</a:t>
            </a:r>
          </a:p>
        </p:txBody>
      </p:sp>
      <p:sp>
        <p:nvSpPr>
          <p:cNvPr id="7" name="TextBox 6">
            <a:extLst>
              <a:ext uri="{FF2B5EF4-FFF2-40B4-BE49-F238E27FC236}">
                <a16:creationId xmlns:a16="http://schemas.microsoft.com/office/drawing/2014/main" id="{7DF66D8E-E238-BF7F-6339-689A8125D393}"/>
              </a:ext>
            </a:extLst>
          </p:cNvPr>
          <p:cNvSpPr txBox="1"/>
          <p:nvPr/>
        </p:nvSpPr>
        <p:spPr>
          <a:xfrm>
            <a:off x="937697" y="3048741"/>
            <a:ext cx="9942653" cy="2460738"/>
          </a:xfrm>
          <a:prstGeom prst="rect">
            <a:avLst/>
          </a:prstGeom>
          <a:noFill/>
        </p:spPr>
        <p:txBody>
          <a:bodyPr wrap="square" rtlCol="0">
            <a:spAutoFit/>
          </a:bodyPr>
          <a:lstStyle/>
          <a:p>
            <a:pPr>
              <a:lnSpc>
                <a:spcPct val="200000"/>
              </a:lnSpc>
            </a:pPr>
            <a:r>
              <a:rPr lang="en-US" sz="2000" b="0" i="0" dirty="0">
                <a:solidFill>
                  <a:schemeClr val="bg1"/>
                </a:solidFill>
                <a:effectLst/>
                <a:latin typeface="Times New Roman" panose="02020603050405020304" pitchFamily="18" charset="0"/>
                <a:cs typeface="Times New Roman" panose="02020603050405020304" pitchFamily="18" charset="0"/>
              </a:rPr>
              <a:t>The system we developed has a web camera, and it live stream video as an input to the system if the system detects the gun the web camera captures the image and current location and triggers an instant notification to law enforcement via Gmail.</a:t>
            </a:r>
          </a:p>
          <a:p>
            <a:pPr>
              <a:lnSpc>
                <a:spcPct val="20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10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1B837-904D-ED44-C615-AF88FDB0C7DA}"/>
              </a:ext>
            </a:extLst>
          </p:cNvPr>
          <p:cNvSpPr txBox="1"/>
          <p:nvPr/>
        </p:nvSpPr>
        <p:spPr>
          <a:xfrm>
            <a:off x="937697" y="1827359"/>
            <a:ext cx="2980881" cy="584775"/>
          </a:xfrm>
          <a:prstGeom prst="rect">
            <a:avLst/>
          </a:prstGeom>
          <a:noFill/>
        </p:spPr>
        <p:txBody>
          <a:bodyPr wrap="non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WORKFLOW </a:t>
            </a:r>
          </a:p>
        </p:txBody>
      </p:sp>
      <p:pic>
        <p:nvPicPr>
          <p:cNvPr id="3" name="Picture 2" descr="A picture containing whiteboard&#10;&#10;Description automatically generated">
            <a:extLst>
              <a:ext uri="{FF2B5EF4-FFF2-40B4-BE49-F238E27FC236}">
                <a16:creationId xmlns:a16="http://schemas.microsoft.com/office/drawing/2014/main" id="{A7C8F5BD-408C-2756-5EE2-43A25765C9F5}"/>
              </a:ext>
            </a:extLst>
          </p:cNvPr>
          <p:cNvPicPr>
            <a:picLocks noChangeAspect="1"/>
          </p:cNvPicPr>
          <p:nvPr/>
        </p:nvPicPr>
        <p:blipFill>
          <a:blip r:embed="rId2"/>
          <a:stretch>
            <a:fillRect/>
          </a:stretch>
        </p:blipFill>
        <p:spPr>
          <a:xfrm>
            <a:off x="1967409" y="2742456"/>
            <a:ext cx="7772400" cy="3658344"/>
          </a:xfrm>
          <a:prstGeom prst="rect">
            <a:avLst/>
          </a:prstGeom>
        </p:spPr>
      </p:pic>
    </p:spTree>
    <p:extLst>
      <p:ext uri="{BB962C8B-B14F-4D97-AF65-F5344CB8AC3E}">
        <p14:creationId xmlns:p14="http://schemas.microsoft.com/office/powerpoint/2010/main" val="416373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1B837-904D-ED44-C615-AF88FDB0C7DA}"/>
              </a:ext>
            </a:extLst>
          </p:cNvPr>
          <p:cNvSpPr txBox="1"/>
          <p:nvPr/>
        </p:nvSpPr>
        <p:spPr>
          <a:xfrm>
            <a:off x="846881" y="2353648"/>
            <a:ext cx="3392275" cy="584775"/>
          </a:xfrm>
          <a:prstGeom prst="rect">
            <a:avLst/>
          </a:prstGeom>
          <a:noFill/>
        </p:spPr>
        <p:txBody>
          <a:bodyPr wrap="non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APPLICATIONS:</a:t>
            </a:r>
          </a:p>
        </p:txBody>
      </p:sp>
      <p:sp>
        <p:nvSpPr>
          <p:cNvPr id="5" name="TextBox 4">
            <a:extLst>
              <a:ext uri="{FF2B5EF4-FFF2-40B4-BE49-F238E27FC236}">
                <a16:creationId xmlns:a16="http://schemas.microsoft.com/office/drawing/2014/main" id="{702D854F-806D-A3AF-2C48-C14D38328E61}"/>
              </a:ext>
            </a:extLst>
          </p:cNvPr>
          <p:cNvSpPr txBox="1"/>
          <p:nvPr/>
        </p:nvSpPr>
        <p:spPr>
          <a:xfrm>
            <a:off x="1113098" y="2938423"/>
            <a:ext cx="9664861" cy="3477875"/>
          </a:xfrm>
          <a:prstGeom prst="rect">
            <a:avLst/>
          </a:prstGeom>
          <a:noFill/>
        </p:spPr>
        <p:txBody>
          <a:bodyPr wrap="square" rtlCol="0">
            <a:spAutoFit/>
          </a:bodyPr>
          <a:lstStyle/>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Implementing the gun detection system in educational institutions can help safeguard students and faculty by promptly detecting firearms on campus and notifying authorities to take immediate action.</a:t>
            </a:r>
          </a:p>
          <a:p>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gun detection system can be utilized to monitor and secure restricted areas, such as government buildings, airports, and critical infrastructure sites, to prevent unauthorized access to firearms.</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54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1B837-904D-ED44-C615-AF88FDB0C7DA}"/>
              </a:ext>
            </a:extLst>
          </p:cNvPr>
          <p:cNvSpPr txBox="1"/>
          <p:nvPr/>
        </p:nvSpPr>
        <p:spPr>
          <a:xfrm>
            <a:off x="846881" y="2353648"/>
            <a:ext cx="3162411" cy="1077218"/>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CONCLUSION</a:t>
            </a:r>
          </a:p>
          <a:p>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2D854F-806D-A3AF-2C48-C14D38328E61}"/>
              </a:ext>
            </a:extLst>
          </p:cNvPr>
          <p:cNvSpPr txBox="1"/>
          <p:nvPr/>
        </p:nvSpPr>
        <p:spPr>
          <a:xfrm>
            <a:off x="1113098" y="2938423"/>
            <a:ext cx="9664861" cy="3170099"/>
          </a:xfrm>
          <a:prstGeom prst="rect">
            <a:avLst/>
          </a:prstGeom>
          <a:noFill/>
        </p:spPr>
        <p:txBody>
          <a:bodyPr wrap="square" rtlCol="0">
            <a:spAutoFit/>
          </a:bodyPr>
          <a:lstStyle/>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 deep learning-based gun detection and notification system for law enforcement use advanced algorithms to detect guns in real-time surveillance footage. By training a deep learning model with a diverse dataset of gun images, the system can identify the presence of guns and generate alerts for law enforcement via Gmail attached to gun-detected images and location. This technology enhances public safety and response to potential threats.</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38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1B837-904D-ED44-C615-AF88FDB0C7DA}"/>
              </a:ext>
            </a:extLst>
          </p:cNvPr>
          <p:cNvSpPr txBox="1"/>
          <p:nvPr/>
        </p:nvSpPr>
        <p:spPr>
          <a:xfrm>
            <a:off x="4325666" y="3341559"/>
            <a:ext cx="3198311" cy="830997"/>
          </a:xfrm>
          <a:prstGeom prst="rect">
            <a:avLst/>
          </a:prstGeom>
          <a:noFill/>
        </p:spPr>
        <p:txBody>
          <a:bodyPr wrap="none" rtlCol="0">
            <a:spAutoFit/>
          </a:bodyPr>
          <a:lstStyle/>
          <a:p>
            <a:r>
              <a:rPr lang="en-US" sz="4800" b="1" dirty="0">
                <a:solidFill>
                  <a:schemeClr val="bg1"/>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7835053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6809</TotalTime>
  <Words>439</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Herrman, Alia R.</dc:creator>
  <cp:lastModifiedBy>Majeti, Srinivas Gowtham</cp:lastModifiedBy>
  <cp:revision>82</cp:revision>
  <dcterms:created xsi:type="dcterms:W3CDTF">2020-10-14T14:24:03Z</dcterms:created>
  <dcterms:modified xsi:type="dcterms:W3CDTF">2023-05-14T23:19:29Z</dcterms:modified>
</cp:coreProperties>
</file>