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sldIdLst>
    <p:sldId id="256" r:id="rId2"/>
    <p:sldId id="260" r:id="rId3"/>
    <p:sldId id="259" r:id="rId4"/>
    <p:sldId id="257" r:id="rId5"/>
    <p:sldId id="258" r:id="rId6"/>
    <p:sldId id="261" r:id="rId7"/>
    <p:sldId id="262"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80"/>
  </p:normalViewPr>
  <p:slideViewPr>
    <p:cSldViewPr snapToGrid="0">
      <p:cViewPr>
        <p:scale>
          <a:sx n="96" d="100"/>
          <a:sy n="96" d="100"/>
        </p:scale>
        <p:origin x="1160"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GB"/>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F3AFB36C-839C-3B40-BF37-C6F4A84BC849}" type="datetimeFigureOut">
              <a:rPr lang="en-US" smtClean="0"/>
              <a:t>1/5/23</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8173CD4A-42F0-694E-8391-8900FA6835A2}" type="slidenum">
              <a:rPr lang="en-US" smtClean="0"/>
              <a:t>‹#›</a:t>
            </a:fld>
            <a:endParaRPr lang="en-US"/>
          </a:p>
        </p:txBody>
      </p:sp>
    </p:spTree>
    <p:extLst>
      <p:ext uri="{BB962C8B-B14F-4D97-AF65-F5344CB8AC3E}">
        <p14:creationId xmlns:p14="http://schemas.microsoft.com/office/powerpoint/2010/main" val="62758737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3AFB36C-839C-3B40-BF37-C6F4A84BC849}" type="datetimeFigureOut">
              <a:rPr lang="en-US" smtClean="0"/>
              <a:t>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3CD4A-42F0-694E-8391-8900FA6835A2}" type="slidenum">
              <a:rPr lang="en-US" smtClean="0"/>
              <a:t>‹#›</a:t>
            </a:fld>
            <a:endParaRPr lang="en-US"/>
          </a:p>
        </p:txBody>
      </p:sp>
    </p:spTree>
    <p:extLst>
      <p:ext uri="{BB962C8B-B14F-4D97-AF65-F5344CB8AC3E}">
        <p14:creationId xmlns:p14="http://schemas.microsoft.com/office/powerpoint/2010/main" val="379304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3AFB36C-839C-3B40-BF37-C6F4A84BC849}" type="datetimeFigureOut">
              <a:rPr lang="en-US" smtClean="0"/>
              <a:t>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3CD4A-42F0-694E-8391-8900FA6835A2}" type="slidenum">
              <a:rPr lang="en-US" smtClean="0"/>
              <a:t>‹#›</a:t>
            </a:fld>
            <a:endParaRPr lang="en-US"/>
          </a:p>
        </p:txBody>
      </p:sp>
    </p:spTree>
    <p:extLst>
      <p:ext uri="{BB962C8B-B14F-4D97-AF65-F5344CB8AC3E}">
        <p14:creationId xmlns:p14="http://schemas.microsoft.com/office/powerpoint/2010/main" val="4210539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3AFB36C-839C-3B40-BF37-C6F4A84BC849}" type="datetimeFigureOut">
              <a:rPr lang="en-US" smtClean="0"/>
              <a:t>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73CD4A-42F0-694E-8391-8900FA6835A2}" type="slidenum">
              <a:rPr lang="en-US" smtClean="0"/>
              <a:t>‹#›</a:t>
            </a:fld>
            <a:endParaRPr lang="en-US"/>
          </a:p>
        </p:txBody>
      </p:sp>
    </p:spTree>
    <p:extLst>
      <p:ext uri="{BB962C8B-B14F-4D97-AF65-F5344CB8AC3E}">
        <p14:creationId xmlns:p14="http://schemas.microsoft.com/office/powerpoint/2010/main" val="197930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GB"/>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F3AFB36C-839C-3B40-BF37-C6F4A84BC849}" type="datetimeFigureOut">
              <a:rPr lang="en-US" smtClean="0"/>
              <a:t>1/5/23</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8173CD4A-42F0-694E-8391-8900FA6835A2}" type="slidenum">
              <a:rPr lang="en-US" smtClean="0"/>
              <a:t>‹#›</a:t>
            </a:fld>
            <a:endParaRPr lang="en-US"/>
          </a:p>
        </p:txBody>
      </p:sp>
    </p:spTree>
    <p:extLst>
      <p:ext uri="{BB962C8B-B14F-4D97-AF65-F5344CB8AC3E}">
        <p14:creationId xmlns:p14="http://schemas.microsoft.com/office/powerpoint/2010/main" val="125061545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3AFB36C-839C-3B40-BF37-C6F4A84BC849}" type="datetimeFigureOut">
              <a:rPr lang="en-US" smtClean="0"/>
              <a:t>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3CD4A-42F0-694E-8391-8900FA6835A2}" type="slidenum">
              <a:rPr lang="en-US" smtClean="0"/>
              <a:t>‹#›</a:t>
            </a:fld>
            <a:endParaRPr lang="en-US"/>
          </a:p>
        </p:txBody>
      </p:sp>
    </p:spTree>
    <p:extLst>
      <p:ext uri="{BB962C8B-B14F-4D97-AF65-F5344CB8AC3E}">
        <p14:creationId xmlns:p14="http://schemas.microsoft.com/office/powerpoint/2010/main" val="640703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3AFB36C-839C-3B40-BF37-C6F4A84BC849}" type="datetimeFigureOut">
              <a:rPr lang="en-US" smtClean="0"/>
              <a:t>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73CD4A-42F0-694E-8391-8900FA6835A2}" type="slidenum">
              <a:rPr lang="en-US" smtClean="0"/>
              <a:t>‹#›</a:t>
            </a:fld>
            <a:endParaRPr lang="en-US"/>
          </a:p>
        </p:txBody>
      </p:sp>
    </p:spTree>
    <p:extLst>
      <p:ext uri="{BB962C8B-B14F-4D97-AF65-F5344CB8AC3E}">
        <p14:creationId xmlns:p14="http://schemas.microsoft.com/office/powerpoint/2010/main" val="482763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3AFB36C-839C-3B40-BF37-C6F4A84BC849}" type="datetimeFigureOut">
              <a:rPr lang="en-US" smtClean="0"/>
              <a:t>1/5/23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73CD4A-42F0-694E-8391-8900FA6835A2}" type="slidenum">
              <a:rPr lang="en-US" smtClean="0"/>
              <a:t>‹#›</a:t>
            </a:fld>
            <a:endParaRPr lang="en-US"/>
          </a:p>
        </p:txBody>
      </p:sp>
    </p:spTree>
    <p:extLst>
      <p:ext uri="{BB962C8B-B14F-4D97-AF65-F5344CB8AC3E}">
        <p14:creationId xmlns:p14="http://schemas.microsoft.com/office/powerpoint/2010/main" val="128773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AFB36C-839C-3B40-BF37-C6F4A84BC849}" type="datetimeFigureOut">
              <a:rPr lang="en-US" smtClean="0"/>
              <a:t>1/5/23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73CD4A-42F0-694E-8391-8900FA6835A2}" type="slidenum">
              <a:rPr lang="en-US" smtClean="0"/>
              <a:t>‹#›</a:t>
            </a:fld>
            <a:endParaRPr lang="en-US"/>
          </a:p>
        </p:txBody>
      </p:sp>
    </p:spTree>
    <p:extLst>
      <p:ext uri="{BB962C8B-B14F-4D97-AF65-F5344CB8AC3E}">
        <p14:creationId xmlns:p14="http://schemas.microsoft.com/office/powerpoint/2010/main" val="1347989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GB"/>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F3AFB36C-839C-3B40-BF37-C6F4A84BC849}" type="datetimeFigureOut">
              <a:rPr lang="en-US" smtClean="0"/>
              <a:t>1/5/23</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8173CD4A-42F0-694E-8391-8900FA6835A2}"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0342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F3AFB36C-839C-3B40-BF37-C6F4A84BC849}" type="datetimeFigureOut">
              <a:rPr lang="en-US" smtClean="0"/>
              <a:t>1/5/23</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8173CD4A-42F0-694E-8391-8900FA6835A2}"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5342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F3AFB36C-839C-3B40-BF37-C6F4A84BC849}" type="datetimeFigureOut">
              <a:rPr lang="en-US" smtClean="0"/>
              <a:t>1/5/23</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8173CD4A-42F0-694E-8391-8900FA6835A2}" type="slidenum">
              <a:rPr lang="en-US" smtClean="0"/>
              <a:t>‹#›</a:t>
            </a:fld>
            <a:endParaRPr lang="en-US"/>
          </a:p>
        </p:txBody>
      </p:sp>
    </p:spTree>
    <p:extLst>
      <p:ext uri="{BB962C8B-B14F-4D97-AF65-F5344CB8AC3E}">
        <p14:creationId xmlns:p14="http://schemas.microsoft.com/office/powerpoint/2010/main" val="421824418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92586-8463-76F3-764B-529989EF4D88}"/>
              </a:ext>
            </a:extLst>
          </p:cNvPr>
          <p:cNvSpPr>
            <a:spLocks noGrp="1"/>
          </p:cNvSpPr>
          <p:nvPr>
            <p:ph type="ctrTitle"/>
          </p:nvPr>
        </p:nvSpPr>
        <p:spPr/>
        <p:txBody>
          <a:bodyPr/>
          <a:lstStyle/>
          <a:p>
            <a:r>
              <a:rPr lang="en-US" dirty="0">
                <a:latin typeface="Arial Rounded MT Bold" panose="020F0704030504030204" pitchFamily="34" charset="77"/>
              </a:rPr>
              <a:t>CUSTOMER SEGMENTATION</a:t>
            </a:r>
          </a:p>
        </p:txBody>
      </p:sp>
    </p:spTree>
    <p:extLst>
      <p:ext uri="{BB962C8B-B14F-4D97-AF65-F5344CB8AC3E}">
        <p14:creationId xmlns:p14="http://schemas.microsoft.com/office/powerpoint/2010/main" val="1254481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60813-3428-0EDF-6D4B-C28249A632BF}"/>
              </a:ext>
            </a:extLst>
          </p:cNvPr>
          <p:cNvSpPr>
            <a:spLocks noGrp="1"/>
          </p:cNvSpPr>
          <p:nvPr>
            <p:ph type="title"/>
          </p:nvPr>
        </p:nvSpPr>
        <p:spPr/>
        <p:txBody>
          <a:bodyPr/>
          <a:lstStyle/>
          <a:p>
            <a:r>
              <a:rPr lang="en-US" b="1" dirty="0"/>
              <a:t>CUSTOMER SEGMENTATION</a:t>
            </a:r>
          </a:p>
        </p:txBody>
      </p:sp>
      <p:sp>
        <p:nvSpPr>
          <p:cNvPr id="4" name="Content Placeholder 3">
            <a:extLst>
              <a:ext uri="{FF2B5EF4-FFF2-40B4-BE49-F238E27FC236}">
                <a16:creationId xmlns:a16="http://schemas.microsoft.com/office/drawing/2014/main" id="{3186938D-27B0-CF3A-FAFF-F5B22E2D1656}"/>
              </a:ext>
            </a:extLst>
          </p:cNvPr>
          <p:cNvSpPr txBox="1">
            <a:spLocks noGrp="1"/>
          </p:cNvSpPr>
          <p:nvPr>
            <p:ph idx="1"/>
          </p:nvPr>
        </p:nvSpPr>
        <p:spPr>
          <a:xfrm>
            <a:off x="1066801" y="2103120"/>
            <a:ext cx="3021724" cy="2862322"/>
          </a:xfrm>
          <a:prstGeom prst="rect">
            <a:avLst/>
          </a:prstGeom>
          <a:noFill/>
        </p:spPr>
        <p:txBody>
          <a:bodyPr wrap="square" rtlCol="0">
            <a:spAutoFit/>
          </a:bodyPr>
          <a:lstStyle/>
          <a:p>
            <a:r>
              <a:rPr lang="en-IN" b="0" dirty="0">
                <a:solidFill>
                  <a:srgbClr val="444444"/>
                </a:solidFill>
                <a:effectLst/>
                <a:latin typeface="Times New Roman" panose="02020603050405020304" pitchFamily="18" charset="0"/>
                <a:cs typeface="Times New Roman" panose="02020603050405020304" pitchFamily="18" charset="0"/>
              </a:rPr>
              <a:t>Customer Segmentation is the process of division of customer base into several groups of individuals that share a similarity in different ways that are relevant to marketing such as gender, age, interests, and miscellaneous spending habits</a:t>
            </a:r>
            <a:endParaRPr lang="en-US" dirty="0">
              <a:latin typeface="Times New Roman" panose="02020603050405020304" pitchFamily="18" charset="0"/>
              <a:cs typeface="Times New Roman" panose="02020603050405020304" pitchFamily="18" charset="0"/>
            </a:endParaRPr>
          </a:p>
        </p:txBody>
      </p:sp>
      <p:pic>
        <p:nvPicPr>
          <p:cNvPr id="1026" name="Picture 2" descr="Clustering using Tables in Power BI - Power BI Training Australia">
            <a:extLst>
              <a:ext uri="{FF2B5EF4-FFF2-40B4-BE49-F238E27FC236}">
                <a16:creationId xmlns:a16="http://schemas.microsoft.com/office/drawing/2014/main" id="{BBA134A7-F30B-6EAE-B90F-5FC070DAD2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3131" y="2014194"/>
            <a:ext cx="6374471" cy="3934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590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64FF4-7DF5-81A6-BB8D-CB638765DB51}"/>
              </a:ext>
            </a:extLst>
          </p:cNvPr>
          <p:cNvSpPr>
            <a:spLocks noGrp="1"/>
          </p:cNvSpPr>
          <p:nvPr>
            <p:ph type="title"/>
          </p:nvPr>
        </p:nvSpPr>
        <p:spPr>
          <a:xfrm>
            <a:off x="740979" y="654567"/>
            <a:ext cx="10058400" cy="1371600"/>
          </a:xfrm>
        </p:spPr>
        <p:txBody>
          <a:bodyPr/>
          <a:lstStyle/>
          <a:p>
            <a:r>
              <a:rPr lang="en-US" b="1" dirty="0"/>
              <a:t>CUSTOMER DATA</a:t>
            </a:r>
          </a:p>
        </p:txBody>
      </p:sp>
      <p:pic>
        <p:nvPicPr>
          <p:cNvPr id="4" name="Picture 3">
            <a:extLst>
              <a:ext uri="{FF2B5EF4-FFF2-40B4-BE49-F238E27FC236}">
                <a16:creationId xmlns:a16="http://schemas.microsoft.com/office/drawing/2014/main" id="{2FADB067-DF83-0D6F-607B-69F13D56DE58}"/>
              </a:ext>
            </a:extLst>
          </p:cNvPr>
          <p:cNvPicPr>
            <a:picLocks noChangeAspect="1"/>
          </p:cNvPicPr>
          <p:nvPr/>
        </p:nvPicPr>
        <p:blipFill rotWithShape="1">
          <a:blip r:embed="rId2"/>
          <a:srcRect t="26062" r="61325" b="659"/>
          <a:stretch/>
        </p:blipFill>
        <p:spPr>
          <a:xfrm>
            <a:off x="6096000" y="876076"/>
            <a:ext cx="5265683" cy="5339330"/>
          </a:xfrm>
          <a:prstGeom prst="rect">
            <a:avLst/>
          </a:prstGeom>
        </p:spPr>
      </p:pic>
      <p:sp>
        <p:nvSpPr>
          <p:cNvPr id="5" name="TextBox 4">
            <a:extLst>
              <a:ext uri="{FF2B5EF4-FFF2-40B4-BE49-F238E27FC236}">
                <a16:creationId xmlns:a16="http://schemas.microsoft.com/office/drawing/2014/main" id="{AE9AE1C4-753F-210D-D334-93A8C77838CA}"/>
              </a:ext>
            </a:extLst>
          </p:cNvPr>
          <p:cNvSpPr txBox="1"/>
          <p:nvPr/>
        </p:nvSpPr>
        <p:spPr>
          <a:xfrm>
            <a:off x="924910" y="2753711"/>
            <a:ext cx="3531736" cy="1200329"/>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Main Target</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1)Annual income vs Spending score</a:t>
            </a:r>
          </a:p>
          <a:p>
            <a:r>
              <a:rPr lang="en-US" dirty="0">
                <a:latin typeface="Times New Roman" panose="02020603050405020304" pitchFamily="18" charset="0"/>
                <a:cs typeface="Times New Roman" panose="02020603050405020304" pitchFamily="18" charset="0"/>
              </a:rPr>
              <a:t>2)Gender</a:t>
            </a:r>
          </a:p>
        </p:txBody>
      </p:sp>
    </p:spTree>
    <p:extLst>
      <p:ext uri="{BB962C8B-B14F-4D97-AF65-F5344CB8AC3E}">
        <p14:creationId xmlns:p14="http://schemas.microsoft.com/office/powerpoint/2010/main" val="3244384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A2993D-3EDA-B87F-BA7A-3A303D099337}"/>
              </a:ext>
            </a:extLst>
          </p:cNvPr>
          <p:cNvPicPr>
            <a:picLocks noChangeAspect="1"/>
          </p:cNvPicPr>
          <p:nvPr/>
        </p:nvPicPr>
        <p:blipFill rotWithShape="1">
          <a:blip r:embed="rId2"/>
          <a:srcRect l="54361" t="50673"/>
          <a:stretch/>
        </p:blipFill>
        <p:spPr>
          <a:xfrm>
            <a:off x="4322380" y="2418107"/>
            <a:ext cx="3547241" cy="2021783"/>
          </a:xfrm>
          <a:prstGeom prst="rect">
            <a:avLst/>
          </a:prstGeom>
        </p:spPr>
      </p:pic>
      <p:pic>
        <p:nvPicPr>
          <p:cNvPr id="7" name="Picture 6">
            <a:extLst>
              <a:ext uri="{FF2B5EF4-FFF2-40B4-BE49-F238E27FC236}">
                <a16:creationId xmlns:a16="http://schemas.microsoft.com/office/drawing/2014/main" id="{2B891BE0-A4EC-D51B-AC50-E2A4F1173A88}"/>
              </a:ext>
            </a:extLst>
          </p:cNvPr>
          <p:cNvPicPr>
            <a:picLocks noChangeAspect="1"/>
          </p:cNvPicPr>
          <p:nvPr/>
        </p:nvPicPr>
        <p:blipFill rotWithShape="1">
          <a:blip r:embed="rId3"/>
          <a:srcRect l="54361" t="45246"/>
          <a:stretch/>
        </p:blipFill>
        <p:spPr>
          <a:xfrm>
            <a:off x="4322380" y="171987"/>
            <a:ext cx="3547241" cy="2021783"/>
          </a:xfrm>
          <a:prstGeom prst="rect">
            <a:avLst/>
          </a:prstGeom>
        </p:spPr>
      </p:pic>
      <p:pic>
        <p:nvPicPr>
          <p:cNvPr id="9" name="Picture 8">
            <a:extLst>
              <a:ext uri="{FF2B5EF4-FFF2-40B4-BE49-F238E27FC236}">
                <a16:creationId xmlns:a16="http://schemas.microsoft.com/office/drawing/2014/main" id="{4CB55DB2-E698-FA6A-639C-9B4A9B5AB999}"/>
              </a:ext>
            </a:extLst>
          </p:cNvPr>
          <p:cNvPicPr>
            <a:picLocks noChangeAspect="1"/>
          </p:cNvPicPr>
          <p:nvPr/>
        </p:nvPicPr>
        <p:blipFill rotWithShape="1">
          <a:blip r:embed="rId4"/>
          <a:srcRect l="54361" t="49537"/>
          <a:stretch/>
        </p:blipFill>
        <p:spPr>
          <a:xfrm>
            <a:off x="8455572" y="121594"/>
            <a:ext cx="3547242" cy="2072176"/>
          </a:xfrm>
          <a:prstGeom prst="rect">
            <a:avLst/>
          </a:prstGeom>
        </p:spPr>
      </p:pic>
      <p:pic>
        <p:nvPicPr>
          <p:cNvPr id="11" name="Picture 10">
            <a:extLst>
              <a:ext uri="{FF2B5EF4-FFF2-40B4-BE49-F238E27FC236}">
                <a16:creationId xmlns:a16="http://schemas.microsoft.com/office/drawing/2014/main" id="{218F29E5-AA47-C33C-8CC8-EDE8A92AFEFE}"/>
              </a:ext>
            </a:extLst>
          </p:cNvPr>
          <p:cNvPicPr>
            <a:picLocks noChangeAspect="1"/>
          </p:cNvPicPr>
          <p:nvPr/>
        </p:nvPicPr>
        <p:blipFill rotWithShape="1">
          <a:blip r:embed="rId5"/>
          <a:srcRect l="56119" t="48578"/>
          <a:stretch/>
        </p:blipFill>
        <p:spPr>
          <a:xfrm>
            <a:off x="257503" y="2418106"/>
            <a:ext cx="3410607" cy="2021783"/>
          </a:xfrm>
          <a:prstGeom prst="rect">
            <a:avLst/>
          </a:prstGeom>
        </p:spPr>
      </p:pic>
      <p:pic>
        <p:nvPicPr>
          <p:cNvPr id="13" name="Picture 12">
            <a:extLst>
              <a:ext uri="{FF2B5EF4-FFF2-40B4-BE49-F238E27FC236}">
                <a16:creationId xmlns:a16="http://schemas.microsoft.com/office/drawing/2014/main" id="{06144CB3-9D4C-EDBD-1F1B-BCB743B079FD}"/>
              </a:ext>
            </a:extLst>
          </p:cNvPr>
          <p:cNvPicPr>
            <a:picLocks noChangeAspect="1"/>
          </p:cNvPicPr>
          <p:nvPr/>
        </p:nvPicPr>
        <p:blipFill rotWithShape="1">
          <a:blip r:embed="rId6"/>
          <a:srcRect l="54361" t="50126"/>
          <a:stretch/>
        </p:blipFill>
        <p:spPr>
          <a:xfrm>
            <a:off x="4322379" y="4704764"/>
            <a:ext cx="3547242" cy="2046208"/>
          </a:xfrm>
          <a:prstGeom prst="rect">
            <a:avLst/>
          </a:prstGeom>
        </p:spPr>
      </p:pic>
      <p:pic>
        <p:nvPicPr>
          <p:cNvPr id="15" name="Picture 14">
            <a:extLst>
              <a:ext uri="{FF2B5EF4-FFF2-40B4-BE49-F238E27FC236}">
                <a16:creationId xmlns:a16="http://schemas.microsoft.com/office/drawing/2014/main" id="{6485AC04-7F4C-BE2C-1F80-A77CA4051379}"/>
              </a:ext>
            </a:extLst>
          </p:cNvPr>
          <p:cNvPicPr>
            <a:picLocks noChangeAspect="1"/>
          </p:cNvPicPr>
          <p:nvPr/>
        </p:nvPicPr>
        <p:blipFill rotWithShape="1">
          <a:blip r:embed="rId7"/>
          <a:srcRect l="54361" t="46981"/>
          <a:stretch/>
        </p:blipFill>
        <p:spPr>
          <a:xfrm>
            <a:off x="8455572" y="2418107"/>
            <a:ext cx="3547242" cy="1957717"/>
          </a:xfrm>
          <a:prstGeom prst="rect">
            <a:avLst/>
          </a:prstGeom>
        </p:spPr>
      </p:pic>
      <p:pic>
        <p:nvPicPr>
          <p:cNvPr id="17" name="Picture 16">
            <a:extLst>
              <a:ext uri="{FF2B5EF4-FFF2-40B4-BE49-F238E27FC236}">
                <a16:creationId xmlns:a16="http://schemas.microsoft.com/office/drawing/2014/main" id="{B33F77B9-86F7-E5C8-AEFE-4E9E800AEB53}"/>
              </a:ext>
            </a:extLst>
          </p:cNvPr>
          <p:cNvPicPr>
            <a:picLocks noChangeAspect="1"/>
          </p:cNvPicPr>
          <p:nvPr/>
        </p:nvPicPr>
        <p:blipFill rotWithShape="1">
          <a:blip r:embed="rId8"/>
          <a:srcRect l="54361" t="43594"/>
          <a:stretch/>
        </p:blipFill>
        <p:spPr>
          <a:xfrm>
            <a:off x="120868" y="4704764"/>
            <a:ext cx="3547242" cy="2072176"/>
          </a:xfrm>
          <a:prstGeom prst="rect">
            <a:avLst/>
          </a:prstGeom>
        </p:spPr>
      </p:pic>
      <p:pic>
        <p:nvPicPr>
          <p:cNvPr id="19" name="Picture 18">
            <a:extLst>
              <a:ext uri="{FF2B5EF4-FFF2-40B4-BE49-F238E27FC236}">
                <a16:creationId xmlns:a16="http://schemas.microsoft.com/office/drawing/2014/main" id="{CC54C03C-851B-92F7-8B03-05286421E739}"/>
              </a:ext>
            </a:extLst>
          </p:cNvPr>
          <p:cNvPicPr>
            <a:picLocks noChangeAspect="1"/>
          </p:cNvPicPr>
          <p:nvPr/>
        </p:nvPicPr>
        <p:blipFill rotWithShape="1">
          <a:blip r:embed="rId9"/>
          <a:srcRect l="54361" t="51969"/>
          <a:stretch/>
        </p:blipFill>
        <p:spPr>
          <a:xfrm>
            <a:off x="8455572" y="4704764"/>
            <a:ext cx="3547242" cy="1957717"/>
          </a:xfrm>
          <a:prstGeom prst="rect">
            <a:avLst/>
          </a:prstGeom>
        </p:spPr>
      </p:pic>
      <p:sp>
        <p:nvSpPr>
          <p:cNvPr id="20" name="Title 1">
            <a:extLst>
              <a:ext uri="{FF2B5EF4-FFF2-40B4-BE49-F238E27FC236}">
                <a16:creationId xmlns:a16="http://schemas.microsoft.com/office/drawing/2014/main" id="{9F70937D-E6A0-2B3E-45D6-9429B1F30483}"/>
              </a:ext>
            </a:extLst>
          </p:cNvPr>
          <p:cNvSpPr>
            <a:spLocks noGrp="1"/>
          </p:cNvSpPr>
          <p:nvPr>
            <p:ph type="title"/>
          </p:nvPr>
        </p:nvSpPr>
        <p:spPr>
          <a:xfrm>
            <a:off x="362606" y="497078"/>
            <a:ext cx="10058400" cy="1371600"/>
          </a:xfrm>
        </p:spPr>
        <p:txBody>
          <a:bodyPr>
            <a:noAutofit/>
          </a:bodyPr>
          <a:lstStyle/>
          <a:p>
            <a:r>
              <a:rPr lang="en-US" sz="3200" b="1" dirty="0"/>
              <a:t>ANALYSIS </a:t>
            </a:r>
            <a:br>
              <a:rPr lang="en-US" sz="3200" b="1" dirty="0"/>
            </a:br>
            <a:r>
              <a:rPr lang="en-US" sz="3200" b="1" dirty="0"/>
              <a:t>OF </a:t>
            </a:r>
            <a:br>
              <a:rPr lang="en-US" sz="3200" b="1" dirty="0"/>
            </a:br>
            <a:r>
              <a:rPr lang="en-US" sz="3200" b="1" dirty="0"/>
              <a:t>DATASET</a:t>
            </a:r>
          </a:p>
        </p:txBody>
      </p:sp>
    </p:spTree>
    <p:extLst>
      <p:ext uri="{BB962C8B-B14F-4D97-AF65-F5344CB8AC3E}">
        <p14:creationId xmlns:p14="http://schemas.microsoft.com/office/powerpoint/2010/main" val="3620905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A4DD803-4070-FE2D-4967-AB7FC7059ACF}"/>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K-means Algorithm</a:t>
            </a:r>
          </a:p>
        </p:txBody>
      </p:sp>
      <p:sp>
        <p:nvSpPr>
          <p:cNvPr id="7" name="TextBox 6">
            <a:extLst>
              <a:ext uri="{FF2B5EF4-FFF2-40B4-BE49-F238E27FC236}">
                <a16:creationId xmlns:a16="http://schemas.microsoft.com/office/drawing/2014/main" id="{C2338112-FE0B-105B-16DA-72A3AAEBF8CE}"/>
              </a:ext>
            </a:extLst>
          </p:cNvPr>
          <p:cNvSpPr txBox="1"/>
          <p:nvPr/>
        </p:nvSpPr>
        <p:spPr>
          <a:xfrm>
            <a:off x="1660634" y="2014194"/>
            <a:ext cx="9606455" cy="3539430"/>
          </a:xfrm>
          <a:prstGeom prst="rect">
            <a:avLst/>
          </a:prstGeom>
          <a:noFill/>
        </p:spPr>
        <p:txBody>
          <a:bodyPr wrap="square" rtlCol="0">
            <a:spAutoFit/>
          </a:bodyPr>
          <a:lstStyle/>
          <a:p>
            <a:pPr algn="l" fontAlgn="base">
              <a:buFont typeface="Arial" panose="020B0604020202020204" pitchFamily="34" charset="0"/>
              <a:buChar char="•"/>
            </a:pPr>
            <a:r>
              <a:rPr lang="en-IN" sz="1600" b="0" i="0" dirty="0">
                <a:solidFill>
                  <a:srgbClr val="444444"/>
                </a:solidFill>
                <a:effectLst/>
                <a:latin typeface="Times New Roman" panose="02020603050405020304" pitchFamily="18" charset="0"/>
                <a:cs typeface="Times New Roman" panose="02020603050405020304" pitchFamily="18" charset="0"/>
              </a:rPr>
              <a:t>We specify the number of clusters that we need to create.</a:t>
            </a:r>
          </a:p>
          <a:p>
            <a:pPr algn="l" fontAlgn="base">
              <a:buFont typeface="Arial" panose="020B0604020202020204" pitchFamily="34" charset="0"/>
              <a:buChar char="•"/>
            </a:pPr>
            <a:endParaRPr lang="en-IN" sz="1600" b="0" i="0" dirty="0">
              <a:solidFill>
                <a:srgbClr val="444444"/>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IN" sz="1600" b="0" i="0" dirty="0">
                <a:solidFill>
                  <a:srgbClr val="444444"/>
                </a:solidFill>
                <a:effectLst/>
                <a:latin typeface="Times New Roman" panose="02020603050405020304" pitchFamily="18" charset="0"/>
                <a:cs typeface="Times New Roman" panose="02020603050405020304" pitchFamily="18" charset="0"/>
              </a:rPr>
              <a:t>The algorithm selects k objects at random from the dataset. This object is the initial cluster or mean.</a:t>
            </a:r>
          </a:p>
          <a:p>
            <a:pPr algn="l" fontAlgn="base">
              <a:buFont typeface="Arial" panose="020B0604020202020204" pitchFamily="34" charset="0"/>
              <a:buChar char="•"/>
            </a:pPr>
            <a:endParaRPr lang="en-IN" sz="1600" b="0" i="0" dirty="0">
              <a:solidFill>
                <a:srgbClr val="444444"/>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IN" sz="1600" b="0" i="0" dirty="0">
                <a:solidFill>
                  <a:srgbClr val="444444"/>
                </a:solidFill>
                <a:effectLst/>
                <a:latin typeface="Times New Roman" panose="02020603050405020304" pitchFamily="18" charset="0"/>
                <a:cs typeface="Times New Roman" panose="02020603050405020304" pitchFamily="18" charset="0"/>
              </a:rPr>
              <a:t>The closest centroid obtains the assignment of a new observation. We base this assignment on the Euclidean Distance between object and the centroid.</a:t>
            </a:r>
          </a:p>
          <a:p>
            <a:pPr algn="l" fontAlgn="base">
              <a:buFont typeface="Arial" panose="020B0604020202020204" pitchFamily="34" charset="0"/>
              <a:buChar char="•"/>
            </a:pPr>
            <a:endParaRPr lang="en-IN" sz="1600" b="0" i="0" dirty="0">
              <a:solidFill>
                <a:srgbClr val="444444"/>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IN" sz="1600" b="0" i="0" dirty="0">
                <a:solidFill>
                  <a:srgbClr val="444444"/>
                </a:solidFill>
                <a:effectLst/>
                <a:latin typeface="Times New Roman" panose="02020603050405020304" pitchFamily="18" charset="0"/>
                <a:cs typeface="Times New Roman" panose="02020603050405020304" pitchFamily="18" charset="0"/>
              </a:rPr>
              <a:t>k clusters in the data points update the centroid through calculation of the new mean values present in all the data points of the cluster. The kth cluster’s centroid has a length of p that contains means of all variables for observations in the k-</a:t>
            </a:r>
            <a:r>
              <a:rPr lang="en-IN" sz="1600" b="0" i="0" dirty="0" err="1">
                <a:solidFill>
                  <a:srgbClr val="444444"/>
                </a:solidFill>
                <a:effectLst/>
                <a:latin typeface="Times New Roman" panose="02020603050405020304" pitchFamily="18" charset="0"/>
                <a:cs typeface="Times New Roman" panose="02020603050405020304" pitchFamily="18" charset="0"/>
              </a:rPr>
              <a:t>th</a:t>
            </a:r>
            <a:r>
              <a:rPr lang="en-IN" sz="1600" b="0" i="0" dirty="0">
                <a:solidFill>
                  <a:srgbClr val="444444"/>
                </a:solidFill>
                <a:effectLst/>
                <a:latin typeface="Times New Roman" panose="02020603050405020304" pitchFamily="18" charset="0"/>
                <a:cs typeface="Times New Roman" panose="02020603050405020304" pitchFamily="18" charset="0"/>
              </a:rPr>
              <a:t> cluster. We denote the number of variables with p.</a:t>
            </a:r>
          </a:p>
          <a:p>
            <a:pPr algn="l" fontAlgn="base">
              <a:buFont typeface="Arial" panose="020B0604020202020204" pitchFamily="34" charset="0"/>
              <a:buChar char="•"/>
            </a:pPr>
            <a:endParaRPr lang="en-IN" sz="1600" b="0" i="0" dirty="0">
              <a:solidFill>
                <a:srgbClr val="444444"/>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IN" sz="1600" b="0" i="0" dirty="0">
                <a:solidFill>
                  <a:srgbClr val="444444"/>
                </a:solidFill>
                <a:effectLst/>
                <a:latin typeface="Times New Roman" panose="02020603050405020304" pitchFamily="18" charset="0"/>
                <a:cs typeface="Times New Roman" panose="02020603050405020304" pitchFamily="18" charset="0"/>
              </a:rPr>
              <a:t>Iterative minimization of the total within the sum of squares. Then through the iterative minimization of the total sum of the square, the assignment stop wavering when we achieve maximum iteration. The default value is 10 that the R software uses for the maximum iterations.</a:t>
            </a:r>
          </a:p>
        </p:txBody>
      </p:sp>
    </p:spTree>
    <p:extLst>
      <p:ext uri="{BB962C8B-B14F-4D97-AF65-F5344CB8AC3E}">
        <p14:creationId xmlns:p14="http://schemas.microsoft.com/office/powerpoint/2010/main" val="3099059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A2AED-4A83-3E8C-3B20-3A108EE15656}"/>
              </a:ext>
            </a:extLst>
          </p:cNvPr>
          <p:cNvSpPr>
            <a:spLocks noGrp="1"/>
          </p:cNvSpPr>
          <p:nvPr>
            <p:ph type="title"/>
          </p:nvPr>
        </p:nvSpPr>
        <p:spPr/>
        <p:txBody>
          <a:bodyPr>
            <a:normAutofit fontScale="90000"/>
          </a:bodyPr>
          <a:lstStyle/>
          <a:p>
            <a:r>
              <a:rPr lang="en-US" b="1" dirty="0"/>
              <a:t>Determining Optimal Clusters</a:t>
            </a:r>
            <a:br>
              <a:rPr lang="en-US" b="1" dirty="0"/>
            </a:br>
            <a:endParaRPr lang="en-US" b="1" dirty="0"/>
          </a:p>
        </p:txBody>
      </p:sp>
      <p:sp>
        <p:nvSpPr>
          <p:cNvPr id="3" name="TextBox 2">
            <a:extLst>
              <a:ext uri="{FF2B5EF4-FFF2-40B4-BE49-F238E27FC236}">
                <a16:creationId xmlns:a16="http://schemas.microsoft.com/office/drawing/2014/main" id="{F110930D-A4E9-1EB1-A22B-DD81F7045A36}"/>
              </a:ext>
            </a:extLst>
          </p:cNvPr>
          <p:cNvSpPr txBox="1"/>
          <p:nvPr/>
        </p:nvSpPr>
        <p:spPr>
          <a:xfrm>
            <a:off x="1668026" y="2311120"/>
            <a:ext cx="6933362" cy="1938992"/>
          </a:xfrm>
          <a:prstGeom prst="rect">
            <a:avLst/>
          </a:prstGeom>
          <a:noFill/>
        </p:spPr>
        <p:txBody>
          <a:bodyPr wrap="square" rtlCol="0">
            <a:spAutoFit/>
          </a:bodyPr>
          <a:lstStyle/>
          <a:p>
            <a:pPr algn="l" fontAlgn="base"/>
            <a:r>
              <a:rPr lang="en-IN" sz="2400" dirty="0">
                <a:solidFill>
                  <a:srgbClr val="444444"/>
                </a:solidFill>
                <a:latin typeface="Georgia" panose="02040502050405020303" pitchFamily="18" charset="0"/>
              </a:rPr>
              <a:t>T</a:t>
            </a:r>
            <a:r>
              <a:rPr lang="en-IN" sz="2400" b="0" i="0" dirty="0">
                <a:solidFill>
                  <a:srgbClr val="444444"/>
                </a:solidFill>
                <a:effectLst/>
                <a:latin typeface="Georgia" panose="02040502050405020303" pitchFamily="18" charset="0"/>
              </a:rPr>
              <a:t>hree popular methods </a:t>
            </a:r>
          </a:p>
          <a:p>
            <a:pPr algn="l" fontAlgn="base"/>
            <a:endParaRPr lang="en-IN" sz="2400" b="0" i="0" dirty="0">
              <a:solidFill>
                <a:srgbClr val="444444"/>
              </a:solidFill>
              <a:effectLst/>
              <a:latin typeface="Georgia" panose="02040502050405020303" pitchFamily="18" charset="0"/>
            </a:endParaRPr>
          </a:p>
          <a:p>
            <a:pPr algn="l" fontAlgn="base">
              <a:buFont typeface="Arial" panose="020B0604020202020204" pitchFamily="34" charset="0"/>
              <a:buChar char="•"/>
            </a:pPr>
            <a:r>
              <a:rPr lang="en-IN" sz="2400" b="0" i="0" dirty="0">
                <a:solidFill>
                  <a:srgbClr val="444444"/>
                </a:solidFill>
                <a:effectLst/>
                <a:latin typeface="Georgia" panose="02040502050405020303" pitchFamily="18" charset="0"/>
              </a:rPr>
              <a:t>Elbow method</a:t>
            </a:r>
          </a:p>
          <a:p>
            <a:pPr algn="l" fontAlgn="base">
              <a:buFont typeface="Arial" panose="020B0604020202020204" pitchFamily="34" charset="0"/>
              <a:buChar char="•"/>
            </a:pPr>
            <a:r>
              <a:rPr lang="en-IN" sz="2400" b="0" i="0" dirty="0">
                <a:solidFill>
                  <a:srgbClr val="444444"/>
                </a:solidFill>
                <a:effectLst/>
                <a:latin typeface="Georgia" panose="02040502050405020303" pitchFamily="18" charset="0"/>
              </a:rPr>
              <a:t>Silhouette method</a:t>
            </a:r>
          </a:p>
          <a:p>
            <a:pPr algn="l" fontAlgn="base">
              <a:buFont typeface="Arial" panose="020B0604020202020204" pitchFamily="34" charset="0"/>
              <a:buChar char="•"/>
            </a:pPr>
            <a:r>
              <a:rPr lang="en-IN" sz="2400" b="0" i="0" dirty="0">
                <a:solidFill>
                  <a:srgbClr val="444444"/>
                </a:solidFill>
                <a:effectLst/>
                <a:latin typeface="Georgia" panose="02040502050405020303" pitchFamily="18" charset="0"/>
              </a:rPr>
              <a:t>Gap statistic</a:t>
            </a:r>
          </a:p>
        </p:txBody>
      </p:sp>
    </p:spTree>
    <p:extLst>
      <p:ext uri="{BB962C8B-B14F-4D97-AF65-F5344CB8AC3E}">
        <p14:creationId xmlns:p14="http://schemas.microsoft.com/office/powerpoint/2010/main" val="571719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EF514-063A-2C23-A714-D3712C328AA9}"/>
              </a:ext>
            </a:extLst>
          </p:cNvPr>
          <p:cNvSpPr>
            <a:spLocks noGrp="1"/>
          </p:cNvSpPr>
          <p:nvPr>
            <p:ph type="title"/>
          </p:nvPr>
        </p:nvSpPr>
        <p:spPr/>
        <p:txBody>
          <a:bodyPr>
            <a:normAutofit fontScale="90000"/>
          </a:bodyPr>
          <a:lstStyle/>
          <a:p>
            <a:r>
              <a:rPr lang="en-IN" b="0" i="0" dirty="0">
                <a:solidFill>
                  <a:srgbClr val="444444"/>
                </a:solidFill>
                <a:effectLst/>
                <a:latin typeface="Georgia" panose="02040502050405020303" pitchFamily="18" charset="0"/>
              </a:rPr>
              <a:t>Elbow Method</a:t>
            </a:r>
            <a:br>
              <a:rPr lang="en-IN" b="0" i="0" dirty="0">
                <a:solidFill>
                  <a:srgbClr val="444444"/>
                </a:solidFill>
                <a:effectLst/>
                <a:latin typeface="Georgia" panose="02040502050405020303" pitchFamily="18" charset="0"/>
              </a:rPr>
            </a:br>
            <a:endParaRPr lang="en-US" dirty="0"/>
          </a:p>
        </p:txBody>
      </p:sp>
      <p:pic>
        <p:nvPicPr>
          <p:cNvPr id="4" name="Picture 3">
            <a:extLst>
              <a:ext uri="{FF2B5EF4-FFF2-40B4-BE49-F238E27FC236}">
                <a16:creationId xmlns:a16="http://schemas.microsoft.com/office/drawing/2014/main" id="{43425064-4374-928B-88D4-76D1D0CA6BCC}"/>
              </a:ext>
            </a:extLst>
          </p:cNvPr>
          <p:cNvPicPr>
            <a:picLocks noChangeAspect="1"/>
          </p:cNvPicPr>
          <p:nvPr/>
        </p:nvPicPr>
        <p:blipFill>
          <a:blip r:embed="rId2"/>
          <a:stretch>
            <a:fillRect/>
          </a:stretch>
        </p:blipFill>
        <p:spPr>
          <a:xfrm>
            <a:off x="1896251" y="1519581"/>
            <a:ext cx="7772400" cy="4695825"/>
          </a:xfrm>
          <a:prstGeom prst="rect">
            <a:avLst/>
          </a:prstGeom>
        </p:spPr>
      </p:pic>
    </p:spTree>
    <p:extLst>
      <p:ext uri="{BB962C8B-B14F-4D97-AF65-F5344CB8AC3E}">
        <p14:creationId xmlns:p14="http://schemas.microsoft.com/office/powerpoint/2010/main" val="401868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61C8E-2A94-4DF2-6824-D0F2DEB4243A}"/>
              </a:ext>
            </a:extLst>
          </p:cNvPr>
          <p:cNvSpPr>
            <a:spLocks noGrp="1"/>
          </p:cNvSpPr>
          <p:nvPr>
            <p:ph type="title"/>
          </p:nvPr>
        </p:nvSpPr>
        <p:spPr/>
        <p:txBody>
          <a:bodyPr/>
          <a:lstStyle/>
          <a:p>
            <a:r>
              <a:rPr lang="en-IN" b="1" dirty="0">
                <a:solidFill>
                  <a:srgbClr val="444444"/>
                </a:solidFill>
              </a:rPr>
              <a:t>Silhouette method of k </a:t>
            </a:r>
            <a:endParaRPr lang="en-US" b="1" dirty="0"/>
          </a:p>
        </p:txBody>
      </p:sp>
      <p:pic>
        <p:nvPicPr>
          <p:cNvPr id="3" name="Picture 2">
            <a:extLst>
              <a:ext uri="{FF2B5EF4-FFF2-40B4-BE49-F238E27FC236}">
                <a16:creationId xmlns:a16="http://schemas.microsoft.com/office/drawing/2014/main" id="{4766563D-DD32-7F07-42FC-CC4D0B1B5BFB}"/>
              </a:ext>
            </a:extLst>
          </p:cNvPr>
          <p:cNvPicPr>
            <a:picLocks noChangeAspect="1"/>
          </p:cNvPicPr>
          <p:nvPr/>
        </p:nvPicPr>
        <p:blipFill>
          <a:blip r:embed="rId2"/>
          <a:stretch>
            <a:fillRect/>
          </a:stretch>
        </p:blipFill>
        <p:spPr>
          <a:xfrm>
            <a:off x="2471895" y="1897111"/>
            <a:ext cx="6653174" cy="4408100"/>
          </a:xfrm>
          <a:prstGeom prst="rect">
            <a:avLst/>
          </a:prstGeom>
        </p:spPr>
      </p:pic>
    </p:spTree>
    <p:extLst>
      <p:ext uri="{BB962C8B-B14F-4D97-AF65-F5344CB8AC3E}">
        <p14:creationId xmlns:p14="http://schemas.microsoft.com/office/powerpoint/2010/main" val="3890886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697B8-D355-2FBF-F901-C3A6B7CB8D13}"/>
              </a:ext>
            </a:extLst>
          </p:cNvPr>
          <p:cNvSpPr>
            <a:spLocks noGrp="1"/>
          </p:cNvSpPr>
          <p:nvPr>
            <p:ph type="title"/>
          </p:nvPr>
        </p:nvSpPr>
        <p:spPr/>
        <p:txBody>
          <a:bodyPr/>
          <a:lstStyle/>
          <a:p>
            <a:r>
              <a:rPr lang="en-US" b="1" dirty="0"/>
              <a:t>Visualization of clusters</a:t>
            </a:r>
          </a:p>
        </p:txBody>
      </p:sp>
      <p:pic>
        <p:nvPicPr>
          <p:cNvPr id="4" name="Picture 3">
            <a:extLst>
              <a:ext uri="{FF2B5EF4-FFF2-40B4-BE49-F238E27FC236}">
                <a16:creationId xmlns:a16="http://schemas.microsoft.com/office/drawing/2014/main" id="{CB60E706-72D1-BA60-C610-2767673EC842}"/>
              </a:ext>
            </a:extLst>
          </p:cNvPr>
          <p:cNvPicPr>
            <a:picLocks noChangeAspect="1"/>
          </p:cNvPicPr>
          <p:nvPr/>
        </p:nvPicPr>
        <p:blipFill>
          <a:blip r:embed="rId2"/>
          <a:stretch>
            <a:fillRect/>
          </a:stretch>
        </p:blipFill>
        <p:spPr>
          <a:xfrm>
            <a:off x="2636078" y="1782967"/>
            <a:ext cx="6919844" cy="4722937"/>
          </a:xfrm>
          <a:prstGeom prst="rect">
            <a:avLst/>
          </a:prstGeom>
        </p:spPr>
      </p:pic>
    </p:spTree>
    <p:extLst>
      <p:ext uri="{BB962C8B-B14F-4D97-AF65-F5344CB8AC3E}">
        <p14:creationId xmlns:p14="http://schemas.microsoft.com/office/powerpoint/2010/main" val="38540158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{2F7CC6B8-7389-1A43-B909-1FC3F98D1E63}tf10001067</Template>
  <TotalTime>91</TotalTime>
  <Words>250</Words>
  <Application>Microsoft Macintosh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Rounded MT Bold</vt:lpstr>
      <vt:lpstr>Century Gothic</vt:lpstr>
      <vt:lpstr>Garamond</vt:lpstr>
      <vt:lpstr>Georgia</vt:lpstr>
      <vt:lpstr>Times New Roman</vt:lpstr>
      <vt:lpstr>Savon</vt:lpstr>
      <vt:lpstr>CUSTOMER SEGMENTATION</vt:lpstr>
      <vt:lpstr>CUSTOMER SEGMENTATION</vt:lpstr>
      <vt:lpstr>CUSTOMER DATA</vt:lpstr>
      <vt:lpstr>ANALYSIS  OF  DATASET</vt:lpstr>
      <vt:lpstr>K-means Algorithm</vt:lpstr>
      <vt:lpstr>Determining Optimal Clusters </vt:lpstr>
      <vt:lpstr>Elbow Method </vt:lpstr>
      <vt:lpstr>Silhouette method of k </vt:lpstr>
      <vt:lpstr>Visualization of clusters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dc:title>
  <dc:creator>Microsoft Office User</dc:creator>
  <cp:lastModifiedBy>Microsoft Office User</cp:lastModifiedBy>
  <cp:revision>2</cp:revision>
  <dcterms:created xsi:type="dcterms:W3CDTF">2023-01-05T02:45:11Z</dcterms:created>
  <dcterms:modified xsi:type="dcterms:W3CDTF">2023-01-05T07:28:23Z</dcterms:modified>
</cp:coreProperties>
</file>