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5"/>
  </p:notesMasterIdLst>
  <p:handoutMasterIdLst>
    <p:handoutMasterId r:id="rId16"/>
  </p:handoutMasterIdLst>
  <p:sldIdLst>
    <p:sldId id="267" r:id="rId5"/>
    <p:sldId id="278" r:id="rId6"/>
    <p:sldId id="279" r:id="rId7"/>
    <p:sldId id="290" r:id="rId8"/>
    <p:sldId id="280" r:id="rId9"/>
    <p:sldId id="281" r:id="rId10"/>
    <p:sldId id="291" r:id="rId11"/>
    <p:sldId id="277" r:id="rId12"/>
    <p:sldId id="273" r:id="rId13"/>
    <p:sldId id="286"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599" autoAdjust="0"/>
  </p:normalViewPr>
  <p:slideViewPr>
    <p:cSldViewPr>
      <p:cViewPr varScale="1">
        <p:scale>
          <a:sx n="96" d="100"/>
          <a:sy n="96" d="100"/>
        </p:scale>
        <p:origin x="86" y="110"/>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3/6/2025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3/6/2025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smtClean="0"/>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3/6/2025</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3/6/2025</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3/6/2025</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3/6/2025</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3/6/2025</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3/6/2025</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3/6/2025</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3/6/2025</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3/6/2025</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3/6/2025</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3/6/2025</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3/6/2025</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2286000"/>
            <a:ext cx="9435241" cy="1625599"/>
          </a:xfrm>
        </p:spPr>
        <p:txBody>
          <a:bodyPr>
            <a:normAutofit/>
          </a:bodyPr>
          <a:lstStyle/>
          <a:p>
            <a:r>
              <a:rPr lang="en-US" dirty="0" smtClean="0"/>
              <a:t>HEART STROKE DETECTION</a:t>
            </a:r>
            <a:endParaRPr lang="en-US" dirty="0"/>
          </a:p>
        </p:txBody>
      </p:sp>
      <p:sp>
        <p:nvSpPr>
          <p:cNvPr id="3" name="Subtitle 2"/>
          <p:cNvSpPr>
            <a:spLocks noGrp="1"/>
          </p:cNvSpPr>
          <p:nvPr>
            <p:ph type="subTitle" idx="1"/>
          </p:nvPr>
        </p:nvSpPr>
        <p:spPr>
          <a:xfrm>
            <a:off x="1376792" y="4038600"/>
            <a:ext cx="9429931" cy="991077"/>
          </a:xfrm>
        </p:spPr>
        <p:txBody>
          <a:bodyPr/>
          <a:lstStyle/>
          <a:p>
            <a:r>
              <a:rPr lang="en-US" dirty="0"/>
              <a:t>SDG </a:t>
            </a:r>
            <a:r>
              <a:rPr lang="en-US" dirty="0" smtClean="0"/>
              <a:t>3 : GOOD HEALTH AND WELL - BEING</a:t>
            </a:r>
            <a:endParaRPr lang="en-US" dirty="0"/>
          </a:p>
        </p:txBody>
      </p:sp>
      <p:sp>
        <p:nvSpPr>
          <p:cNvPr id="4" name="TextBox 3"/>
          <p:cNvSpPr txBox="1"/>
          <p:nvPr/>
        </p:nvSpPr>
        <p:spPr>
          <a:xfrm>
            <a:off x="7161212" y="5334000"/>
            <a:ext cx="4724400"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KEERTHANA -RA2211003011028</a:t>
            </a:r>
          </a:p>
          <a:p>
            <a:r>
              <a:rPr lang="en-US" sz="2000" dirty="0" smtClean="0">
                <a:latin typeface="Times New Roman" panose="02020603050405020304" pitchFamily="18" charset="0"/>
                <a:cs typeface="Times New Roman" panose="02020603050405020304" pitchFamily="18" charset="0"/>
              </a:rPr>
              <a:t>GOWTHAM-RA2211003011029</a:t>
            </a:r>
          </a:p>
          <a:p>
            <a:r>
              <a:rPr lang="en-US" sz="2000" dirty="0" smtClean="0">
                <a:latin typeface="Times New Roman" panose="02020603050405020304" pitchFamily="18" charset="0"/>
                <a:cs typeface="Times New Roman" panose="02020603050405020304" pitchFamily="18" charset="0"/>
              </a:rPr>
              <a:t>LIKHITH REDDY-RA2211003011030</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40747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431800"/>
            <a:ext cx="9751060" cy="787400"/>
          </a:xfrm>
        </p:spPr>
        <p:txBody>
          <a:bodyPr/>
          <a:lstStyle/>
          <a:p>
            <a:r>
              <a:rPr lang="en-US" dirty="0" smtClean="0"/>
              <a:t>                               </a:t>
            </a:r>
            <a:r>
              <a:rPr lang="en-US" u="sng" dirty="0" smtClean="0">
                <a:latin typeface="Times New Roman" panose="02020603050405020304" pitchFamily="18" charset="0"/>
                <a:cs typeface="Times New Roman" panose="02020603050405020304" pitchFamily="18" charset="0"/>
              </a:rPr>
              <a:t>INTRODUCTION</a:t>
            </a:r>
            <a:endParaRPr lang="en-US" u="sng"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218883" y="1600200"/>
            <a:ext cx="9751060" cy="4267200"/>
          </a:xfrm>
        </p:spPr>
        <p:txBody>
          <a:bodyPr>
            <a:normAutofit/>
          </a:bodyPr>
          <a:lstStyle/>
          <a:p>
            <a:pPr marL="0" indent="0" algn="just">
              <a:buNone/>
            </a:pPr>
            <a:r>
              <a:rPr lang="en-US" sz="2000" dirty="0"/>
              <a:t>Heart stroke is a serious medical condition that occurs when blood flow to the brain is interrupted, leading to potential brain damage or even death. Early detection of stroke risk factors can significantly improve patient outcomes by enabling timely medical interventions.</a:t>
            </a:r>
          </a:p>
          <a:p>
            <a:pPr marL="0" indent="0" algn="just">
              <a:buNone/>
            </a:pPr>
            <a:r>
              <a:rPr lang="en-US" sz="2000" dirty="0"/>
              <a:t>Machine learning (ML) has emerged as a powerful tool in healthcare, allowing for the analysis of large datasets to identify patterns and predict potential health risks. By using ML algorithms, we can develop predictive models that assess the likelihood of a stroke based on various risk factors such as age, hypertension, diabetes, smoking habits, and cholesterol levels.</a:t>
            </a:r>
          </a:p>
          <a:p>
            <a:pPr marL="0" indent="0" algn="just">
              <a:buNone/>
            </a:pPr>
            <a:r>
              <a:rPr lang="en-US" sz="2000" dirty="0"/>
              <a:t>This study aims to build an ML-based stroke detection system that utilizes classification algorithms such as Logistic Regression, Decision Trees, Random Forest, and Support Vector Machines (SVM). The goal is to improve the accuracy of stroke prediction, aiding healthcare professionals in early diagnosis and prevention strategies.</a:t>
            </a:r>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982" y="609600"/>
            <a:ext cx="9751060" cy="787400"/>
          </a:xfrm>
        </p:spPr>
        <p:txBody>
          <a:bodyPr/>
          <a:lstStyle/>
          <a:p>
            <a:r>
              <a:rPr lang="en-US" dirty="0" smtClean="0"/>
              <a:t>                        </a:t>
            </a:r>
            <a:r>
              <a:rPr lang="en-US" u="sng" dirty="0" smtClean="0">
                <a:latin typeface="Times New Roman" panose="02020603050405020304" pitchFamily="18" charset="0"/>
                <a:cs typeface="Times New Roman" panose="02020603050405020304" pitchFamily="18" charset="0"/>
              </a:rPr>
              <a:t>DATA SCIENCE INVOLVED </a:t>
            </a:r>
            <a:endParaRPr lang="en-US" u="sng" dirty="0">
              <a:latin typeface="Times New Roman" panose="02020603050405020304" pitchFamily="18" charset="0"/>
              <a:cs typeface="Times New Roman" panose="02020603050405020304" pitchFamily="18" charset="0"/>
            </a:endParaRPr>
          </a:p>
        </p:txBody>
      </p:sp>
      <p:sp>
        <p:nvSpPr>
          <p:cNvPr id="3" name="Rectangle 1"/>
          <p:cNvSpPr>
            <a:spLocks noGrp="1" noChangeArrowheads="1"/>
          </p:cNvSpPr>
          <p:nvPr>
            <p:ph idx="1"/>
          </p:nvPr>
        </p:nvSpPr>
        <p:spPr bwMode="auto">
          <a:xfrm>
            <a:off x="1141412" y="1555500"/>
            <a:ext cx="9220200" cy="4727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400" b="1" dirty="0"/>
              <a:t>1. </a:t>
            </a:r>
            <a:r>
              <a:rPr lang="en-US" sz="1400" b="1" u="sng" dirty="0"/>
              <a:t>Problem Definition</a:t>
            </a:r>
          </a:p>
          <a:p>
            <a:r>
              <a:rPr lang="en-US" sz="1400" dirty="0"/>
              <a:t>Define the objective: </a:t>
            </a:r>
            <a:r>
              <a:rPr lang="en-US" sz="1400" b="1" dirty="0"/>
              <a:t>Predict whether a person is at risk of a stroke</a:t>
            </a:r>
            <a:r>
              <a:rPr lang="en-US" sz="1400" dirty="0"/>
              <a:t> based on medical and lifestyle factors.</a:t>
            </a:r>
          </a:p>
          <a:p>
            <a:pPr marL="0" indent="0">
              <a:buNone/>
            </a:pPr>
            <a:r>
              <a:rPr lang="en-US" sz="1400" b="1" dirty="0"/>
              <a:t>2.</a:t>
            </a:r>
            <a:r>
              <a:rPr lang="en-US" sz="1400" b="1" u="sng" dirty="0"/>
              <a:t> Data Collection</a:t>
            </a:r>
          </a:p>
          <a:p>
            <a:pPr marL="0" indent="0">
              <a:buNone/>
            </a:pPr>
            <a:r>
              <a:rPr lang="en-US" sz="1400" dirty="0" smtClean="0"/>
              <a:t>  . The </a:t>
            </a:r>
            <a:r>
              <a:rPr lang="en-US" sz="1400" dirty="0"/>
              <a:t>dataset may include features like age, gender, hypertension, heart disease, smoking status, BMI, and glucose levels.</a:t>
            </a:r>
          </a:p>
          <a:p>
            <a:pPr marL="0" indent="0">
              <a:buNone/>
            </a:pPr>
            <a:r>
              <a:rPr lang="en-US" sz="1400" b="1" dirty="0"/>
              <a:t>3. </a:t>
            </a:r>
            <a:r>
              <a:rPr lang="en-US" sz="1400" b="1" u="sng" dirty="0"/>
              <a:t>Data Preprocessing</a:t>
            </a:r>
          </a:p>
          <a:p>
            <a:r>
              <a:rPr lang="en-US" sz="1400" b="1" dirty="0"/>
              <a:t>Handling Missing Values:</a:t>
            </a:r>
            <a:r>
              <a:rPr lang="en-US" sz="1400" dirty="0"/>
              <a:t> Fill missing values using mean/median imputation or remove incomplete records.</a:t>
            </a:r>
          </a:p>
          <a:p>
            <a:r>
              <a:rPr lang="en-US" sz="1400" b="1" dirty="0"/>
              <a:t>Data Cleaning:</a:t>
            </a:r>
            <a:r>
              <a:rPr lang="en-US" sz="1400" dirty="0"/>
              <a:t> Remove duplicate or inconsistent entries.</a:t>
            </a:r>
          </a:p>
          <a:p>
            <a:pPr marL="0" indent="0">
              <a:buNone/>
            </a:pPr>
            <a:r>
              <a:rPr lang="en-US" sz="1400" b="1" dirty="0" smtClean="0"/>
              <a:t>. Feature </a:t>
            </a:r>
            <a:r>
              <a:rPr lang="en-US" sz="1400" b="1" dirty="0"/>
              <a:t>Scaling:</a:t>
            </a:r>
            <a:r>
              <a:rPr lang="en-US" sz="1400" dirty="0"/>
              <a:t> Normalize or standardize numerical data to improve model performance.</a:t>
            </a:r>
          </a:p>
          <a:p>
            <a:pPr marL="0" indent="0">
              <a:buNone/>
            </a:pPr>
            <a:r>
              <a:rPr lang="en-US" sz="1400" b="1" dirty="0"/>
              <a:t>4. </a:t>
            </a:r>
            <a:r>
              <a:rPr lang="en-US" sz="1400" b="1" u="sng" dirty="0"/>
              <a:t>Exploratory Data Analysis (EDA)</a:t>
            </a:r>
          </a:p>
          <a:p>
            <a:r>
              <a:rPr lang="en-US" sz="1400" b="1" dirty="0"/>
              <a:t>Statistical Summary:</a:t>
            </a:r>
            <a:r>
              <a:rPr lang="en-US" sz="1400" dirty="0"/>
              <a:t> Check distributions, mean, median, and standard deviation of features.</a:t>
            </a:r>
          </a:p>
          <a:p>
            <a:r>
              <a:rPr lang="en-US" sz="1400" b="1" dirty="0"/>
              <a:t>Data Visualization:</a:t>
            </a:r>
            <a:r>
              <a:rPr lang="en-US" sz="1400" dirty="0"/>
              <a:t> Use histograms, box plots, and correlation </a:t>
            </a:r>
            <a:r>
              <a:rPr lang="en-US" sz="1400" dirty="0" err="1"/>
              <a:t>heatmaps</a:t>
            </a:r>
            <a:r>
              <a:rPr lang="en-US" sz="1400" dirty="0"/>
              <a:t> to understand feature relationships</a:t>
            </a:r>
            <a:r>
              <a:rPr lang="en-US" sz="1400" dirty="0" smtClean="0"/>
              <a:t>.</a:t>
            </a:r>
            <a:endParaRPr lang="en-US" sz="1400" dirty="0"/>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u="sng" dirty="0" smtClean="0">
                <a:latin typeface="Times New Roman" panose="02020603050405020304" pitchFamily="18" charset="0"/>
                <a:cs typeface="Times New Roman" panose="02020603050405020304" pitchFamily="18" charset="0"/>
              </a:rPr>
              <a:t>DATA </a:t>
            </a:r>
            <a:r>
              <a:rPr lang="en-US" u="sng" dirty="0">
                <a:latin typeface="Times New Roman" panose="02020603050405020304" pitchFamily="18" charset="0"/>
                <a:cs typeface="Times New Roman" panose="02020603050405020304" pitchFamily="18" charset="0"/>
              </a:rPr>
              <a:t>SCIENCE INVOLVED </a:t>
            </a:r>
            <a:endParaRPr lang="en-US" dirty="0"/>
          </a:p>
        </p:txBody>
      </p:sp>
      <p:sp>
        <p:nvSpPr>
          <p:cNvPr id="3" name="Content Placeholder 2"/>
          <p:cNvSpPr>
            <a:spLocks noGrp="1"/>
          </p:cNvSpPr>
          <p:nvPr>
            <p:ph idx="1"/>
          </p:nvPr>
        </p:nvSpPr>
        <p:spPr/>
        <p:txBody>
          <a:bodyPr>
            <a:normAutofit/>
          </a:bodyPr>
          <a:lstStyle/>
          <a:p>
            <a:pPr marL="0" indent="0">
              <a:buNone/>
            </a:pPr>
            <a:r>
              <a:rPr lang="en-US" sz="1400" b="1" dirty="0"/>
              <a:t>5. </a:t>
            </a:r>
            <a:r>
              <a:rPr lang="en-US" sz="1500" b="1" dirty="0"/>
              <a:t>Feature Selection &amp; Engineering</a:t>
            </a:r>
          </a:p>
          <a:p>
            <a:r>
              <a:rPr lang="en-US" sz="1500" dirty="0"/>
              <a:t>Select important features using correlation analysis, feature importance scores, or dimensionality reduction (PCA).</a:t>
            </a:r>
          </a:p>
          <a:p>
            <a:r>
              <a:rPr lang="en-US" sz="1500" dirty="0"/>
              <a:t>Create new meaningful features if needed (e.g., combining BMI and age to create a new risk factor).</a:t>
            </a:r>
          </a:p>
          <a:p>
            <a:pPr marL="0" indent="0">
              <a:buNone/>
            </a:pPr>
            <a:r>
              <a:rPr lang="en-US" sz="1500" b="1" dirty="0"/>
              <a:t>6. Model Selection &amp; Training</a:t>
            </a:r>
          </a:p>
          <a:p>
            <a:r>
              <a:rPr lang="en-US" sz="1500" dirty="0"/>
              <a:t>Choose ML classification models such as:</a:t>
            </a:r>
          </a:p>
          <a:p>
            <a:pPr lvl="1"/>
            <a:r>
              <a:rPr lang="en-US" sz="1500" b="1" dirty="0"/>
              <a:t>Logistic Regression</a:t>
            </a:r>
            <a:endParaRPr lang="en-US" sz="1500" dirty="0"/>
          </a:p>
          <a:p>
            <a:pPr lvl="1"/>
            <a:r>
              <a:rPr lang="en-US" sz="1500" b="1" dirty="0"/>
              <a:t>Decision Trees</a:t>
            </a:r>
            <a:endParaRPr lang="en-US" sz="1500" dirty="0"/>
          </a:p>
          <a:p>
            <a:pPr lvl="1"/>
            <a:r>
              <a:rPr lang="en-US" sz="1500" b="1" dirty="0"/>
              <a:t>Random Forest</a:t>
            </a:r>
            <a:endParaRPr lang="en-US" sz="1500" dirty="0"/>
          </a:p>
          <a:p>
            <a:pPr lvl="1"/>
            <a:r>
              <a:rPr lang="en-US" sz="1500" b="1" dirty="0"/>
              <a:t>Support Vector Machine (SVM)</a:t>
            </a:r>
            <a:endParaRPr lang="en-US" sz="1500" dirty="0"/>
          </a:p>
          <a:p>
            <a:pPr lvl="1"/>
            <a:r>
              <a:rPr lang="en-US" sz="1500" b="1" dirty="0"/>
              <a:t>Gradient Boosting (</a:t>
            </a:r>
            <a:r>
              <a:rPr lang="en-US" sz="1500" b="1" dirty="0" err="1"/>
              <a:t>XGBoost</a:t>
            </a:r>
            <a:r>
              <a:rPr lang="en-US" sz="1500" b="1" dirty="0"/>
              <a:t>, </a:t>
            </a:r>
            <a:r>
              <a:rPr lang="en-US" sz="1500" b="1" dirty="0" err="1"/>
              <a:t>LightGBM</a:t>
            </a:r>
            <a:r>
              <a:rPr lang="en-US" sz="1500" b="1" dirty="0"/>
              <a:t>, </a:t>
            </a:r>
            <a:r>
              <a:rPr lang="en-US" sz="1500" b="1" dirty="0" err="1"/>
              <a:t>CatBoost</a:t>
            </a:r>
            <a:r>
              <a:rPr lang="en-US" sz="1500" b="1" dirty="0"/>
              <a:t>)</a:t>
            </a:r>
            <a:endParaRPr lang="en-US" sz="1500" dirty="0"/>
          </a:p>
        </p:txBody>
      </p:sp>
    </p:spTree>
    <p:extLst>
      <p:ext uri="{BB962C8B-B14F-4D97-AF65-F5344CB8AC3E}">
        <p14:creationId xmlns:p14="http://schemas.microsoft.com/office/powerpoint/2010/main" val="235179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939800"/>
          </a:xfrm>
        </p:spPr>
        <p:txBody>
          <a:bodyPr/>
          <a:lstStyle/>
          <a:p>
            <a:r>
              <a:rPr lang="en-US" dirty="0" smtClean="0"/>
              <a:t>                        </a:t>
            </a:r>
            <a:r>
              <a:rPr lang="en-US" u="sng" dirty="0" smtClean="0">
                <a:latin typeface="Times New Roman" panose="02020603050405020304" pitchFamily="18" charset="0"/>
                <a:cs typeface="Times New Roman" panose="02020603050405020304" pitchFamily="18" charset="0"/>
              </a:rPr>
              <a:t>INPUT ATTRIBUTES</a:t>
            </a:r>
            <a:r>
              <a:rPr lang="en-US" dirty="0"/>
              <a:t> (Features)</a:t>
            </a:r>
            <a:endParaRPr lang="en-US" u="sng"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sz="half" idx="2"/>
          </p:nvPr>
        </p:nvPicPr>
        <p:blipFill>
          <a:blip r:embed="rId2"/>
          <a:stretch>
            <a:fillRect/>
          </a:stretch>
        </p:blipFill>
        <p:spPr>
          <a:xfrm>
            <a:off x="1674812" y="1600200"/>
            <a:ext cx="8458200" cy="4191000"/>
          </a:xfrm>
          <a:prstGeom prst="rect">
            <a:avLst/>
          </a:prstGeom>
        </p:spPr>
      </p:pic>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939800"/>
          </a:xfrm>
        </p:spPr>
        <p:txBody>
          <a:bodyPr>
            <a:normAutofit fontScale="90000"/>
          </a:bodyPr>
          <a:lstStyle/>
          <a:p>
            <a:r>
              <a:rPr lang="en-US" dirty="0" smtClean="0"/>
              <a:t>                   </a:t>
            </a:r>
            <a:r>
              <a:rPr lang="en-US" u="sng" dirty="0" smtClean="0">
                <a:latin typeface="Times New Roman" panose="02020603050405020304" pitchFamily="18" charset="0"/>
                <a:cs typeface="Times New Roman" panose="02020603050405020304" pitchFamily="18" charset="0"/>
              </a:rPr>
              <a:t>OUTPUT ATTRIBUTES</a:t>
            </a:r>
            <a:r>
              <a:rPr lang="en-US" dirty="0"/>
              <a:t> (Predictions &amp; Actions)</a:t>
            </a:r>
            <a:endParaRPr lang="en-US" u="sng"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half" idx="1"/>
          </p:nvPr>
        </p:nvSpPr>
        <p:spPr>
          <a:xfrm>
            <a:off x="989012" y="1600200"/>
            <a:ext cx="10515600" cy="4267200"/>
          </a:xfrm>
        </p:spPr>
        <p:txBody>
          <a:bodyPr>
            <a:normAutofit fontScale="70000" lnSpcReduction="20000"/>
          </a:bodyPr>
          <a:lstStyle/>
          <a:p>
            <a:pPr marL="0" indent="0">
              <a:buNone/>
            </a:pPr>
            <a:r>
              <a:rPr lang="en-US" b="1" dirty="0"/>
              <a:t>1. Binary Classification Output</a:t>
            </a:r>
          </a:p>
          <a:p>
            <a:r>
              <a:rPr lang="en-US" b="1" dirty="0"/>
              <a:t>Stroke (Primary Output)</a:t>
            </a:r>
            <a:r>
              <a:rPr lang="en-US" dirty="0"/>
              <a:t>:</a:t>
            </a:r>
          </a:p>
          <a:p>
            <a:pPr lvl="1"/>
            <a:r>
              <a:rPr lang="en-US" b="1" dirty="0"/>
              <a:t>0 = No Stroke</a:t>
            </a:r>
            <a:endParaRPr lang="en-US" dirty="0"/>
          </a:p>
          <a:p>
            <a:pPr lvl="1"/>
            <a:r>
              <a:rPr lang="en-US" b="1" dirty="0"/>
              <a:t>1 = Stroke</a:t>
            </a:r>
            <a:endParaRPr lang="en-US" dirty="0"/>
          </a:p>
          <a:p>
            <a:pPr marL="0" indent="0">
              <a:buNone/>
            </a:pPr>
            <a:r>
              <a:rPr lang="en-US" b="1" dirty="0"/>
              <a:t>2. Probability Scores</a:t>
            </a:r>
          </a:p>
          <a:p>
            <a:r>
              <a:rPr lang="en-US" b="1" dirty="0"/>
              <a:t>Stroke Risk Probability</a:t>
            </a:r>
            <a:r>
              <a:rPr lang="en-US" dirty="0"/>
              <a:t>:</a:t>
            </a:r>
          </a:p>
          <a:p>
            <a:pPr lvl="1"/>
            <a:r>
              <a:rPr lang="en-US" dirty="0"/>
              <a:t>A score between </a:t>
            </a:r>
            <a:r>
              <a:rPr lang="en-US" b="1" dirty="0"/>
              <a:t>0 and 1</a:t>
            </a:r>
            <a:r>
              <a:rPr lang="en-US" dirty="0"/>
              <a:t>, indicating the likelihood of having a stroke.</a:t>
            </a:r>
          </a:p>
          <a:p>
            <a:pPr lvl="1"/>
            <a:r>
              <a:rPr lang="en-US" dirty="0"/>
              <a:t>Example: </a:t>
            </a:r>
            <a:r>
              <a:rPr lang="en-US" b="1" dirty="0"/>
              <a:t>0.85 (85% risk), 0.20 (20% risk)</a:t>
            </a:r>
            <a:endParaRPr lang="en-US" dirty="0"/>
          </a:p>
          <a:p>
            <a:pPr marL="0" indent="0">
              <a:buNone/>
            </a:pPr>
            <a:r>
              <a:rPr lang="en-US" b="1" dirty="0"/>
              <a:t>3. Stroke Severity Prediction</a:t>
            </a:r>
          </a:p>
          <a:p>
            <a:r>
              <a:rPr lang="en-US" dirty="0"/>
              <a:t>If stroke is detected, estimate the severity based on clinical risk factors:</a:t>
            </a:r>
          </a:p>
          <a:p>
            <a:pPr lvl="1"/>
            <a:r>
              <a:rPr lang="en-US" b="1" dirty="0"/>
              <a:t>Mild Stroke</a:t>
            </a:r>
            <a:endParaRPr lang="en-US" dirty="0"/>
          </a:p>
          <a:p>
            <a:pPr lvl="1"/>
            <a:r>
              <a:rPr lang="en-US" b="1" dirty="0"/>
              <a:t>Moderate Stroke</a:t>
            </a:r>
            <a:endParaRPr lang="en-US" dirty="0"/>
          </a:p>
          <a:p>
            <a:pPr lvl="1"/>
            <a:r>
              <a:rPr lang="en-US" b="1" dirty="0"/>
              <a:t>Severe Stroke</a:t>
            </a:r>
            <a:endParaRPr lang="en-US" dirty="0"/>
          </a:p>
          <a:p>
            <a:endParaRPr lang="en-US" dirty="0"/>
          </a:p>
        </p:txBody>
      </p:sp>
    </p:spTree>
    <p:extLst>
      <p:ext uri="{BB962C8B-B14F-4D97-AF65-F5344CB8AC3E}">
        <p14:creationId xmlns:p14="http://schemas.microsoft.com/office/powerpoint/2010/main" val="35072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latin typeface="Times New Roman" panose="02020603050405020304" pitchFamily="18" charset="0"/>
                <a:cs typeface="Times New Roman" panose="02020603050405020304" pitchFamily="18" charset="0"/>
              </a:rPr>
              <a:t>OUTPUT ATTRIBUTES</a:t>
            </a:r>
            <a:r>
              <a:rPr lang="en-US" dirty="0"/>
              <a:t> (Predictions &amp; Actions)</a:t>
            </a:r>
          </a:p>
        </p:txBody>
      </p:sp>
      <p:sp>
        <p:nvSpPr>
          <p:cNvPr id="3" name="Content Placeholder 2"/>
          <p:cNvSpPr>
            <a:spLocks noGrp="1"/>
          </p:cNvSpPr>
          <p:nvPr>
            <p:ph sz="half" idx="1"/>
          </p:nvPr>
        </p:nvSpPr>
        <p:spPr>
          <a:xfrm>
            <a:off x="1218882" y="1803400"/>
            <a:ext cx="9447529" cy="4267200"/>
          </a:xfrm>
        </p:spPr>
        <p:txBody>
          <a:bodyPr>
            <a:normAutofit fontScale="47500" lnSpcReduction="20000"/>
          </a:bodyPr>
          <a:lstStyle/>
          <a:p>
            <a:pPr marL="0" indent="0">
              <a:buNone/>
            </a:pPr>
            <a:r>
              <a:rPr lang="en-US" b="1" dirty="0"/>
              <a:t>4. Risk Factor Contribution (Feature Importance as Output)</a:t>
            </a:r>
          </a:p>
          <a:p>
            <a:r>
              <a:rPr lang="en-US" dirty="0"/>
              <a:t>Instead of just predicting stroke risk, the model can provide </a:t>
            </a:r>
            <a:r>
              <a:rPr lang="en-US" b="1" dirty="0"/>
              <a:t>explanations</a:t>
            </a:r>
            <a:r>
              <a:rPr lang="en-US" dirty="0"/>
              <a:t> for why a person is at risk.</a:t>
            </a:r>
          </a:p>
          <a:p>
            <a:r>
              <a:rPr lang="en-US" dirty="0"/>
              <a:t>Example:</a:t>
            </a:r>
          </a:p>
          <a:p>
            <a:pPr lvl="1"/>
            <a:r>
              <a:rPr lang="en-US" b="1" dirty="0"/>
              <a:t>"High blood glucose and hypertension contribute 70% to stroke risk."</a:t>
            </a:r>
            <a:endParaRPr lang="en-US" dirty="0"/>
          </a:p>
          <a:p>
            <a:pPr lvl="1"/>
            <a:r>
              <a:rPr lang="en-US" b="1" dirty="0"/>
              <a:t>"Smoking increases your stroke risk by 40%."</a:t>
            </a:r>
            <a:endParaRPr lang="en-US" dirty="0"/>
          </a:p>
          <a:p>
            <a:pPr marL="0" indent="0">
              <a:buNone/>
            </a:pPr>
            <a:r>
              <a:rPr lang="en-US" b="1" dirty="0"/>
              <a:t>5. Survival Prediction (Post-Stroke Mortality Risk)</a:t>
            </a:r>
          </a:p>
          <a:p>
            <a:r>
              <a:rPr lang="en-US" dirty="0"/>
              <a:t>If stroke is detected, estimate </a:t>
            </a:r>
            <a:r>
              <a:rPr lang="en-US" b="1" dirty="0"/>
              <a:t>the chance of survival</a:t>
            </a:r>
            <a:r>
              <a:rPr lang="en-US" dirty="0"/>
              <a:t> based on historical patient data.</a:t>
            </a:r>
          </a:p>
          <a:p>
            <a:r>
              <a:rPr lang="en-US" dirty="0"/>
              <a:t>Example Output:</a:t>
            </a:r>
          </a:p>
          <a:p>
            <a:pPr lvl="1"/>
            <a:r>
              <a:rPr lang="en-US" b="1" dirty="0"/>
              <a:t>80% chance of recovery</a:t>
            </a:r>
            <a:endParaRPr lang="en-US" dirty="0"/>
          </a:p>
          <a:p>
            <a:pPr lvl="1"/>
            <a:r>
              <a:rPr lang="en-US" b="1" dirty="0"/>
              <a:t>20% mortality risk</a:t>
            </a:r>
            <a:endParaRPr lang="en-US" dirty="0"/>
          </a:p>
          <a:p>
            <a:pPr marL="0" indent="0">
              <a:buNone/>
            </a:pPr>
            <a:r>
              <a:rPr lang="en-US" b="1" dirty="0"/>
              <a:t>6. Timeframe for Stroke Risk</a:t>
            </a:r>
          </a:p>
          <a:p>
            <a:r>
              <a:rPr lang="en-US" dirty="0"/>
              <a:t>Instead of a static stroke prediction, the model can estimate </a:t>
            </a:r>
            <a:r>
              <a:rPr lang="en-US" b="1" dirty="0"/>
              <a:t>when</a:t>
            </a:r>
            <a:r>
              <a:rPr lang="en-US" dirty="0"/>
              <a:t> a stroke is likely to happen:</a:t>
            </a:r>
          </a:p>
          <a:p>
            <a:pPr lvl="1"/>
            <a:r>
              <a:rPr lang="en-US" b="1" dirty="0"/>
              <a:t>Short-term risk (within 1 year)</a:t>
            </a:r>
            <a:endParaRPr lang="en-US" dirty="0"/>
          </a:p>
          <a:p>
            <a:pPr lvl="1"/>
            <a:r>
              <a:rPr lang="en-US" b="1" dirty="0"/>
              <a:t>Medium-term risk (1–5 years)</a:t>
            </a:r>
            <a:endParaRPr lang="en-US" dirty="0"/>
          </a:p>
          <a:p>
            <a:pPr lvl="1"/>
            <a:r>
              <a:rPr lang="en-US" b="1" dirty="0"/>
              <a:t>Long-term risk (5+ years)</a:t>
            </a:r>
            <a:endParaRPr lang="en-US" dirty="0"/>
          </a:p>
        </p:txBody>
      </p:sp>
    </p:spTree>
    <p:extLst>
      <p:ext uri="{BB962C8B-B14F-4D97-AF65-F5344CB8AC3E}">
        <p14:creationId xmlns:p14="http://schemas.microsoft.com/office/powerpoint/2010/main" val="220953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411" y="431800"/>
            <a:ext cx="9066531" cy="1168400"/>
          </a:xfrm>
        </p:spPr>
        <p:txBody>
          <a:bodyPr/>
          <a:lstStyle/>
          <a:p>
            <a:r>
              <a:rPr lang="en-US" u="sng" dirty="0" smtClean="0">
                <a:latin typeface="Times New Roman" panose="02020603050405020304" pitchFamily="18" charset="0"/>
                <a:cs typeface="Times New Roman" panose="02020603050405020304" pitchFamily="18" charset="0"/>
              </a:rPr>
              <a:t>MACHINE LEARNING ALGORITHM USED</a:t>
            </a:r>
            <a:endParaRPr lang="en-US"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217612" y="1828800"/>
            <a:ext cx="6767173" cy="4267200"/>
          </a:xfrm>
          <a:prstGeom prst="rect">
            <a:avLst/>
          </a:prstGeom>
        </p:spPr>
      </p:pic>
    </p:spTree>
    <p:extLst>
      <p:ext uri="{BB962C8B-B14F-4D97-AF65-F5344CB8AC3E}">
        <p14:creationId xmlns:p14="http://schemas.microsoft.com/office/powerpoint/2010/main" val="84944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7612" y="1295400"/>
            <a:ext cx="9829800" cy="4093428"/>
          </a:xfrm>
          <a:prstGeom prst="rect">
            <a:avLst/>
          </a:prstGeom>
          <a:noFill/>
        </p:spPr>
        <p:txBody>
          <a:bodyPr wrap="square" rtlCol="0">
            <a:spAutoFit/>
          </a:bodyPr>
          <a:lstStyle/>
          <a:p>
            <a:r>
              <a:rPr lang="en-US" sz="2000" dirty="0"/>
              <a:t>Heart stroke is a critical medical condition that requires early detection for effective prevention and treatment. Machine learning (ML) provides a powerful approach to predicting stroke risk by analyzing patient data, identifying key risk factors, and improving diagnostic accuracy.</a:t>
            </a:r>
          </a:p>
          <a:p>
            <a:r>
              <a:rPr lang="en-US" sz="2000" dirty="0"/>
              <a:t>By applying various ML algorithms such as </a:t>
            </a:r>
            <a:r>
              <a:rPr lang="en-US" sz="2000" b="1" dirty="0"/>
              <a:t>Logistic Regression, Random Forest, </a:t>
            </a:r>
            <a:r>
              <a:rPr lang="en-US" sz="2000" b="1" dirty="0" err="1"/>
              <a:t>XGBoost</a:t>
            </a:r>
            <a:r>
              <a:rPr lang="en-US" sz="2000" b="1" dirty="0"/>
              <a:t>, and Artificial Neural Networks (ANN)</a:t>
            </a:r>
            <a:r>
              <a:rPr lang="en-US" sz="2000" dirty="0"/>
              <a:t>, we can develop predictive models that assist healthcare professionals in making informed decisions. Feature engineering, proper data preprocessing, and model evaluation using metrics like </a:t>
            </a:r>
            <a:r>
              <a:rPr lang="en-US" sz="2000" b="1" dirty="0"/>
              <a:t>accuracy, precision, recall, and F1-score</a:t>
            </a:r>
            <a:r>
              <a:rPr lang="en-US" sz="2000" dirty="0"/>
              <a:t> are essential to ensure reliable predictions.</a:t>
            </a:r>
          </a:p>
          <a:p>
            <a:r>
              <a:rPr lang="en-US" sz="2000" dirty="0"/>
              <a:t>Implementing ML-based stroke detection systems can help in </a:t>
            </a:r>
            <a:r>
              <a:rPr lang="en-US" sz="2000" b="1" dirty="0"/>
              <a:t>early diagnosis, personalized treatment plans, and reducing mortality rates</a:t>
            </a:r>
            <a:r>
              <a:rPr lang="en-US" sz="2000" dirty="0"/>
              <a:t>. However, continuous model improvement and real-world validation with clinical data are necessary for ensuring effectiveness in healthcare applications</a:t>
            </a:r>
            <a:r>
              <a:rPr lang="en-US" sz="2000" dirty="0" smtClean="0"/>
              <a:t>.</a:t>
            </a:r>
            <a:endParaRPr lang="en-US" sz="2000" dirty="0"/>
          </a:p>
        </p:txBody>
      </p:sp>
      <p:sp>
        <p:nvSpPr>
          <p:cNvPr id="4" name="TextBox 3"/>
          <p:cNvSpPr txBox="1"/>
          <p:nvPr/>
        </p:nvSpPr>
        <p:spPr>
          <a:xfrm>
            <a:off x="4113212" y="685800"/>
            <a:ext cx="3200400" cy="584775"/>
          </a:xfrm>
          <a:prstGeom prst="rect">
            <a:avLst/>
          </a:prstGeom>
          <a:noFill/>
        </p:spPr>
        <p:txBody>
          <a:bodyPr wrap="square" rtlCol="0">
            <a:spAutoFit/>
          </a:bodyPr>
          <a:lstStyle/>
          <a:p>
            <a:r>
              <a:rPr lang="en-US" sz="3200" u="sng" dirty="0" smtClean="0">
                <a:latin typeface="Times New Roman" panose="02020603050405020304" pitchFamily="18" charset="0"/>
                <a:cs typeface="Times New Roman" panose="02020603050405020304" pitchFamily="18" charset="0"/>
              </a:rPr>
              <a:t>CONCLUSION</a:t>
            </a:r>
            <a:endParaRPr lang="en-US" sz="32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4ED80E12-3BE9-4746-820E-FFB249F467F2}">
  <ds:schemaRefs>
    <ds:schemaRef ds:uri="http://purl.org/dc/elements/1.1/"/>
    <ds:schemaRef ds:uri="http://schemas.microsoft.com/office/2006/metadata/propertie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4873beb7-5857-4685-be1f-d57550cc96cc"/>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193</TotalTime>
  <Words>801</Words>
  <Application>Microsoft Office PowerPoint</Application>
  <PresentationFormat>Custom</PresentationFormat>
  <Paragraphs>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Constantia</vt:lpstr>
      <vt:lpstr>Times New Roman</vt:lpstr>
      <vt:lpstr>Books Classic 16x9</vt:lpstr>
      <vt:lpstr>HEART STROKE DETECTION</vt:lpstr>
      <vt:lpstr>                               INTRODUCTION</vt:lpstr>
      <vt:lpstr>                        DATA SCIENCE INVOLVED </vt:lpstr>
      <vt:lpstr>               DATA SCIENCE INVOLVED </vt:lpstr>
      <vt:lpstr>                        INPUT ATTRIBUTES (Features)</vt:lpstr>
      <vt:lpstr>                   OUTPUT ATTRIBUTES (Predictions &amp; Actions)</vt:lpstr>
      <vt:lpstr> OUTPUT ATTRIBUTES (Predictions &amp; Actions)</vt:lpstr>
      <vt:lpstr>MACHINE LEARNING ALGORITHM USED</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DATA-DRIVEN FOOD WASTAGE MANAGEMENT AND REDISTRIBUTION</dc:title>
  <dc:creator>iMAC</dc:creator>
  <cp:lastModifiedBy>iMAC</cp:lastModifiedBy>
  <cp:revision>16</cp:revision>
  <dcterms:created xsi:type="dcterms:W3CDTF">2025-03-03T14:32:19Z</dcterms:created>
  <dcterms:modified xsi:type="dcterms:W3CDTF">2025-03-06T04:19:24Z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