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</p:sldMasterIdLst>
  <p:notesMasterIdLst>
    <p:notesMasterId r:id="rId28"/>
  </p:notesMasterIdLst>
  <p:sldIdLst>
    <p:sldId id="965" r:id="rId5"/>
    <p:sldId id="802" r:id="rId6"/>
    <p:sldId id="844" r:id="rId7"/>
    <p:sldId id="876" r:id="rId8"/>
    <p:sldId id="847" r:id="rId9"/>
    <p:sldId id="857" r:id="rId10"/>
    <p:sldId id="858" r:id="rId11"/>
    <p:sldId id="856" r:id="rId12"/>
    <p:sldId id="966" r:id="rId13"/>
    <p:sldId id="860" r:id="rId14"/>
    <p:sldId id="861" r:id="rId15"/>
    <p:sldId id="859" r:id="rId16"/>
    <p:sldId id="855" r:id="rId17"/>
    <p:sldId id="967" r:id="rId18"/>
    <p:sldId id="971" r:id="rId19"/>
    <p:sldId id="968" r:id="rId20"/>
    <p:sldId id="969" r:id="rId21"/>
    <p:sldId id="970" r:id="rId22"/>
    <p:sldId id="972" r:id="rId23"/>
    <p:sldId id="973" r:id="rId24"/>
    <p:sldId id="974" r:id="rId25"/>
    <p:sldId id="846" r:id="rId26"/>
    <p:sldId id="7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A50021"/>
    <a:srgbClr val="941651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7" autoAdjust="0"/>
    <p:restoredTop sz="91015" autoAdjust="0"/>
  </p:normalViewPr>
  <p:slideViewPr>
    <p:cSldViewPr snapToGrid="0">
      <p:cViewPr varScale="1">
        <p:scale>
          <a:sx n="70" d="100"/>
          <a:sy n="70" d="100"/>
        </p:scale>
        <p:origin x="43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Raj" userId="7dbabfa209df8e85" providerId="LiveId" clId="{A6E8EE2A-F3A5-45FA-BC79-B31A94FE113B}"/>
    <pc:docChg chg="modSld">
      <pc:chgData name="Gowtham Raj" userId="7dbabfa209df8e85" providerId="LiveId" clId="{A6E8EE2A-F3A5-45FA-BC79-B31A94FE113B}" dt="2025-05-11T18:52:17.502" v="4" actId="1076"/>
      <pc:docMkLst>
        <pc:docMk/>
      </pc:docMkLst>
      <pc:sldChg chg="modSp mod">
        <pc:chgData name="Gowtham Raj" userId="7dbabfa209df8e85" providerId="LiveId" clId="{A6E8EE2A-F3A5-45FA-BC79-B31A94FE113B}" dt="2025-05-11T18:51:26.493" v="1" actId="2711"/>
        <pc:sldMkLst>
          <pc:docMk/>
          <pc:sldMk cId="1017249082" sldId="860"/>
        </pc:sldMkLst>
        <pc:spChg chg="mod">
          <ac:chgData name="Gowtham Raj" userId="7dbabfa209df8e85" providerId="LiveId" clId="{A6E8EE2A-F3A5-45FA-BC79-B31A94FE113B}" dt="2025-05-11T18:51:26.493" v="1" actId="2711"/>
          <ac:spMkLst>
            <pc:docMk/>
            <pc:sldMk cId="1017249082" sldId="860"/>
            <ac:spMk id="5" creationId="{44A5C8D3-0391-CC92-C07F-610230964C50}"/>
          </ac:spMkLst>
        </pc:spChg>
      </pc:sldChg>
      <pc:sldChg chg="modSp mod">
        <pc:chgData name="Gowtham Raj" userId="7dbabfa209df8e85" providerId="LiveId" clId="{A6E8EE2A-F3A5-45FA-BC79-B31A94FE113B}" dt="2025-05-11T18:52:17.502" v="4" actId="1076"/>
        <pc:sldMkLst>
          <pc:docMk/>
          <pc:sldMk cId="2686070797" sldId="967"/>
        </pc:sldMkLst>
        <pc:picChg chg="mod">
          <ac:chgData name="Gowtham Raj" userId="7dbabfa209df8e85" providerId="LiveId" clId="{A6E8EE2A-F3A5-45FA-BC79-B31A94FE113B}" dt="2025-05-11T18:52:17.502" v="4" actId="1076"/>
          <ac:picMkLst>
            <pc:docMk/>
            <pc:sldMk cId="2686070797" sldId="967"/>
            <ac:picMk id="6" creationId="{5B5FE34A-66FC-CE55-047A-516EA24CD7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Leekhith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2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8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9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DF954-D54E-6773-30F4-D3B4766F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B2685-DFC3-151A-4287-3B81490F2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5A8B80-2751-BA3D-971B-E0662664E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F6C6-325E-2DD2-C30D-E548E1133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1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5D003-4E07-FE29-9F75-77793996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E0532-E412-CE5B-316F-026607D31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7F88C-C7C3-D39C-2EC1-D7290AEE4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05D00-0008-0AC0-56B2-77CFAB8F6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F295B-8B37-576E-6D1B-7C0E9818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9A613-2883-DFE2-4025-F7C055019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B128B-1286-7041-A88E-F4DAF2381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7E0D7-746F-D9A6-8A77-2BF0FE670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59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15F97-9286-5878-DEEB-9408CCA85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B0A24-F1DF-E473-05E6-9CEA27634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6A2381-DEFE-F3A1-49E8-D246BC54B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2A7A0-CDBC-A586-F674-14D5181D7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4D42-20F8-D5BE-41E6-004D4A56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834BF-2D2B-4628-88DA-7148650AC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A23B6-2AA7-B248-E202-F4737E951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68F2-2706-7503-A027-CA1DBA8CA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5CB5D-43BD-CBF7-8D86-5F42C478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DDB54-6DFB-34E3-1C7E-C1165B8FE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21A1D-4A99-BFAF-09CD-A4605438A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1E36-50D4-625D-1D04-20C0BE5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5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66EC3-6D51-8884-F76A-1C3F1F58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AEAF3-7E8F-A995-22BB-D9C59CB7D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DB4E3-EC08-8D13-EA3D-253D52DFC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EED6-B2FC-6764-4ECD-BB4C71467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Leekhith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BA7D9-9D2E-62EE-3993-BB3EBDE2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4D440-DDDB-7837-5370-71E44BA94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58D23-9908-C356-B4D2-D57FEB822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76785-DB3A-F024-6B73-89B802C77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8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Rakesh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9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A2D4-CD0C-5C28-9CBC-0AC8C29C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58ED7-0D6B-D6EF-8B0F-5BEFD538B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1AF3E-99E3-C37B-1804-63955788B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Leekhith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EC73-CCCF-D5B3-77E6-09E1D8FB0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Leekhith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Leekhith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Leekhith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Rakesh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3A29-6397-15A8-E8F4-AFB232C8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DE887-69EC-7C21-78CD-6E842DD85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42F4E-ECD6-F3C7-2A0D-89B3C9042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Rakesh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18285-6B35-6C36-CBE9-F80796CD0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Vignesh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BCD-DE16-49A3-B1A7-AEBDA2E59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CB28-C985-4B5A-9CDD-08CA29054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CFD00-3FA3-41EB-9053-EE933B60616C}"/>
              </a:ext>
            </a:extLst>
          </p:cNvPr>
          <p:cNvSpPr/>
          <p:nvPr/>
        </p:nvSpPr>
        <p:spPr>
          <a:xfrm>
            <a:off x="0" y="18098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1DD6C4-398E-4151-A3CB-D0D93CDF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02" y="5349876"/>
            <a:ext cx="4590899" cy="1473199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D6331B53-2438-4F04-85AA-8E0753CB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5D4A2-2674-4D26-B5DA-1CFF8AFC3301}"/>
              </a:ext>
            </a:extLst>
          </p:cNvPr>
          <p:cNvSpPr/>
          <p:nvPr/>
        </p:nvSpPr>
        <p:spPr>
          <a:xfrm>
            <a:off x="352430" y="245201"/>
            <a:ext cx="11487140" cy="11541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600"/>
              </a:spcAft>
            </a:pPr>
            <a:endParaRPr lang="en-IN" sz="2400" b="1" kern="100" dirty="0"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Domain Classification</a:t>
            </a:r>
            <a:endParaRPr lang="en-IN" sz="4000" kern="1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am Members     Group No: 13…">
            <a:extLst>
              <a:ext uri="{FF2B5EF4-FFF2-40B4-BE49-F238E27FC236}">
                <a16:creationId xmlns:a16="http://schemas.microsoft.com/office/drawing/2014/main" id="{D2EE4D94-3119-A8EC-3E4E-C059441E1B2A}"/>
              </a:ext>
            </a:extLst>
          </p:cNvPr>
          <p:cNvSpPr txBox="1"/>
          <p:nvPr/>
        </p:nvSpPr>
        <p:spPr>
          <a:xfrm>
            <a:off x="1581510" y="2136320"/>
            <a:ext cx="9028981" cy="2782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:19  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sz="2000" dirty="0"/>
          </a:p>
          <a:p>
            <a:pPr>
              <a:lnSpc>
                <a:spcPct val="80000"/>
              </a:lnSpc>
              <a:spcBef>
                <a:spcPts val="400"/>
              </a:spcBef>
              <a:defRPr sz="2000"/>
            </a:pPr>
            <a:endParaRPr sz="2000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endParaRPr lang="en-IN" sz="2000" dirty="0"/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latin typeface="+mn-lt"/>
                <a:ea typeface="+mn-ea"/>
                <a:cs typeface="+mn-cs"/>
                <a:sym typeface="Arial"/>
              </a:defRPr>
            </a:pPr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FDF5C1-DACB-639E-2426-3F7C7EFC4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10956"/>
              </p:ext>
            </p:extLst>
          </p:nvPr>
        </p:nvGraphicFramePr>
        <p:xfrm>
          <a:off x="1837427" y="3006002"/>
          <a:ext cx="8322573" cy="142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4191">
                  <a:extLst>
                    <a:ext uri="{9D8B030D-6E8A-4147-A177-3AD203B41FA5}">
                      <a16:colId xmlns:a16="http://schemas.microsoft.com/office/drawing/2014/main" val="2995020002"/>
                    </a:ext>
                  </a:extLst>
                </a:gridCol>
                <a:gridCol w="2774191">
                  <a:extLst>
                    <a:ext uri="{9D8B030D-6E8A-4147-A177-3AD203B41FA5}">
                      <a16:colId xmlns:a16="http://schemas.microsoft.com/office/drawing/2014/main" val="2670965892"/>
                    </a:ext>
                  </a:extLst>
                </a:gridCol>
                <a:gridCol w="2774191">
                  <a:extLst>
                    <a:ext uri="{9D8B030D-6E8A-4147-A177-3AD203B41FA5}">
                      <a16:colId xmlns:a16="http://schemas.microsoft.com/office/drawing/2014/main" val="374149484"/>
                    </a:ext>
                  </a:extLst>
                </a:gridCol>
              </a:tblGrid>
              <a:tr h="4790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Student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194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BL.EN.U4AIE23018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. Manish Kumar Reddy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072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BL.EN.U4AIE23045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. Jayanth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089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BL.EN.U4AIE23054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. Naga Gowtham Raj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589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60043D7-7C93-CF9D-8430-2960B3225A86}"/>
              </a:ext>
            </a:extLst>
          </p:cNvPr>
          <p:cNvSpPr txBox="1"/>
          <p:nvPr/>
        </p:nvSpPr>
        <p:spPr>
          <a:xfrm>
            <a:off x="1949570" y="5098212"/>
            <a:ext cx="245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Advisor: 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34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9E6B-7F5B-2303-FE7B-D81AF3EB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80ABD-B2EA-1C36-F606-857E7426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1C87-4143-9117-02C5-30B1E8F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8D55F44-1232-6513-9380-396015F554C3}"/>
              </a:ext>
            </a:extLst>
          </p:cNvPr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A5C8D3-0391-CC92-C07F-61023096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Extraction: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transformer model pretrained on legal corpora, to process judgment texts.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[CLS] token embeddings for each document, producing dense vector representations suitable for classification.</a:t>
            </a:r>
          </a:p>
          <a:p>
            <a:endParaRPr lang="en-IN" sz="2000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Principal Component Analysis (PCA) to reduce high-dimensional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top components explaining most variance, improving training efficiency and reducing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101724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4F4F-46B6-CF94-C78B-565028175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7E7459-DA17-D4D1-5F2D-33250194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5998-806C-6DEE-FBC9-799D03FD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BA95A625-680D-C567-9D18-899F116D08C0}"/>
              </a:ext>
            </a:extLst>
          </p:cNvPr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6A74D-4A76-1063-5FF4-6A815145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b="1" dirty="0"/>
              <a:t>Dataset Balancing:</a:t>
            </a:r>
          </a:p>
          <a:p>
            <a:r>
              <a:rPr lang="en-IN" sz="2000" dirty="0"/>
              <a:t>Applied SMOTE to handle class imbalance by generating synthetic minority class samples.</a:t>
            </a:r>
          </a:p>
          <a:p>
            <a:r>
              <a:rPr lang="en-IN" sz="2000" dirty="0"/>
              <a:t>Improved model performance, especially recall and F1-score for underrepresented classes.</a:t>
            </a:r>
          </a:p>
          <a:p>
            <a:endParaRPr lang="en-IN" sz="2000" dirty="0"/>
          </a:p>
          <a:p>
            <a:r>
              <a:rPr lang="en-IN" sz="2400" b="1" dirty="0"/>
              <a:t>Machine Learning Models Used: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 Classifier)</a:t>
            </a:r>
          </a:p>
          <a:p>
            <a:pPr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6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5D56A-84AB-9256-6417-E413EFC0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8DCCF7-B6F7-2DDF-3C6A-6993A214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C274-D560-13A9-2EAB-1CD9ABF7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C23FF9B-6219-DD54-6129-1D664CDDCF8E}"/>
              </a:ext>
            </a:extLst>
          </p:cNvPr>
          <p:cNvSpPr txBox="1">
            <a:spLocks/>
          </p:cNvSpPr>
          <p:nvPr/>
        </p:nvSpPr>
        <p:spPr>
          <a:xfrm>
            <a:off x="341194" y="1137256"/>
            <a:ext cx="11436823" cy="150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0F447C-0C5A-378B-19D3-7BB5CC13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Libraries Used:</a:t>
            </a:r>
          </a:p>
          <a:p>
            <a:r>
              <a:rPr lang="en-IN" sz="2000" dirty="0"/>
              <a:t>Scikit-learn for</a:t>
            </a:r>
            <a:r>
              <a:rPr lang="en-US" sz="2000" dirty="0"/>
              <a:t>:</a:t>
            </a:r>
          </a:p>
          <a:p>
            <a:r>
              <a:rPr lang="en-IN" sz="2000" dirty="0"/>
              <a:t>Machine learning classifiers (SVM, RF, KNN etc.)</a:t>
            </a:r>
            <a:endParaRPr lang="en-US" sz="2000" dirty="0"/>
          </a:p>
          <a:p>
            <a:r>
              <a:rPr lang="en-IN" sz="2000" dirty="0"/>
              <a:t>PCA for dimensionality reduction</a:t>
            </a:r>
            <a:endParaRPr lang="en-US" sz="2000" dirty="0"/>
          </a:p>
          <a:p>
            <a:r>
              <a:rPr lang="pt-BR" sz="2000" dirty="0"/>
              <a:t>pandas, NumPy for data processing</a:t>
            </a:r>
            <a:endParaRPr lang="en-US" sz="2000" dirty="0"/>
          </a:p>
          <a:p>
            <a:r>
              <a:rPr lang="en-IN" sz="2000" dirty="0"/>
              <a:t>matplotlib, seaborn for visualizing results</a:t>
            </a:r>
          </a:p>
        </p:txBody>
      </p:sp>
    </p:spTree>
    <p:extLst>
      <p:ext uri="{BB962C8B-B14F-4D97-AF65-F5344CB8AC3E}">
        <p14:creationId xmlns:p14="http://schemas.microsoft.com/office/powerpoint/2010/main" val="215225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24F30-7D2B-EBB9-0A02-1F02C440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19240"/>
            <a:ext cx="7772400" cy="4619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1D7EE-F644-A000-B48B-094938F7A27A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SMOTE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FA13-38ED-91FD-E556-07F29704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6A0560-2CCC-1FFA-319A-5591BAAB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3DE22-5BF7-2B07-E416-096D881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4C864-CEAE-61B6-1FE2-E350B9287EEE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SMOTE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5FE34A-66FC-CE55-047A-516EA24C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234" y="985901"/>
            <a:ext cx="7046844" cy="50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7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C94-401D-2C89-BD2C-7F4014C2F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BE769-0F38-C091-D463-499AFA8A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EC112-A398-162D-DD76-C7A4BF7F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647FE-41FD-57FC-548B-A9C06FED3013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SMOTE</a:t>
            </a:r>
          </a:p>
        </p:txBody>
      </p:sp>
      <p:pic>
        <p:nvPicPr>
          <p:cNvPr id="6" name="Picture 5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4A8D8F4B-196A-5665-6353-2F195669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05" y="1061754"/>
            <a:ext cx="5640070" cy="5125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E1EE8-CE02-02A0-0E91-911477250038}"/>
              </a:ext>
            </a:extLst>
          </p:cNvPr>
          <p:cNvSpPr txBox="1"/>
          <p:nvPr/>
        </p:nvSpPr>
        <p:spPr>
          <a:xfrm>
            <a:off x="788670" y="1362269"/>
            <a:ext cx="4649152" cy="463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performance for class 0 (248 correct predictions)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performance for classes 1 (97 correct), 2 (51 correct), and 6 (48 correct)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or zero recognition for classes 3, 7, 8, 10, 12, and 13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class imbalance evident in the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pattern: Many instances from minority classes predicted as class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accuracy: Inflated due to good performance on majority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confusion: Notable between classes 0, 1, and 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bias: Heavily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majority classes in predictions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3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7F9DA-E0C4-5383-D06F-0D169496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5F371-BB60-3C92-D0A9-DC3F1FBF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07BE-5EC0-CBB3-F00A-7420CCD9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22C63-A97A-5176-4212-D6F8A018874E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SMOTE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F5A4A-D983-0057-250B-5EBBB86CE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06919"/>
            <a:ext cx="7772400" cy="524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3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883-C1BD-002B-6D6F-96F0CFCEE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96BA6-DD80-8FB3-67AD-76B37E5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61AB-44DB-7E52-F45E-C52EC93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A7690-6575-5E66-5490-D7ACBC2F1B36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SMOTE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07FE3-B1A9-B46B-74B6-24B98BF8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609139"/>
            <a:ext cx="9486900" cy="41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D837-3A1D-1CB4-63D8-A033B4FE0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8B3BC5-3004-002F-F180-B7E8346F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6F10A-6D0F-667D-B620-B9EA5FF4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D0375-04B5-8EE5-AA0A-098CA17F4EDB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SMOTE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1996-10C4-7561-8412-B47C9419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348740"/>
            <a:ext cx="947547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6A41-B989-BDAD-7BA2-A65A916E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50542B-01CD-9CD9-7CB4-E43C5FB2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545B-33B8-B3EE-2B6A-15012143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A6DFE-3DFE-3417-6CD8-3ACF7F5EE14B}"/>
              </a:ext>
            </a:extLst>
          </p:cNvPr>
          <p:cNvSpPr txBox="1"/>
          <p:nvPr/>
        </p:nvSpPr>
        <p:spPr>
          <a:xfrm>
            <a:off x="10195560" y="34866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SMOTE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8673F-D854-33E3-97C4-EA76EEB7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37" y="991754"/>
            <a:ext cx="5900420" cy="5265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8F5808-1835-51EE-6F45-13EACFC02382}"/>
              </a:ext>
            </a:extLst>
          </p:cNvPr>
          <p:cNvSpPr txBox="1"/>
          <p:nvPr/>
        </p:nvSpPr>
        <p:spPr>
          <a:xfrm>
            <a:off x="570193" y="932661"/>
            <a:ext cx="51562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overall performance across all 14 classes (0-13)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prediction accuracy with strong diagonal values (~270+ correct predictions per class)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 class representation achieved through SMOTE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misclassification between different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0 confusion: Some misclassification with classes 1, 2, 4, and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1 performance: Strong with 247 correct predictions, minor confusion with class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equality: Nearly identical performance across all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SMOTE effectiveness: Dramatically improved minority class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robustness: Consistent performance regardless of original class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improvement: Complete elimination of zero-recognition classes seen in SVM model</a:t>
            </a:r>
          </a:p>
        </p:txBody>
      </p:sp>
    </p:spTree>
    <p:extLst>
      <p:ext uri="{BB962C8B-B14F-4D97-AF65-F5344CB8AC3E}">
        <p14:creationId xmlns:p14="http://schemas.microsoft.com/office/powerpoint/2010/main" val="121827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/>
              </a:rPr>
              <a:t>Introduction</a:t>
            </a:r>
          </a:p>
          <a:p>
            <a:r>
              <a:rPr lang="en-US" dirty="0">
                <a:latin typeface="Georgia"/>
              </a:rPr>
              <a:t>Problem Statement</a:t>
            </a:r>
          </a:p>
          <a:p>
            <a:r>
              <a:rPr lang="en-US" dirty="0">
                <a:latin typeface="Georgia"/>
              </a:rPr>
              <a:t>Data Description</a:t>
            </a:r>
          </a:p>
          <a:p>
            <a:r>
              <a:rPr lang="en-US" dirty="0">
                <a:latin typeface="Georgia"/>
              </a:rPr>
              <a:t>Technical Description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latin typeface="Georgia"/>
              </a:rPr>
              <a:t>Conclusion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1E1A-277C-C44B-A7BD-A6BF0E4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FA42B-F144-1169-DEAE-AEF025BA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5C331-2320-7671-B464-B23DB47E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D739-66BD-E62E-FDA9-C1711195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47385-0069-7301-9833-5397808633A1}"/>
              </a:ext>
            </a:extLst>
          </p:cNvPr>
          <p:cNvSpPr txBox="1"/>
          <p:nvPr/>
        </p:nvSpPr>
        <p:spPr>
          <a:xfrm>
            <a:off x="9629775" y="348661"/>
            <a:ext cx="27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911A70-E832-4B6D-32BB-2A5EE173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72" y="1526540"/>
            <a:ext cx="8350918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2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7A649-600A-E47C-E606-C0F842F9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DFD749-4A0A-1CB7-D0BE-FDEBC189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BE773-6533-3436-BA03-B98AA50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C2BF1-8474-428A-88CD-52021017C411}"/>
              </a:ext>
            </a:extLst>
          </p:cNvPr>
          <p:cNvSpPr txBox="1"/>
          <p:nvPr/>
        </p:nvSpPr>
        <p:spPr>
          <a:xfrm>
            <a:off x="9629775" y="348661"/>
            <a:ext cx="27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A6EAC-9492-B7FB-E76D-CB83B9E1F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80" y="902970"/>
            <a:ext cx="5688119" cy="5256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DC45F-1DBE-96B5-76D2-3616F4E3067F}"/>
              </a:ext>
            </a:extLst>
          </p:cNvPr>
          <p:cNvSpPr txBox="1"/>
          <p:nvPr/>
        </p:nvSpPr>
        <p:spPr>
          <a:xfrm>
            <a:off x="495298" y="992078"/>
            <a:ext cx="52539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overall performance with high correct predictions across all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0 challenges: Notable confusion with classes 2, 4, 8, and 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excellence: Highest accuracy (248 correct) with minimal misclassification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Perfect prediction for classes 3, 10, 11, 12, and 13 (zero misclassifications)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class performance: Consistently high diagonal values (~270+ per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0-1 interaction: Bidirectional confusion between these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Minority class recognition: Excellent performance across all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robustness: Consistent accuracy regardless of class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confusion patterns: Most misclassifications involve class 0 or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7588" y="1016784"/>
            <a:ext cx="11436823" cy="378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bridges the gap between high-dimensional legal texts and smart automation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 and robust machine learning pipelines. By addressing the inherent issues of high-dimensional feature spaces and class imbalance, the project demonstrates how domain-specific embeddings with SMOTE and strict feature selection techniques can significantly enhance classification accuracy—especially for minority legal outcomes. With sustained experimentation with models such as SVM, Random Forest,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coupled with careful hyperparameter optimization, not only did we observe actual-performance improvements but also emphasized the value of balanced data and reduced features in legal AI systems. A feat over technicality, this work points to the revolutionizing power of AI in the legal sector: speeding up legal analysis, impartial judgment prediction, and paving the way for transparent legal technologies. Ultimately, this project is not so much about case-labeling—it's opening up justice at scale, one embedding at a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E9EDF0-4113-334F-9B47-12CC15A6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583" y="1908490"/>
            <a:ext cx="3040833" cy="421441"/>
          </a:xfrm>
        </p:spPr>
        <p:txBody>
          <a:bodyPr/>
          <a:lstStyle/>
          <a:p>
            <a:r>
              <a:rPr lang="en-US" dirty="0"/>
              <a:t>Thank you !!!!!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9B38-9AD0-7347-8960-2DA962C9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E8BC6-9217-0A40-9898-432D8A1FF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58" y="3429001"/>
            <a:ext cx="10947400" cy="22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2080E-2070-CC01-172E-184792BD297F}"/>
              </a:ext>
            </a:extLst>
          </p:cNvPr>
          <p:cNvSpPr txBox="1"/>
          <p:nvPr/>
        </p:nvSpPr>
        <p:spPr>
          <a:xfrm>
            <a:off x="502920" y="1051560"/>
            <a:ext cx="11275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Legal documents are increasing rapidly, requiring automated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Legal text classification aids in retrieval, prediction, and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Challenges include complex language, class imbalance, and high dimensionality.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 err="1"/>
              <a:t>LegalBERT</a:t>
            </a:r>
            <a:r>
              <a:rPr lang="en-IN" sz="2400" dirty="0"/>
              <a:t> provides legal-domain-specific text embeddings.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 err="1"/>
              <a:t>LegalBERT</a:t>
            </a:r>
            <a:r>
              <a:rPr lang="en-IN" sz="2400" dirty="0"/>
              <a:t> embeddings are used as input features for ML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SMOTE is applied to balance the dataset by oversampling minority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PCA and </a:t>
            </a:r>
            <a:r>
              <a:rPr lang="en-IN" sz="2400" dirty="0" err="1"/>
              <a:t>SelectKBest</a:t>
            </a:r>
            <a:r>
              <a:rPr lang="en-IN" sz="2400" dirty="0"/>
              <a:t> reduce dimensionality and improve efficiency.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Models used: Logistic Regression, Random Forest, SVM, </a:t>
            </a:r>
            <a:r>
              <a:rPr lang="en-IN" sz="2400" dirty="0" err="1"/>
              <a:t>XGBoost</a:t>
            </a:r>
            <a:r>
              <a:rPr lang="en-IN" sz="2400" dirty="0"/>
              <a:t>, </a:t>
            </a:r>
            <a:r>
              <a:rPr lang="en-IN" sz="2400" dirty="0" err="1"/>
              <a:t>CatBoost</a:t>
            </a:r>
            <a:r>
              <a:rPr lang="en-IN" sz="2400" dirty="0"/>
              <a:t>, Decision Tree, AdaBoost, Naïve Bayes, KNN, MLP.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Hyperparameter tuning is done using </a:t>
            </a:r>
            <a:r>
              <a:rPr lang="en-IN" sz="2400" dirty="0" err="1"/>
              <a:t>GridSearchCV</a:t>
            </a:r>
            <a:r>
              <a:rPr lang="en-IN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Study validates </a:t>
            </a:r>
            <a:r>
              <a:rPr lang="en-IN" sz="2400" dirty="0" err="1"/>
              <a:t>LegalBERT</a:t>
            </a:r>
            <a:r>
              <a:rPr lang="en-IN" sz="2400" dirty="0"/>
              <a:t>, improves accuracy with SMOTE, and compares ML models.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19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7E03-269F-AE3C-CA3D-78A443DF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3E8502-A340-D2E0-E77B-7ADA132E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8A49-D454-5D1D-8D43-684D648A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9FAAD-B89B-20D6-1B4B-8C652694EB80}"/>
              </a:ext>
            </a:extLst>
          </p:cNvPr>
          <p:cNvSpPr txBox="1"/>
          <p:nvPr/>
        </p:nvSpPr>
        <p:spPr>
          <a:xfrm>
            <a:off x="502920" y="1051560"/>
            <a:ext cx="11275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exponential growth of unstructured legal documents has made manual classification inefficient and unsustainable. Traditional text classification models often fail to capture the complex and domain-specific language used in legal texts. Additionally, legal datasets typically suffer from significant class imbalance, which leads to biased model performance </a:t>
            </a:r>
            <a:r>
              <a:rPr lang="en-IN" sz="2400" dirty="0" err="1"/>
              <a:t>favoring</a:t>
            </a:r>
            <a:r>
              <a:rPr lang="en-IN" sz="2400" dirty="0"/>
              <a:t> majority classes. The high dimensionality of text features further complicates model training and reduces computational efficiency. Therefore, there is a pressing need for an automated, scalable, and accurate legal domain classification system that can effectively address class imbalance and feature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2655603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buFont typeface="Wingdings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3,229 legal judgments, each represented by a 768-dimensional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 vector.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14 distinct classes in the target label (Label), representing different types or outcomes of judgments.</a:t>
            </a:r>
          </a:p>
          <a:p>
            <a:pPr>
              <a:buFont typeface="Wingdings" pitchFamily="2" charset="2"/>
              <a:buChar char="§"/>
            </a:pPr>
            <a:endParaRPr lang="en-IN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Features: Each legal document is represented using 768-dimensional embeddings generated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Not applicable since inputs are already vectorized embeddings.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using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scale embedding features before training the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models like SVM, Logistic Regression, and KNN perform optimally by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scaling the features.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done using an 80-20 ratio, stratified by class to preserve distribution.</a:t>
            </a:r>
          </a:p>
          <a:p>
            <a:pPr rt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6DA8A-7633-1CF5-C840-4288DD494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7E6115-A6B3-A428-6369-3A2F91F9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B05D2-A1AE-7FFF-5917-5C20B481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228909-0CD9-4BDB-193E-50BD3BA6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Classifier:</a:t>
            </a:r>
          </a:p>
          <a:p>
            <a:pPr marL="0" indent="0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total of 10 machine learning models were trained and evaluated under two setups: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SMOTE: Using the original imbalanced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SMOTE: Applied to handle class imbalance by synthetically oversampling minority classes.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+mj-lt"/>
              <a:buAutoNum type="arabicPeriod"/>
            </a:pP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Classifier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 Classifier)</a:t>
            </a:r>
          </a:p>
          <a:p>
            <a:pPr>
              <a:buFont typeface="+mj-lt"/>
              <a:buAutoNum type="arabicPeriod"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170122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AE3A4-D502-3F87-DC3C-0ADCD4010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A75A6F-310D-AD1D-12A2-346CD22D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6A686-EF64-5109-9A5E-FDF0864F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0FEF1-BDE1-F880-0333-567B0D04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Applied Grid Search with Cross-Validation.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This tuning process helped optimize model parameters such as: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Number of trees, depth, regularization, learning rate, and kernel type.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Wingdings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Handling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SMOTE: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classification using imbalanced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show bias toward majority classes (especially class 0).</a:t>
            </a:r>
          </a:p>
          <a:p>
            <a:pPr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SMOTE (Synthetic Minority Over-sampling Technique):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the dataset by synthetically oversampling minority classes.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recall and F1 scores for minority classes.</a:t>
            </a:r>
          </a:p>
          <a:p>
            <a:pPr rt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marL="0" indent="0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Principal Component Analysis (PCA): Applied to embedding vectors, preserving 95% variance.</a:t>
            </a:r>
          </a:p>
          <a:p>
            <a:pPr marL="0" indent="0" rtl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Reduces dimensionality, mitigates curse of dimensionality, and enhances computational efficiency.</a:t>
            </a:r>
          </a:p>
          <a:p>
            <a:pPr rt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8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1194" y="770103"/>
            <a:ext cx="11713274" cy="558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legal case judgment texts.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represents a court decision or case summary.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Extraction: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dense vector embeddings.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[CLS] token or pooled layer used to represent each case document numerically.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Balancing: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to oversample the minority class.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training data and improves classification fairness.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3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0194-C560-6333-94F7-65B3CFCC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10407-A619-AC73-541E-82BC945B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C6DDF-A28A-BA7E-75C4-950E2EA1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0E2A1-15B0-6173-8267-F671E874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770103"/>
            <a:ext cx="11713274" cy="558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PCA to reduce embedding size.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and reduces overfitting.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Train classifiers (KNN,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Naive Bayes, MLP, SVM, Decision Trees, AdaBoost, Logistic Regression, Naïve bayes) with grid search for hyperparameter tuning to optimize performance.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Interpretation: Compute training/testing accuracies, analyze the impact of PCA and hyperparameter tuning, and compare model.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4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645241B87AB44AAA1C8A2B97EA5EA" ma:contentTypeVersion="4" ma:contentTypeDescription="Create a new document." ma:contentTypeScope="" ma:versionID="e5eab2b7a492f072c7cebb899425435c">
  <xsd:schema xmlns:xsd="http://www.w3.org/2001/XMLSchema" xmlns:xs="http://www.w3.org/2001/XMLSchema" xmlns:p="http://schemas.microsoft.com/office/2006/metadata/properties" xmlns:ns2="3f827772-42f7-40b7-91a4-f468e543f848" targetNamespace="http://schemas.microsoft.com/office/2006/metadata/properties" ma:root="true" ma:fieldsID="f5d82c8ebcefc69e796d42b50e95c8ad" ns2:_="">
    <xsd:import namespace="3f827772-42f7-40b7-91a4-f468e543f8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27772-42f7-40b7-91a4-f468e543f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BE365-C601-4287-B36F-7ACC0F302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827772-42f7-40b7-91a4-f468e543f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FEAA8-0548-4F62-9011-BF5A8ACE7B8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72316fd4-f550-4442-b53d-c3f520c90673"/>
    <ds:schemaRef ds:uri="0871b904-98c6-4e86-9e88-11239d2b074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6613</TotalTime>
  <Words>1553</Words>
  <Application>Microsoft Office PowerPoint</Application>
  <PresentationFormat>Widescreen</PresentationFormat>
  <Paragraphs>255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Poppins</vt:lpstr>
      <vt:lpstr>Times New Roman</vt:lpstr>
      <vt:lpstr>Wingdings</vt:lpstr>
      <vt:lpstr>NAAC PRT Template</vt:lpstr>
      <vt:lpstr>PowerPoint Presentation</vt:lpstr>
      <vt:lpstr>Agenda</vt:lpstr>
      <vt:lpstr>Introduction</vt:lpstr>
      <vt:lpstr>Problem Statement</vt:lpstr>
      <vt:lpstr>Data Description</vt:lpstr>
      <vt:lpstr>Data Description</vt:lpstr>
      <vt:lpstr>Data Description</vt:lpstr>
      <vt:lpstr>Technical Description</vt:lpstr>
      <vt:lpstr>Technical Description</vt:lpstr>
      <vt:lpstr>Implementation Details</vt:lpstr>
      <vt:lpstr>Implementation Details</vt:lpstr>
      <vt:lpstr>Implementation Details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Results &amp; Analysis</vt:lpstr>
      <vt:lpstr>Conclusion: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Gowtham Raj</cp:lastModifiedBy>
  <cp:revision>1178</cp:revision>
  <dcterms:created xsi:type="dcterms:W3CDTF">2021-03-08T16:55:55Z</dcterms:created>
  <dcterms:modified xsi:type="dcterms:W3CDTF">2025-05-11T18:52:21Z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0x010100D88645241B87AB44AAA1C8A2B97EA5EA</vt:lpwstr>
  </property>
</Properties>
</file>