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90" r:id="rId2"/>
    <p:sldId id="257" r:id="rId3"/>
    <p:sldId id="288" r:id="rId4"/>
    <p:sldId id="261" r:id="rId5"/>
    <p:sldId id="258" r:id="rId6"/>
    <p:sldId id="297" r:id="rId7"/>
    <p:sldId id="294" r:id="rId8"/>
    <p:sldId id="295" r:id="rId9"/>
    <p:sldId id="291" r:id="rId10"/>
    <p:sldId id="260" r:id="rId11"/>
    <p:sldId id="272" r:id="rId12"/>
    <p:sldId id="262" r:id="rId13"/>
    <p:sldId id="263" r:id="rId14"/>
    <p:sldId id="287" r:id="rId15"/>
    <p:sldId id="296" r:id="rId16"/>
    <p:sldId id="285" r:id="rId17"/>
    <p:sldId id="286" r:id="rId18"/>
    <p:sldId id="298" r:id="rId19"/>
    <p:sldId id="267" r:id="rId20"/>
    <p:sldId id="293" r:id="rId21"/>
    <p:sldId id="292" r:id="rId22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4"/>
    </p:embeddedFon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Rockwell" panose="02060603020205020403" pitchFamily="18" charset="0"/>
      <p:regular r:id="rId35"/>
      <p:bold r:id="rId36"/>
      <p:italic r:id="rId37"/>
      <p:boldItalic r:id="rId38"/>
    </p:embeddedFont>
    <p:embeddedFont>
      <p:font typeface="Segoe UI Semibold" panose="020B0702040204020203" pitchFamily="34" charset="0"/>
      <p:bold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D447F5-D8CB-4B4D-8D42-E8C749E3EC5C}">
  <a:tblStyle styleId="{36D447F5-D8CB-4B4D-8D42-E8C749E3E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7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12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52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5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70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019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10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7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236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716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898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05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82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3164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9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92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045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6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41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92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869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3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1" r:id="rId19"/>
    <p:sldLayoutId id="2147483683" r:id="rId20"/>
  </p:sldLayoutIdLst>
  <p:transition>
    <p:fade thruBlk="1"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burp/help/proxy_options_installingcacert" TargetMode="External"/><Relationship Id="rId7" Type="http://schemas.openxmlformats.org/officeDocument/2006/relationships/hyperlink" Target="https://www.coolcart.net/jewelrystore.html" TargetMode="External"/><Relationship Id="rId2" Type="http://schemas.openxmlformats.org/officeDocument/2006/relationships/hyperlink" Target="https://support.portswigger.net/customer/portal/topics/718317-installing-and-configuring-burp/articl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trustedsec/social-engineer-toolkit/" TargetMode="External"/><Relationship Id="rId5" Type="http://schemas.openxmlformats.org/officeDocument/2006/relationships/hyperlink" Target="https://github.com/SavjeeTutorials/SavjeeCoin/tree/master/src" TargetMode="External"/><Relationship Id="rId4" Type="http://schemas.openxmlformats.org/officeDocument/2006/relationships/hyperlink" Target="https://cloudup.com/iHWKaT9dxbj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17DF-EB22-4EDB-BB01-B66F0F42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" y="3233255"/>
            <a:ext cx="8488679" cy="680700"/>
          </a:xfrm>
        </p:spPr>
        <p:txBody>
          <a:bodyPr>
            <a:noAutofit/>
          </a:bodyPr>
          <a:lstStyle/>
          <a:p>
            <a:r>
              <a:rPr lang="en-IN" sz="3600" dirty="0"/>
              <a:t>DETECTION OF </a:t>
            </a:r>
            <a:r>
              <a:rPr lang="en" sz="3600" dirty="0"/>
              <a:t>VULNERABILITY IN WEB APPPLICATION</a:t>
            </a:r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IN" sz="1600" dirty="0"/>
              <a:t>BY</a:t>
            </a:r>
            <a:br>
              <a:rPr lang="en-IN" sz="1600" dirty="0"/>
            </a:br>
            <a:r>
              <a:rPr lang="en-IN" sz="1600" dirty="0"/>
              <a:t>GOKUL</a:t>
            </a:r>
            <a:br>
              <a:rPr lang="en-IN" sz="1600" dirty="0"/>
            </a:br>
            <a:r>
              <a:rPr lang="en-IN" sz="1600" dirty="0"/>
              <a:t>GOWTHAMRAJ</a:t>
            </a:r>
            <a:br>
              <a:rPr lang="en-IN" sz="1600" dirty="0"/>
            </a:br>
            <a:r>
              <a:rPr lang="en-IN" sz="1600" dirty="0"/>
              <a:t>NARESHMOORTHY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442E4-9D4D-43D4-A3E3-321081022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4394-1000-42BD-B55C-4E97974300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4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08074" y="241005"/>
            <a:ext cx="7641265" cy="4749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FAC7E-E9DB-4A17-813D-B6EEED3B20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0" y="2507178"/>
            <a:ext cx="4012020" cy="2483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31B37-DAEF-4BED-A21D-CD78DD3333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51" y="125929"/>
            <a:ext cx="3448492" cy="222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0E3B5-E86B-4C63-A159-14EF8AE010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75" y="2507178"/>
            <a:ext cx="3746203" cy="2465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-851872" y="960324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</a:t>
            </a:r>
            <a:r>
              <a:rPr lang="en" dirty="0"/>
              <a:t>ork </a:t>
            </a:r>
            <a:r>
              <a:rPr lang="en-IN" dirty="0"/>
              <a:t>F</a:t>
            </a:r>
            <a:r>
              <a:rPr lang="en" dirty="0"/>
              <a:t>low </a:t>
            </a:r>
            <a:endParaRPr dirty="0"/>
          </a:p>
        </p:txBody>
      </p:sp>
      <p:sp>
        <p:nvSpPr>
          <p:cNvPr id="286" name="Shape 286"/>
          <p:cNvSpPr/>
          <p:nvPr/>
        </p:nvSpPr>
        <p:spPr>
          <a:xfrm>
            <a:off x="4473831" y="2066223"/>
            <a:ext cx="2073875" cy="1498414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Blockchain is created</a:t>
            </a: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" name="Shape 286">
            <a:extLst>
              <a:ext uri="{FF2B5EF4-FFF2-40B4-BE49-F238E27FC236}">
                <a16:creationId xmlns:a16="http://schemas.microsoft.com/office/drawing/2014/main" id="{C4348483-12BC-4EB4-81AF-26424FEA226C}"/>
              </a:ext>
            </a:extLst>
          </p:cNvPr>
          <p:cNvSpPr/>
          <p:nvPr/>
        </p:nvSpPr>
        <p:spPr>
          <a:xfrm>
            <a:off x="6314221" y="2066222"/>
            <a:ext cx="2073875" cy="1498414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DoS attack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45ADC4A5-18A3-4066-B2B5-8E904D1BDC63}"/>
              </a:ext>
            </a:extLst>
          </p:cNvPr>
          <p:cNvSpPr/>
          <p:nvPr/>
        </p:nvSpPr>
        <p:spPr>
          <a:xfrm>
            <a:off x="814535" y="2078739"/>
            <a:ext cx="2073875" cy="1498414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Creation of Web app &amp; Server</a:t>
            </a: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" name="Shape 286">
            <a:extLst>
              <a:ext uri="{FF2B5EF4-FFF2-40B4-BE49-F238E27FC236}">
                <a16:creationId xmlns:a16="http://schemas.microsoft.com/office/drawing/2014/main" id="{89546DEE-20C6-471C-BB19-04D8355B76D6}"/>
              </a:ext>
            </a:extLst>
          </p:cNvPr>
          <p:cNvSpPr/>
          <p:nvPr/>
        </p:nvSpPr>
        <p:spPr>
          <a:xfrm>
            <a:off x="2646629" y="2078739"/>
            <a:ext cx="2073875" cy="1498414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 connection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777357" y="541846"/>
            <a:ext cx="52911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B</a:t>
            </a:r>
            <a:r>
              <a:rPr lang="en" sz="4800" dirty="0"/>
              <a:t>lock chain</a:t>
            </a:r>
            <a:endParaRPr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62748C-0187-452F-B937-21337B09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75" y="2289069"/>
            <a:ext cx="5729303" cy="13576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8978DD-39B1-463A-B581-1876EEC465BA}"/>
              </a:ext>
            </a:extLst>
          </p:cNvPr>
          <p:cNvSpPr/>
          <p:nvPr/>
        </p:nvSpPr>
        <p:spPr>
          <a:xfrm>
            <a:off x="1473214" y="2136669"/>
            <a:ext cx="17012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64820" y="2762024"/>
            <a:ext cx="8252459" cy="179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digital ledger in which transactions made in bitcoin or another cryptocurrency are recorded chronologically and publicly. Cryptography secures the records in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blockchain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transaction, and each transaction is tied (in the chain) to previous transactions or records.</a:t>
            </a:r>
            <a:endParaRPr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873B9-DD67-4BEE-AEB6-1A91B99CB6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71" y="353173"/>
            <a:ext cx="5943600" cy="215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5C56-4D35-4075-B3C9-12B6BE80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81" y="820537"/>
            <a:ext cx="5760300" cy="680700"/>
          </a:xfrm>
        </p:spPr>
        <p:txBody>
          <a:bodyPr/>
          <a:lstStyle/>
          <a:p>
            <a:r>
              <a:rPr lang="en-IN" dirty="0"/>
              <a:t>Why blockchain secure?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8826-696C-41D1-B804-3D6E28D1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483" y="1501237"/>
            <a:ext cx="6631033" cy="30648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Decentralized ledger 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Transactional record and the chain links them.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Distributed nature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 alter a chain, one would need to take control of more than 51% of computers in the same distributed ledger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17DEA-5619-45E4-A7A9-942F2BF5DB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286306" y="301433"/>
            <a:ext cx="674507" cy="710875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84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170E-1E55-48AD-8C06-D851BDC6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950C-1990-484D-8C27-D639D2AF5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08057-FCA8-4608-B427-D4E20E5920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28422-1AA2-4B2C-BCB3-4AFCA83F96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 idx="4294967295"/>
          </p:nvPr>
        </p:nvSpPr>
        <p:spPr>
          <a:xfrm>
            <a:off x="-329184" y="1551718"/>
            <a:ext cx="6091238" cy="111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PHISHING ATTACK</a:t>
            </a:r>
            <a:endParaRPr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4294967295"/>
          </p:nvPr>
        </p:nvSpPr>
        <p:spPr>
          <a:xfrm>
            <a:off x="688848" y="1388523"/>
            <a:ext cx="7040563" cy="198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en-US" sz="1600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0" indent="0" algn="just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criminals register a domain name that appears very similar to the actual company domain. </a:t>
            </a:r>
          </a:p>
          <a:p>
            <a:pPr marL="0" indent="0" algn="just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recipient believes the WEB is authentic, clicking on a  LOGIN and engaging with the criminals. The phishing net has now been cast.</a:t>
            </a:r>
            <a:endParaRPr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BBB4B-6D33-49D3-93FD-5E3C29B612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6220"/>
            <a:ext cx="835914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3813-4251-41AE-87E8-F348933F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800100"/>
            <a:ext cx="2484573" cy="5334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30E1-4AED-4AC4-97E1-E9ACCA09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database is created for the use of storing the information of the user.</a:t>
            </a:r>
          </a:p>
          <a:p>
            <a:pPr algn="just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For the successful login the web app create the hash code for the created blockchain.</a:t>
            </a:r>
          </a:p>
          <a:p>
            <a:pPr algn="just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 The hash code is displayed in the front for the referral purpose.</a:t>
            </a:r>
          </a:p>
          <a:p>
            <a:pPr algn="just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denial of service attack is performed on it using </a:t>
            </a:r>
            <a:r>
              <a:rPr lang="en-US" sz="1600" dirty="0" err="1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slowloris</a:t>
            </a:r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tools. It create multiple request to the terminal and thus it slow down or affect the localhost.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0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355510" y="114536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WE GAINED THROUGH THIS PRO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</a:t>
            </a: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T: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355510" y="219333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Experience</a:t>
            </a:r>
            <a:endParaRPr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438922" y="219333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Docs and presentation</a:t>
            </a:r>
            <a:endParaRPr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897216" y="219333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Hacking basics</a:t>
            </a:r>
            <a:endParaRPr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-319754" y="582184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 THANKS TO</a:t>
            </a:r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977884" y="1049525"/>
            <a:ext cx="2484408" cy="1630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205739" y="5341620"/>
            <a:ext cx="45719" cy="92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96B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DE4A7-C849-4C2E-A3CB-0C08804FCB09}"/>
              </a:ext>
            </a:extLst>
          </p:cNvPr>
          <p:cNvSpPr/>
          <p:nvPr/>
        </p:nvSpPr>
        <p:spPr>
          <a:xfrm>
            <a:off x="4931664" y="313197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ZW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D. NAVEEN RAJU</a:t>
            </a:r>
          </a:p>
          <a:p>
            <a:pPr marL="114300" indent="0">
              <a:buNone/>
            </a:pPr>
            <a:r>
              <a:rPr lang="en-ZW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Rsearch</a:t>
            </a: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Scholar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 of Computer 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Science and Engineering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College of Engineering, Guindy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Anna University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ZW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4BA71-9EDD-432F-ACE3-4CC57A375BDE}"/>
              </a:ext>
            </a:extLst>
          </p:cNvPr>
          <p:cNvSpPr/>
          <p:nvPr/>
        </p:nvSpPr>
        <p:spPr>
          <a:xfrm>
            <a:off x="4931664" y="15409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ZW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DR. D. MANJULA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Professor and Head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 of Computer 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Science and Engineering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College of Engineering, Guindy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Anna University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ZW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F3B46-F68E-4ABC-9F17-4CFEBE4B88D7}"/>
              </a:ext>
            </a:extLst>
          </p:cNvPr>
          <p:cNvSpPr/>
          <p:nvPr/>
        </p:nvSpPr>
        <p:spPr>
          <a:xfrm>
            <a:off x="595350" y="313197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ZW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 T. RAGUVEERA</a:t>
            </a:r>
          </a:p>
          <a:p>
            <a:pPr marL="114300" indent="0">
              <a:buNone/>
            </a:pPr>
            <a:r>
              <a:rPr lang="en-ZW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SR. Assistant Professor</a:t>
            </a:r>
            <a:endParaRPr lang="en-ZW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 of Computer 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Science and Engineering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College of Engineering, Guindy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Anna University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ZW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47011-75CB-4BE6-901F-2CA319BF6C47}"/>
              </a:ext>
            </a:extLst>
          </p:cNvPr>
          <p:cNvSpPr/>
          <p:nvPr/>
        </p:nvSpPr>
        <p:spPr>
          <a:xfrm>
            <a:off x="572491" y="15579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ZW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 T. V. GEETHA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Dean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 of Computer 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Science and Engineering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College of Engineering, Guindy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Anna University</a:t>
            </a:r>
          </a:p>
          <a:p>
            <a:pPr marL="114300" indent="0">
              <a:buNone/>
            </a:pPr>
            <a:r>
              <a:rPr lang="en-ZW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ZW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8C31-31DD-4EF1-8363-D486FD6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5" y="254088"/>
            <a:ext cx="2499805" cy="61459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7F34-1484-46C8-8335-BB63B0D1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280" y="746761"/>
            <a:ext cx="8618220" cy="401311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endParaRPr lang="en-US" dirty="0">
              <a:effectLst/>
            </a:endParaRPr>
          </a:p>
          <a:p>
            <a:pPr lvl="0" algn="l">
              <a:lnSpc>
                <a:spcPct val="100000"/>
              </a:lnSpc>
            </a:pPr>
            <a:r>
              <a:rPr lang="en-US" dirty="0">
                <a:effectLst/>
              </a:rPr>
              <a:t>For installation of </a:t>
            </a:r>
            <a:r>
              <a:rPr lang="en-US" dirty="0" err="1">
                <a:effectLst/>
              </a:rPr>
              <a:t>burpsuite</a:t>
            </a:r>
            <a:r>
              <a:rPr lang="en-US" dirty="0">
                <a:effectLst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u="sng" dirty="0">
                <a:effectLst/>
                <a:hlinkClick r:id="rId2"/>
              </a:rPr>
              <a:t>https://support.portswigger.net/customer/portal/topics/718317-installing-and-configuring-burp/articles</a:t>
            </a:r>
            <a:endParaRPr lang="en-US" dirty="0">
              <a:effectLst/>
            </a:endParaRPr>
          </a:p>
          <a:p>
            <a:pPr lvl="0" algn="l">
              <a:lnSpc>
                <a:spcPct val="100000"/>
              </a:lnSpc>
            </a:pPr>
            <a:r>
              <a:rPr lang="en-US" dirty="0">
                <a:effectLst/>
              </a:rPr>
              <a:t>For CA certificate:</a:t>
            </a:r>
          </a:p>
          <a:p>
            <a:pPr algn="l">
              <a:lnSpc>
                <a:spcPct val="100000"/>
              </a:lnSpc>
            </a:pPr>
            <a:r>
              <a:rPr lang="en-US" u="sng" dirty="0">
                <a:effectLst/>
                <a:hlinkClick r:id="rId3"/>
              </a:rPr>
              <a:t>https://portswigger.net/burp/help/proxy_options_installingcacert</a:t>
            </a:r>
            <a:endParaRPr lang="en-US" dirty="0">
              <a:effectLst/>
            </a:endParaRPr>
          </a:p>
          <a:p>
            <a:pPr lvl="0" algn="l">
              <a:lnSpc>
                <a:spcPct val="100000"/>
              </a:lnSpc>
            </a:pPr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dvwa</a:t>
            </a:r>
            <a:r>
              <a:rPr lang="en-US" dirty="0">
                <a:effectLst/>
              </a:rPr>
              <a:t> setup:</a:t>
            </a:r>
          </a:p>
          <a:p>
            <a:pPr algn="l">
              <a:lnSpc>
                <a:spcPct val="100000"/>
              </a:lnSpc>
            </a:pPr>
            <a:r>
              <a:rPr lang="en-US" u="sng" dirty="0">
                <a:effectLst/>
                <a:hlinkClick r:id="rId4"/>
              </a:rPr>
              <a:t>https://cloudup.com/iHWKaT9dxbj</a:t>
            </a:r>
            <a:endParaRPr lang="en-US" dirty="0">
              <a:effectLst/>
            </a:endParaRPr>
          </a:p>
          <a:p>
            <a:pPr lvl="0" algn="l">
              <a:lnSpc>
                <a:spcPct val="100000"/>
              </a:lnSpc>
            </a:pPr>
            <a:r>
              <a:rPr lang="en-US" dirty="0">
                <a:effectLst/>
              </a:rPr>
              <a:t>For blockchain code: </a:t>
            </a:r>
          </a:p>
          <a:p>
            <a:pPr algn="l">
              <a:lnSpc>
                <a:spcPct val="100000"/>
              </a:lnSpc>
            </a:pPr>
            <a:r>
              <a:rPr lang="en-US" u="sng" dirty="0">
                <a:effectLst/>
                <a:hlinkClick r:id="rId5"/>
              </a:rPr>
              <a:t>https://github.com/SavjeeTutorials/SavjeeCoin/tree/master/src</a:t>
            </a:r>
            <a:endParaRPr lang="en-US" dirty="0">
              <a:effectLst/>
            </a:endParaRPr>
          </a:p>
          <a:p>
            <a:pPr lvl="0" algn="l">
              <a:lnSpc>
                <a:spcPct val="100000"/>
              </a:lnSpc>
            </a:pPr>
            <a:r>
              <a:rPr lang="en-US" dirty="0">
                <a:effectLst/>
              </a:rPr>
              <a:t>For SET tool:</a:t>
            </a:r>
          </a:p>
          <a:p>
            <a:pPr algn="l">
              <a:lnSpc>
                <a:spcPct val="100000"/>
              </a:lnSpc>
            </a:pPr>
            <a:r>
              <a:rPr lang="en-US" u="sng" dirty="0">
                <a:effectLst/>
                <a:hlinkClick r:id="rId6"/>
              </a:rPr>
              <a:t>https://github.com/trustedsec/social-engineer-toolkit/</a:t>
            </a:r>
            <a:endParaRPr lang="en-US" dirty="0">
              <a:effectLst/>
            </a:endParaRPr>
          </a:p>
          <a:p>
            <a:pPr lvl="0" algn="l">
              <a:lnSpc>
                <a:spcPct val="100000"/>
              </a:lnSpc>
            </a:pPr>
            <a:r>
              <a:rPr lang="en-US" dirty="0">
                <a:effectLst/>
              </a:rPr>
              <a:t>For change the order value:</a:t>
            </a:r>
          </a:p>
          <a:p>
            <a:pPr algn="l">
              <a:lnSpc>
                <a:spcPct val="100000"/>
              </a:lnSpc>
            </a:pPr>
            <a:r>
              <a:rPr lang="en-US" u="sng" dirty="0">
                <a:effectLst/>
                <a:hlinkClick r:id="rId7"/>
              </a:rPr>
              <a:t>https://www.coolcart.net/jewelrystore.html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3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7787FB-536A-4C9B-BB6C-7E554705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91B45-C4D5-47C8-8F62-4CC7333ADAEA}"/>
              </a:ext>
            </a:extLst>
          </p:cNvPr>
          <p:cNvSpPr/>
          <p:nvPr/>
        </p:nvSpPr>
        <p:spPr>
          <a:xfrm>
            <a:off x="2286000" y="224858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</a:t>
            </a:r>
            <a:r>
              <a:rPr lang="en-IN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YOU</a:t>
            </a:r>
            <a:br>
              <a:rPr lang="en-IN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910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860C4-0137-48C6-AAB5-740E5416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31" y="1548133"/>
            <a:ext cx="3305862" cy="1990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E91D72-6CC0-49B9-B0BB-6637CAD9D3EB}"/>
              </a:ext>
            </a:extLst>
          </p:cNvPr>
          <p:cNvSpPr/>
          <p:nvPr/>
        </p:nvSpPr>
        <p:spPr>
          <a:xfrm>
            <a:off x="453995" y="3255801"/>
            <a:ext cx="360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IN" sz="1800" dirty="0"/>
              <a:t>99% of computer are vulnerable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D86CC-15B5-440C-B5C5-8A0B36DA6775}"/>
              </a:ext>
            </a:extLst>
          </p:cNvPr>
          <p:cNvSpPr/>
          <p:nvPr/>
        </p:nvSpPr>
        <p:spPr>
          <a:xfrm>
            <a:off x="419055" y="2797481"/>
            <a:ext cx="5043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IN" sz="2000" dirty="0"/>
              <a:t>600 000 </a:t>
            </a:r>
            <a:r>
              <a:rPr lang="en-IN" sz="2000" dirty="0" err="1"/>
              <a:t>facebook</a:t>
            </a:r>
            <a:r>
              <a:rPr lang="en-IN" sz="2000" dirty="0"/>
              <a:t> accounts compromised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2343E-4314-4A8B-A497-C91F89BB2D12}"/>
              </a:ext>
            </a:extLst>
          </p:cNvPr>
          <p:cNvSpPr/>
          <p:nvPr/>
        </p:nvSpPr>
        <p:spPr>
          <a:xfrm>
            <a:off x="419055" y="1808042"/>
            <a:ext cx="409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IN" sz="2800" b="1" dirty="0"/>
              <a:t>$1 billion stolen- 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3C098-917F-4A0C-9020-83752C48C1D2}"/>
              </a:ext>
            </a:extLst>
          </p:cNvPr>
          <p:cNvSpPr/>
          <p:nvPr/>
        </p:nvSpPr>
        <p:spPr>
          <a:xfrm>
            <a:off x="453995" y="2287864"/>
            <a:ext cx="4887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176% </a:t>
            </a:r>
            <a:r>
              <a:rPr lang="en-I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increase in attack from</a:t>
            </a:r>
            <a:r>
              <a:rPr lang="e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2010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8199E-F2A2-4606-9998-019AD45A955E}"/>
              </a:ext>
            </a:extLst>
          </p:cNvPr>
          <p:cNvSpPr/>
          <p:nvPr/>
        </p:nvSpPr>
        <p:spPr>
          <a:xfrm>
            <a:off x="419055" y="901802"/>
            <a:ext cx="2042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IN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560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60742" y="1003208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IS OUR DATA SAFE?</a:t>
            </a:r>
            <a:endParaRPr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286394" y="1760108"/>
            <a:ext cx="6051666" cy="2910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IOT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BIG DATA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CLOUD COMPUTING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LANGUAGE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CRYPTOCURRENCY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SOCIAL MEDIA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BLOCK CHAIN</a:t>
            </a:r>
            <a:endParaRPr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9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 idx="4294967295"/>
          </p:nvPr>
        </p:nvSpPr>
        <p:spPr>
          <a:xfrm>
            <a:off x="-434340" y="1369757"/>
            <a:ext cx="6091238" cy="111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4294967295"/>
          </p:nvPr>
        </p:nvSpPr>
        <p:spPr>
          <a:xfrm>
            <a:off x="651510" y="1649854"/>
            <a:ext cx="8012430" cy="2960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Hacking is any technical effort to manipulate the normal behavior of   network connections and connected systems.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Types- website, network, email, password, computer.</a:t>
            </a:r>
            <a:endParaRPr lang="en-US" sz="1600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ZW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Hacking is the act of finding the possible entry points that exist in a computer system or a computer network and finally entering into them.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ZW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Hacking is usually done to gain unauthorized access to a computer system or a computer network, either to harm the systems or to steal sensitive information available on the computer.</a:t>
            </a:r>
            <a:endParaRPr lang="en-US" sz="1600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F87C-33C1-4AFC-9A62-7EBC4980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115" y="834011"/>
            <a:ext cx="7765322" cy="9941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Types of hackers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1F8D-E683-47C3-9E11-A68212BE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0458" y="1977821"/>
            <a:ext cx="4083561" cy="21086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 hat hackers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Black hat hackers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Grey hat hackers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 hackers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328360-C3BB-4EC8-A2ED-5F0E42D3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30" y="2260975"/>
            <a:ext cx="1662636" cy="16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F4D4-2483-4388-A7CB-ACEC392D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72" y="403860"/>
            <a:ext cx="3886653" cy="99474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TYPES OF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9029-C8EB-498D-A185-372385B3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599" y="1330021"/>
            <a:ext cx="3326401" cy="2771352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effectLst/>
                <a:latin typeface="Arial Rounded MT Bold" panose="020F0704030504030204" pitchFamily="34" charset="0"/>
              </a:rPr>
              <a:t>SQL injection</a:t>
            </a:r>
          </a:p>
          <a:p>
            <a:pPr lvl="0"/>
            <a:r>
              <a:rPr lang="en-US" sz="1600" dirty="0">
                <a:effectLst/>
                <a:latin typeface="Arial Rounded MT Bold" panose="020F0704030504030204" pitchFamily="34" charset="0"/>
              </a:rPr>
              <a:t>Phishing attack</a:t>
            </a:r>
          </a:p>
          <a:p>
            <a:pPr lvl="0"/>
            <a:r>
              <a:rPr lang="en-US" sz="1600" dirty="0">
                <a:effectLst/>
                <a:latin typeface="Arial Rounded MT Bold" panose="020F0704030504030204" pitchFamily="34" charset="0"/>
              </a:rPr>
              <a:t>Malware</a:t>
            </a:r>
          </a:p>
          <a:p>
            <a:pPr lvl="0"/>
            <a:r>
              <a:rPr lang="en-US" sz="1600" dirty="0">
                <a:effectLst/>
                <a:latin typeface="Arial Rounded MT Bold" panose="020F0704030504030204" pitchFamily="34" charset="0"/>
              </a:rPr>
              <a:t>DoS and DDoS attack</a:t>
            </a:r>
          </a:p>
          <a:p>
            <a:pPr lvl="0"/>
            <a:r>
              <a:rPr lang="en-US" sz="1600" dirty="0">
                <a:effectLst/>
                <a:latin typeface="Arial Rounded MT Bold" panose="020F0704030504030204" pitchFamily="34" charset="0"/>
              </a:rPr>
              <a:t>Man in the middle attack</a:t>
            </a:r>
          </a:p>
          <a:p>
            <a:pPr lvl="0"/>
            <a:r>
              <a:rPr lang="en-US" sz="1600" dirty="0">
                <a:effectLst/>
                <a:latin typeface="Arial Rounded MT Bold" panose="020F0704030504030204" pitchFamily="34" charset="0"/>
              </a:rPr>
              <a:t>Credential reuse</a:t>
            </a:r>
          </a:p>
          <a:p>
            <a:pPr lvl="0"/>
            <a:r>
              <a:rPr lang="en-US" sz="1600" dirty="0">
                <a:effectLst/>
                <a:latin typeface="Arial Rounded MT Bold" panose="020F0704030504030204" pitchFamily="34" charset="0"/>
              </a:rPr>
              <a:t>Cross Site </a:t>
            </a:r>
            <a:r>
              <a:rPr lang="en-US" sz="1600" dirty="0" err="1">
                <a:effectLst/>
                <a:latin typeface="Arial Rounded MT Bold" panose="020F0704030504030204" pitchFamily="34" charset="0"/>
              </a:rPr>
              <a:t>Scripiting</a:t>
            </a:r>
            <a:endParaRPr lang="en-US" sz="1600" dirty="0">
              <a:effectLst/>
              <a:latin typeface="Arial Rounded MT Bold" panose="020F0704030504030204" pitchFamily="34" charset="0"/>
            </a:endParaRPr>
          </a:p>
          <a:p>
            <a:endParaRPr 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5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232F-BDDC-4C0E-86CF-275B0F8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6101"/>
            <a:ext cx="3726633" cy="99474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844A-B8D1-447D-8D86-0E3A3B1C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46" y="1572048"/>
            <a:ext cx="4458154" cy="2832312"/>
          </a:xfrm>
        </p:spPr>
        <p:txBody>
          <a:bodyPr>
            <a:noAutofit/>
          </a:bodyPr>
          <a:lstStyle/>
          <a:p>
            <a:pPr lvl="0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To recover lost information, especially in case you lost your password.</a:t>
            </a:r>
          </a:p>
          <a:p>
            <a:pPr lvl="0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To perform penetration testing to strengthen computer and network security.</a:t>
            </a:r>
          </a:p>
          <a:p>
            <a:pPr lvl="0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To put adequate preventative measures in place to prevent security breaches.</a:t>
            </a:r>
          </a:p>
          <a:p>
            <a:pPr lvl="0"/>
            <a:r>
              <a:rPr lang="en-US" sz="160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To have a computer system that prevents malicious hackers from gaining access.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2363F-F503-403D-9818-87FE31F802F6}"/>
              </a:ext>
            </a:extLst>
          </p:cNvPr>
          <p:cNvSpPr/>
          <p:nvPr/>
        </p:nvSpPr>
        <p:spPr>
          <a:xfrm>
            <a:off x="5174434" y="1572048"/>
            <a:ext cx="37490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0480" lvl="0" indent="-342900" algn="just"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Massive security breach.</a:t>
            </a:r>
          </a:p>
          <a:p>
            <a:pPr marL="342900" marR="30480" lvl="0" indent="-342900" algn="just"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Unauthorized system access on           Private information.</a:t>
            </a:r>
          </a:p>
          <a:p>
            <a:pPr marL="342900" marR="30480" lvl="0" indent="-342900" algn="just"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Privacy violation.</a:t>
            </a:r>
          </a:p>
          <a:p>
            <a:pPr marL="342900" marR="30480" lvl="0" indent="-342900" algn="just"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Hampering system operation.</a:t>
            </a:r>
          </a:p>
          <a:p>
            <a:pPr marL="342900" marR="30480" lvl="0" indent="-342900" algn="just"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Denial of service attacks.</a:t>
            </a:r>
          </a:p>
          <a:p>
            <a:pPr marL="342900" marR="30480" lvl="0" indent="-342900" algn="just">
              <a:spcBef>
                <a:spcPts val="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Malicious attack on the system.</a:t>
            </a:r>
            <a:endParaRPr lang="en-US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BA53A-C6A4-46E0-AC01-86C33585178A}"/>
              </a:ext>
            </a:extLst>
          </p:cNvPr>
          <p:cNvSpPr/>
          <p:nvPr/>
        </p:nvSpPr>
        <p:spPr>
          <a:xfrm>
            <a:off x="896112" y="1433643"/>
            <a:ext cx="6522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Graphical tool to test the security of the website</a:t>
            </a:r>
          </a:p>
          <a:p>
            <a:pPr lvl="0"/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Target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Spider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Intruder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Scanner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Repeater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Comparator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Sequencer</a:t>
            </a:r>
          </a:p>
          <a:p>
            <a:pPr lvl="0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3B7EAB-AE9C-4437-AFC4-E63C06EF2BB8}"/>
              </a:ext>
            </a:extLst>
          </p:cNvPr>
          <p:cNvSpPr/>
          <p:nvPr/>
        </p:nvSpPr>
        <p:spPr>
          <a:xfrm>
            <a:off x="812292" y="669596"/>
            <a:ext cx="4605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TOOLS - </a:t>
            </a:r>
            <a:r>
              <a:rPr lang="en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BUR</a:t>
            </a:r>
            <a:r>
              <a:rPr lang="en-IN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lang="en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SUITE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02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</TotalTime>
  <Words>705</Words>
  <Application>Microsoft Office PowerPoint</Application>
  <PresentationFormat>On-screen Show (16:9)</PresentationFormat>
  <Paragraphs>125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Bookman Old Style</vt:lpstr>
      <vt:lpstr>Oswald</vt:lpstr>
      <vt:lpstr>Wingdings</vt:lpstr>
      <vt:lpstr>Segoe UI Semibold</vt:lpstr>
      <vt:lpstr>Arial</vt:lpstr>
      <vt:lpstr>Arial Rounded MT Bold</vt:lpstr>
      <vt:lpstr>Symbol</vt:lpstr>
      <vt:lpstr>Times New Roman</vt:lpstr>
      <vt:lpstr>Rockwell</vt:lpstr>
      <vt:lpstr>Roboto Condensed</vt:lpstr>
      <vt:lpstr>Damask</vt:lpstr>
      <vt:lpstr>DETECTION OF VULNERABILITY IN WEB APPPLICATION    BY GOKUL GOWTHAMRAJ NARESHMOORTHY</vt:lpstr>
      <vt:lpstr>SPECIAL THANKS TO</vt:lpstr>
      <vt:lpstr>PowerPoint Presentation</vt:lpstr>
      <vt:lpstr>IS OUR DATA SAFE?</vt:lpstr>
      <vt:lpstr>INTRODUCTION</vt:lpstr>
      <vt:lpstr>Types of hackers</vt:lpstr>
      <vt:lpstr>TYPES OF ATTACKS</vt:lpstr>
      <vt:lpstr>PROS &amp; CONS</vt:lpstr>
      <vt:lpstr>PowerPoint Presentation</vt:lpstr>
      <vt:lpstr>PowerPoint Presentation</vt:lpstr>
      <vt:lpstr>Work Flow </vt:lpstr>
      <vt:lpstr>Block chain</vt:lpstr>
      <vt:lpstr>PowerPoint Presentation</vt:lpstr>
      <vt:lpstr>Why blockchain secure?</vt:lpstr>
      <vt:lpstr>PowerPoint Presentation</vt:lpstr>
      <vt:lpstr>PHISHING ATTACK</vt:lpstr>
      <vt:lpstr>PowerPoint Presentation</vt:lpstr>
      <vt:lpstr>CONCLUSION</vt:lpstr>
      <vt:lpstr>WHAT WE GAINED THROUGH THIS PROJECT: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VULNERABILITY      IN WEB APPPLICATION  BY GOKUL GOWTHAMRAJ NARESHMOORTHY</dc:title>
  <cp:lastModifiedBy>ARUN MURUGAN</cp:lastModifiedBy>
  <cp:revision>26</cp:revision>
  <dcterms:modified xsi:type="dcterms:W3CDTF">2018-06-06T05:55:03Z</dcterms:modified>
</cp:coreProperties>
</file>