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2" r:id="rId1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46392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7480" y="148500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46392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7480" y="3318480"/>
            <a:ext cx="295560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270000"/>
            <a:ext cx="9359640" cy="312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331848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485000"/>
            <a:ext cx="447948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3318480"/>
            <a:ext cx="9179640" cy="1674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240000"/>
            <a:ext cx="503640" cy="80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35000"/>
            <a:ext cx="9719640" cy="94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5130000"/>
            <a:ext cx="2519640" cy="404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5130000"/>
            <a:ext cx="6479640" cy="404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5130000"/>
            <a:ext cx="539640" cy="404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360000" y="270000"/>
            <a:ext cx="9359640" cy="6746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60000" y="1485000"/>
            <a:ext cx="9179640" cy="350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32243" y="1145028"/>
            <a:ext cx="6650521" cy="107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strike="noStrike" spc="-1" dirty="0">
                <a:solidFill>
                  <a:srgbClr val="C00000"/>
                </a:solidFill>
                <a:latin typeface="Noto Sans Regular"/>
              </a:rPr>
              <a:t>Algorithm Complexity Analysis</a:t>
            </a:r>
            <a:endParaRPr lang="en-US" sz="44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-585387" y="3270532"/>
            <a:ext cx="8567640" cy="73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latin typeface="Noto Sans Regular"/>
              </a:rPr>
              <a:t>GowthamRaj K B.E ECE.,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26" name="Picture 2" descr="Computer, coding, algorithm, program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144" y="1927916"/>
            <a:ext cx="2347048" cy="234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Algorithm Complexity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5760" y="1323000"/>
            <a:ext cx="9064080" cy="343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Times New Roman"/>
              </a:rPr>
              <a:t>Typical Algorithm Complexities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Times New Roman"/>
              </a:rPr>
              <a:t>Complexity and Execution Time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Times New Roman"/>
              </a:rPr>
              <a:t>Comparison between Basic Data Structures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2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1C1C1C"/>
                </a:solidFill>
                <a:latin typeface="Times New Roman"/>
              </a:rPr>
              <a:t>Time Complexities of all Sorting Algorithms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FFFF"/>
                </a:solidFill>
                <a:latin typeface="Times New Roman"/>
              </a:rPr>
              <a:t>Algorithm</a:t>
            </a: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2600" b="1" strike="noStrike" spc="-1">
                <a:solidFill>
                  <a:srgbClr val="FFFFFF"/>
                </a:solidFill>
                <a:latin typeface="Times New Roman"/>
              </a:rPr>
              <a:t>Complexity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485000"/>
            <a:ext cx="9179640" cy="35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640">
              <a:lnSpc>
                <a:spcPct val="100000"/>
              </a:lnSpc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Semibold"/>
              </a:rPr>
              <a:t>Algorithm complexity is a measure which evaluates the order of the count of operations,</a:t>
            </a:r>
            <a:endParaRPr lang="en-US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Semibold"/>
              </a:rPr>
              <a:t>Algorithm complexity is commonly represented with the O(f) notation,</a:t>
            </a:r>
            <a:endParaRPr lang="en-US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Semibold"/>
              </a:rPr>
              <a:t>also known as asymptotic notation or “Big O notation”,</a:t>
            </a:r>
            <a:endParaRPr lang="en-US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Semibold"/>
              </a:rPr>
              <a:t>where f is the function of the size of the input data</a:t>
            </a:r>
            <a:endParaRPr lang="en-US" sz="2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C1C1C"/>
                </a:solidFill>
                <a:latin typeface="Source Sans Pro Semibold"/>
              </a:rPr>
              <a:t>Complexity can be constant, logarithmic, linear, n*log(n), quadratic, cubic, exponential, etc.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Typical Algorithm Complexities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18" name="Table 2"/>
          <p:cNvGraphicFramePr/>
          <p:nvPr/>
        </p:nvGraphicFramePr>
        <p:xfrm>
          <a:off x="311760" y="1314000"/>
          <a:ext cx="9180000" cy="3474720"/>
        </p:xfrm>
        <a:graphic>
          <a:graphicData uri="http://schemas.openxmlformats.org/drawingml/2006/table">
            <a:tbl>
              <a:tblPr/>
              <a:tblGrid>
                <a:gridCol w="20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Running Time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constant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2000" b="0" strike="noStrike" spc="-1">
                          <a:latin typeface="Times New Roman"/>
                        </a:rPr>
                        <a:t>It takes a constant number of steps for performing a given operation 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logarithmic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2000" b="0" strike="noStrike" spc="-1">
                          <a:latin typeface="Times New Roman"/>
                        </a:rPr>
                        <a:t>It takes the order of log(N) steps</a:t>
                      </a:r>
                      <a:endParaRPr lang="en-US" sz="2000" b="0" strike="noStrike" spc="-1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2000" b="0" strike="noStrike" spc="-1">
                          <a:latin typeface="Times New Roman"/>
                        </a:rPr>
                        <a:t>the base of the logarithm is most often 2 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linear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2000" b="0" strike="noStrike" spc="-1">
                          <a:latin typeface="Times New Roman"/>
                        </a:rPr>
                        <a:t>same amount of steps as the number of elements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O(n*log(n))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2000" b="0" strike="noStrike" spc="-1">
                          <a:latin typeface="Times New Roman"/>
                        </a:rPr>
                        <a:t>It takes N*log(N) steps for performing a given operation on N elements.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Typical Algorithm Complexities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20" name="Table 2"/>
          <p:cNvGraphicFramePr/>
          <p:nvPr/>
        </p:nvGraphicFramePr>
        <p:xfrm>
          <a:off x="311760" y="1314000"/>
          <a:ext cx="9180000" cy="3931920"/>
        </p:xfrm>
        <a:graphic>
          <a:graphicData uri="http://schemas.openxmlformats.org/drawingml/2006/table">
            <a:tbl>
              <a:tblPr/>
              <a:tblGrid>
                <a:gridCol w="200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Complexity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Running Time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latin typeface="Times New Roman"/>
                        </a:rPr>
                        <a:t>Description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quadratic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O(n</a:t>
                      </a:r>
                      <a:r>
                        <a:rPr lang="en-US" sz="1800" b="0" strike="noStrike" spc="-1">
                          <a:latin typeface="Times New Roman"/>
                          <a:ea typeface="Times New Roman"/>
                        </a:rPr>
                        <a:t>²)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It takes the order of N2 number of steps, where the N is the size of the input data.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 if N = 100, it takes about 10,000 steps.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cubic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O(n</a:t>
                      </a:r>
                      <a:r>
                        <a:rPr lang="en-US" sz="1800" b="0" strike="noStrike" spc="-1">
                          <a:latin typeface="Times New Roman"/>
                          <a:ea typeface="Times New Roman"/>
                        </a:rPr>
                        <a:t>³)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It takes the order of N3 steps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if we have 100 elements, it takes about 1,000,000 steps.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exponential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</a:rPr>
                        <a:t>O(2</a:t>
                      </a:r>
                      <a:r>
                        <a:rPr lang="en-US" sz="1800" b="0" strike="noStrike" spc="-1">
                          <a:latin typeface="Times New Roman"/>
                          <a:ea typeface="Times New Roman"/>
                        </a:rPr>
                        <a:t>ª)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  <a:ea typeface="Times New Roman"/>
                        </a:rPr>
                        <a:t>O(N!)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Times New Roman"/>
                          <a:ea typeface="Times New Roman"/>
                        </a:rPr>
                        <a:t>O(nª)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It takes a number of steps, which is with an exponential dependability with the size of the input data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216000" indent="-215640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lang="en-US" sz="1800" b="0" strike="noStrike" spc="-1">
                          <a:latin typeface="Times New Roman"/>
                        </a:rPr>
                        <a:t>if N = 10, the exponential function 2N has a value of 1024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Complexity and Execution Time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22" name="Table 2"/>
          <p:cNvGraphicFramePr/>
          <p:nvPr/>
        </p:nvGraphicFramePr>
        <p:xfrm>
          <a:off x="425160" y="1324800"/>
          <a:ext cx="9180000" cy="3372840"/>
        </p:xfrm>
        <a:graphic>
          <a:graphicData uri="http://schemas.openxmlformats.org/drawingml/2006/table">
            <a:tbl>
              <a:tblPr/>
              <a:tblGrid>
                <a:gridCol w="1235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7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8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Algorithm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10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20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50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100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1,000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10,000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latin typeface="Times New Roman"/>
                        </a:rPr>
                        <a:t>100,000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O(1)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O(n*log(n))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</a:t>
                      </a:r>
                      <a:r>
                        <a:rPr lang="en-US" sz="1600" b="0" strike="noStrike" spc="-1">
                          <a:latin typeface="Times New Roman"/>
                          <a:ea typeface="Times New Roman"/>
                        </a:rPr>
                        <a:t>²)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2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3-4 min.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</a:t>
                      </a:r>
                      <a:r>
                        <a:rPr lang="en-US" sz="1600" b="0" strike="noStrike" spc="-1">
                          <a:latin typeface="Times New Roman"/>
                          <a:ea typeface="Times New Roman"/>
                        </a:rPr>
                        <a:t>³)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20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5.55 hours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231.5 days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O(2</a:t>
                      </a:r>
                      <a:r>
                        <a:rPr lang="en-US" sz="1600" b="0" strike="noStrike" spc="-1">
                          <a:latin typeface="Times New Roman"/>
                          <a:ea typeface="Times New Roman"/>
                        </a:rPr>
                        <a:t>ª)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260 days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O(n!)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&lt; 1 sec.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O(n</a:t>
                      </a:r>
                      <a:r>
                        <a:rPr lang="en-US" sz="1600" b="0" strike="noStrike" spc="-1">
                          <a:latin typeface="Times New Roman"/>
                          <a:ea typeface="Times New Roman"/>
                        </a:rPr>
                        <a:t>ª)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3-4 min.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latin typeface="Times New Roman"/>
                        </a:rPr>
                        <a:t>hangs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Comparison between Basic Data Structures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24" name="Table 2"/>
          <p:cNvGraphicFramePr/>
          <p:nvPr/>
        </p:nvGraphicFramePr>
        <p:xfrm>
          <a:off x="360000" y="1485000"/>
          <a:ext cx="9180000" cy="3078480"/>
        </p:xfrm>
        <a:graphic>
          <a:graphicData uri="http://schemas.openxmlformats.org/drawingml/2006/table">
            <a:tbl>
              <a:tblPr/>
              <a:tblGrid>
                <a:gridCol w="18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Data structure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Insertion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Search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Deletion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Access by index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Array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Linked list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Stack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Queue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hash-table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O(1)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BST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-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Times New Roman"/>
              </a:rPr>
              <a:t>Time Complexities of all Sorting Algorithms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360000" y="1485000"/>
          <a:ext cx="9180000" cy="3566160"/>
        </p:xfrm>
        <a:graphic>
          <a:graphicData uri="http://schemas.openxmlformats.org/drawingml/2006/table">
            <a:tbl>
              <a:tblPr/>
              <a:tblGrid>
                <a:gridCol w="229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Algorithm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 Best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Average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latin typeface="Times New Roman"/>
                        </a:rPr>
                        <a:t>Worst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Selection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Bubble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Insertion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Heap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Quick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Merge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 log(n))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Bucket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Ω(n+k)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θ(n+k)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O(n^2)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Radix Sort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Ω(nk)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θ(nk)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latin typeface="Times New Roman"/>
                        </a:rPr>
                        <a:t>O(nk)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270000"/>
            <a:ext cx="9359640" cy="67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8137002" y="4511160"/>
            <a:ext cx="1829597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latin typeface="Arial"/>
              </a:rPr>
              <a:t>GowthamRaj K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8" name="Picture 247"/>
          <p:cNvPicPr/>
          <p:nvPr/>
        </p:nvPicPr>
        <p:blipFill>
          <a:blip r:embed="rId2"/>
          <a:stretch/>
        </p:blipFill>
        <p:spPr>
          <a:xfrm>
            <a:off x="2194560" y="731520"/>
            <a:ext cx="4572000" cy="4389120"/>
          </a:xfrm>
          <a:prstGeom prst="rect">
            <a:avLst/>
          </a:prstGeom>
          <a:ln>
            <a:noFill/>
          </a:ln>
        </p:spPr>
      </p:pic>
      <p:pic>
        <p:nvPicPr>
          <p:cNvPr id="249" name="Picture 248"/>
          <p:cNvPicPr/>
          <p:nvPr/>
        </p:nvPicPr>
        <p:blipFill>
          <a:blip r:embed="rId3"/>
          <a:stretch/>
        </p:blipFill>
        <p:spPr>
          <a:xfrm>
            <a:off x="2102040" y="1554480"/>
            <a:ext cx="5670360" cy="283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647</Words>
  <Application>Microsoft Office PowerPoint</Application>
  <PresentationFormat>Custom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DejaVu Sans</vt:lpstr>
      <vt:lpstr>Noto Sans Regular</vt:lpstr>
      <vt:lpstr>Source Sans Pro Semibold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Giridharan Rajendran</dc:creator>
  <dc:description/>
  <cp:lastModifiedBy>HP</cp:lastModifiedBy>
  <cp:revision>11</cp:revision>
  <dcterms:created xsi:type="dcterms:W3CDTF">2020-08-25T21:09:52Z</dcterms:created>
  <dcterms:modified xsi:type="dcterms:W3CDTF">2020-11-02T08:20:08Z</dcterms:modified>
  <dc:language>en-US</dc:language>
</cp:coreProperties>
</file>