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2090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406126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78527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82604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10119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77549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7CA237C-5A43-4FC7-8DE2-DF5924E982BE}" type="datetimeFigureOut">
              <a:rPr lang="en-GB" smtClean="0"/>
              <a:t>19/11/2022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348610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CA237C-5A43-4FC7-8DE2-DF5924E982BE}" type="datetimeFigureOut">
              <a:rPr lang="en-GB" smtClean="0"/>
              <a:t>19/11/2022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0080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A237C-5A43-4FC7-8DE2-DF5924E982BE}" type="datetimeFigureOut">
              <a:rPr lang="en-GB" smtClean="0"/>
              <a:t>19/11/2022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03277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308798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5634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A237C-5A43-4FC7-8DE2-DF5924E982BE}" type="datetimeFigureOut">
              <a:rPr lang="en-GB" smtClean="0"/>
              <a:t>19/11/2022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A0B91-7563-4A32-A4C1-2F13297877FE}" type="slidenum">
              <a:rPr lang="en-GB" smtClean="0"/>
              <a:t>‹#›</a:t>
            </a:fld>
            <a:endParaRPr lang="en-GB"/>
          </a:p>
        </p:txBody>
      </p:sp>
    </p:spTree>
    <p:extLst>
      <p:ext uri="{BB962C8B-B14F-4D97-AF65-F5344CB8AC3E}">
        <p14:creationId xmlns:p14="http://schemas.microsoft.com/office/powerpoint/2010/main" val="324272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6"/>
          </a:lnRef>
          <a:fillRef idx="2">
            <a:schemeClr val="accent6"/>
          </a:fillRef>
          <a:effectRef idx="1">
            <a:schemeClr val="accent6"/>
          </a:effectRef>
          <a:fontRef idx="minor">
            <a:schemeClr val="dk1"/>
          </a:fontRef>
        </p:style>
        <p:txBody>
          <a:bodyPr/>
          <a:lstStyle/>
          <a:p>
            <a:r>
              <a:rPr lang="en-US" dirty="0"/>
              <a:t>FACE RECOGNITION SYSTEM</a:t>
            </a:r>
            <a:endParaRPr lang="en-GB" dirty="0"/>
          </a:p>
        </p:txBody>
      </p:sp>
    </p:spTree>
    <p:extLst>
      <p:ext uri="{BB962C8B-B14F-4D97-AF65-F5344CB8AC3E}">
        <p14:creationId xmlns:p14="http://schemas.microsoft.com/office/powerpoint/2010/main" val="130710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err="1"/>
              <a:t>CascadeClassifier</a:t>
            </a:r>
            <a:r>
              <a:rPr lang="en-US" b="1" dirty="0"/>
              <a:t>()</a:t>
            </a:r>
            <a:r>
              <a:rPr lang="en-US" dirty="0"/>
              <a:t>: This class is used to load the trained cascaded set of faces which we will be using to detect faces for any input image.</a:t>
            </a:r>
          </a:p>
          <a:p>
            <a:pPr fontAlgn="base"/>
            <a:r>
              <a:rPr lang="en-US" b="1" dirty="0" err="1"/>
              <a:t>Imcodecs.imread</a:t>
            </a:r>
            <a:r>
              <a:rPr lang="en-US" b="1" dirty="0"/>
              <a:t>()/</a:t>
            </a:r>
            <a:r>
              <a:rPr lang="en-US" b="1" dirty="0" err="1"/>
              <a:t>Imcodecs.imwrite</a:t>
            </a:r>
            <a:r>
              <a:rPr lang="en-US" b="1" dirty="0"/>
              <a:t>() :</a:t>
            </a:r>
            <a:r>
              <a:rPr lang="en-US" dirty="0"/>
              <a:t> These methods are used to read and write images as Mat objects which are rendered by </a:t>
            </a:r>
            <a:r>
              <a:rPr lang="en-US" dirty="0" err="1"/>
              <a:t>OpenCV</a:t>
            </a:r>
            <a:r>
              <a:rPr lang="en-US" dirty="0"/>
              <a:t>.</a:t>
            </a:r>
          </a:p>
          <a:p>
            <a:pPr fontAlgn="base"/>
            <a:r>
              <a:rPr lang="en-US" b="1" dirty="0" err="1"/>
              <a:t>Imgproc.rectangle</a:t>
            </a:r>
            <a:r>
              <a:rPr lang="en-US" b="1" dirty="0"/>
              <a:t>() :</a:t>
            </a:r>
            <a:r>
              <a:rPr lang="en-US" dirty="0"/>
              <a:t> Used to generate rectangle box outlining faces detected, it takes four arguments – </a:t>
            </a:r>
            <a:r>
              <a:rPr lang="en-US" dirty="0" err="1"/>
              <a:t>input_image</a:t>
            </a:r>
            <a:r>
              <a:rPr lang="en-US" dirty="0"/>
              <a:t>, </a:t>
            </a:r>
            <a:r>
              <a:rPr lang="en-US" dirty="0" err="1"/>
              <a:t>top_left_point</a:t>
            </a:r>
            <a:r>
              <a:rPr lang="en-US" dirty="0"/>
              <a:t>, </a:t>
            </a:r>
            <a:r>
              <a:rPr lang="en-US" dirty="0" err="1"/>
              <a:t>bottom_right_point</a:t>
            </a:r>
            <a:r>
              <a:rPr lang="en-US" dirty="0"/>
              <a:t>, </a:t>
            </a:r>
            <a:r>
              <a:rPr lang="en-US" dirty="0" err="1"/>
              <a:t>color_of_border</a:t>
            </a:r>
            <a:r>
              <a:rPr lang="en-US" dirty="0" smtClean="0"/>
              <a:t>.</a:t>
            </a:r>
          </a:p>
          <a:p>
            <a:pPr fontAlgn="base"/>
            <a:endParaRPr lang="en-US" dirty="0"/>
          </a:p>
        </p:txBody>
      </p:sp>
    </p:spTree>
    <p:extLst>
      <p:ext uri="{BB962C8B-B14F-4D97-AF65-F5344CB8AC3E}">
        <p14:creationId xmlns:p14="http://schemas.microsoft.com/office/powerpoint/2010/main" val="294443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1114" y="2211178"/>
            <a:ext cx="10515600" cy="1325563"/>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                            Thank You</a:t>
            </a:r>
            <a:endParaRPr lang="en-GB" dirty="0"/>
          </a:p>
        </p:txBody>
      </p:sp>
    </p:spTree>
    <p:extLst>
      <p:ext uri="{BB962C8B-B14F-4D97-AF65-F5344CB8AC3E}">
        <p14:creationId xmlns:p14="http://schemas.microsoft.com/office/powerpoint/2010/main" val="31765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Team Members</a:t>
            </a:r>
            <a:endParaRPr lang="en-GB" dirty="0"/>
          </a:p>
        </p:txBody>
      </p:sp>
      <p:sp>
        <p:nvSpPr>
          <p:cNvPr id="3" name="Content Placeholder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marL="0" indent="0">
              <a:buNone/>
            </a:pPr>
            <a:endParaRPr lang="en-US" b="1" dirty="0" smtClean="0"/>
          </a:p>
          <a:p>
            <a:pPr marL="0" indent="0">
              <a:buNone/>
            </a:pPr>
            <a:endParaRPr lang="en-US" b="1" dirty="0"/>
          </a:p>
          <a:p>
            <a:pPr marL="0" indent="0">
              <a:buNone/>
            </a:pPr>
            <a:r>
              <a:rPr lang="en-US" b="1" dirty="0" smtClean="0"/>
              <a:t>                     </a:t>
            </a:r>
            <a:r>
              <a:rPr lang="en-US" b="1" dirty="0" smtClean="0">
                <a:solidFill>
                  <a:schemeClr val="accent1"/>
                </a:solidFill>
              </a:rPr>
              <a:t>DESHIREDDY </a:t>
            </a:r>
            <a:r>
              <a:rPr lang="en-US" b="1" dirty="0">
                <a:solidFill>
                  <a:schemeClr val="accent1"/>
                </a:solidFill>
              </a:rPr>
              <a:t>KRISHNAREDDY (20MIS1069)</a:t>
            </a:r>
            <a:endParaRPr lang="en-GB" dirty="0">
              <a:solidFill>
                <a:schemeClr val="accent1"/>
              </a:solidFill>
            </a:endParaRPr>
          </a:p>
          <a:p>
            <a:pPr marL="0" indent="0">
              <a:buNone/>
            </a:pPr>
            <a:endParaRPr lang="en-GB" dirty="0"/>
          </a:p>
          <a:p>
            <a:pPr marL="0" indent="0">
              <a:buNone/>
            </a:pPr>
            <a:r>
              <a:rPr lang="en-US" b="1" dirty="0" smtClean="0"/>
              <a:t>                     </a:t>
            </a:r>
            <a:r>
              <a:rPr lang="en-US" b="1" dirty="0" smtClean="0">
                <a:solidFill>
                  <a:schemeClr val="accent1"/>
                </a:solidFill>
              </a:rPr>
              <a:t>APPIREDDY </a:t>
            </a:r>
            <a:r>
              <a:rPr lang="en-US" b="1" dirty="0">
                <a:solidFill>
                  <a:schemeClr val="accent1"/>
                </a:solidFill>
              </a:rPr>
              <a:t>GOWTHAM REDDY (20MIS1175)</a:t>
            </a:r>
            <a:endParaRPr lang="en-GB" dirty="0">
              <a:solidFill>
                <a:schemeClr val="accent1"/>
              </a:solidFill>
            </a:endParaRPr>
          </a:p>
        </p:txBody>
      </p:sp>
    </p:spTree>
    <p:extLst>
      <p:ext uri="{BB962C8B-B14F-4D97-AF65-F5344CB8AC3E}">
        <p14:creationId xmlns:p14="http://schemas.microsoft.com/office/powerpoint/2010/main" val="11910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3464"/>
            <a:ext cx="9144000" cy="940279"/>
          </a:xfrm>
        </p:spPr>
        <p:txBody>
          <a:bodyPr>
            <a:normAutofit/>
          </a:bodyPr>
          <a:lstStyle/>
          <a:p>
            <a:r>
              <a:rPr lang="en-GB" sz="4900" dirty="0">
                <a:solidFill>
                  <a:schemeClr val="accent1"/>
                </a:solidFill>
              </a:rPr>
              <a:t>Face R</a:t>
            </a:r>
            <a:r>
              <a:rPr lang="en-GB" sz="4900" dirty="0" smtClean="0">
                <a:solidFill>
                  <a:schemeClr val="accent1"/>
                </a:solidFill>
              </a:rPr>
              <a:t>ecognition</a:t>
            </a:r>
            <a:r>
              <a:rPr lang="en-GB" dirty="0" smtClean="0">
                <a:solidFill>
                  <a:schemeClr val="accent1"/>
                </a:solidFill>
              </a:rPr>
              <a:t> System</a:t>
            </a:r>
            <a:endParaRPr lang="en-GB" dirty="0">
              <a:solidFill>
                <a:schemeClr val="accent1"/>
              </a:solidFill>
            </a:endParaRPr>
          </a:p>
        </p:txBody>
      </p:sp>
      <p:sp>
        <p:nvSpPr>
          <p:cNvPr id="3" name="Subtitle 2"/>
          <p:cNvSpPr>
            <a:spLocks noGrp="1"/>
          </p:cNvSpPr>
          <p:nvPr>
            <p:ph type="subTitle" idx="1"/>
          </p:nvPr>
        </p:nvSpPr>
        <p:spPr>
          <a:xfrm>
            <a:off x="1524000" y="1483743"/>
            <a:ext cx="9144000" cy="4753155"/>
          </a:xfrm>
        </p:spPr>
        <p:txBody>
          <a:bodyPr/>
          <a:lstStyle/>
          <a:p>
            <a:r>
              <a:rPr lang="en-US" dirty="0"/>
              <a:t>The face recognition is a technique to identify or verify the face from the digital images or video frame. A human can quickly identify the faces without much effort. It is an effortless task for us, but it is a difficult task for a computer. There are various complexities, such as low resolution, occlusion, illumination variations, etc. These factors highly affect the accuracy of the computer to recognize the face more effectively. First, it is necessary to understand the difference between face detection and face recognition</a:t>
            </a:r>
            <a:r>
              <a:rPr lang="en-US" dirty="0" smtClean="0"/>
              <a:t>.</a:t>
            </a:r>
          </a:p>
          <a:p>
            <a:endParaRPr lang="en-US" dirty="0"/>
          </a:p>
          <a:p>
            <a:r>
              <a:rPr lang="en-US" b="1" dirty="0"/>
              <a:t>Face Recognition:</a:t>
            </a:r>
            <a:r>
              <a:rPr lang="en-US" dirty="0"/>
              <a:t> The face recognition algorithm is used in finding features that are uniquely described in the image. The facial image is already extracted, cropped, resized, and usually converted in the grayscale.</a:t>
            </a:r>
            <a:endParaRPr lang="en-GB" dirty="0"/>
          </a:p>
        </p:txBody>
      </p:sp>
    </p:spTree>
    <p:extLst>
      <p:ext uri="{BB962C8B-B14F-4D97-AF65-F5344CB8AC3E}">
        <p14:creationId xmlns:p14="http://schemas.microsoft.com/office/powerpoint/2010/main" val="119835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Algorithm Used</a:t>
            </a:r>
            <a:endParaRPr lang="en-GB" dirty="0">
              <a:solidFill>
                <a:schemeClr val="accent1"/>
              </a:solidFill>
            </a:endParaRPr>
          </a:p>
        </p:txBody>
      </p:sp>
      <p:sp>
        <p:nvSpPr>
          <p:cNvPr id="3" name="Content Placeholder 2"/>
          <p:cNvSpPr>
            <a:spLocks noGrp="1"/>
          </p:cNvSpPr>
          <p:nvPr>
            <p:ph idx="1"/>
          </p:nvPr>
        </p:nvSpPr>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marL="0" indent="0">
              <a:buNone/>
            </a:pPr>
            <a:r>
              <a:rPr lang="en-GB" dirty="0" smtClean="0"/>
              <a:t>                                     </a:t>
            </a:r>
            <a:r>
              <a:rPr lang="en-GB" dirty="0" smtClean="0">
                <a:solidFill>
                  <a:schemeClr val="accent1"/>
                </a:solidFill>
              </a:rPr>
              <a:t>HAAR </a:t>
            </a:r>
            <a:r>
              <a:rPr lang="en-GB" dirty="0">
                <a:solidFill>
                  <a:schemeClr val="accent1"/>
                </a:solidFill>
              </a:rPr>
              <a:t>Cascade Algorithm</a:t>
            </a:r>
          </a:p>
          <a:p>
            <a:r>
              <a:rPr lang="en-US" dirty="0"/>
              <a:t>The HAAR cascade is a machine learning approach where a cascade function is trained from a lot of positive and negative images. Positive images are those images that consist of faces, and negative images are without faces. In face detection, image features are treated as numerical information extracted from the pictures that can distinguish one image from another.</a:t>
            </a:r>
          </a:p>
          <a:p>
            <a:r>
              <a:rPr lang="en-US" dirty="0"/>
              <a:t>We apply every feature of the algorithm on all the training images. Every image is given equal weight at the starting. It founds the best threshold which will categorize the faces to positive and negative. There may be errors and misclassifications. We select the features with a minimum error rate, which means these are the features that best classifies the face and non-face images.</a:t>
            </a:r>
          </a:p>
          <a:p>
            <a:r>
              <a:rPr lang="en-US" dirty="0"/>
              <a:t>All possible sizes and locations of each kernel are used to calculate the plenty of features</a:t>
            </a:r>
          </a:p>
          <a:p>
            <a:pPr marL="0" indent="0">
              <a:buNone/>
            </a:pPr>
            <a:endParaRPr lang="en-GB" dirty="0"/>
          </a:p>
        </p:txBody>
      </p:sp>
    </p:spTree>
    <p:extLst>
      <p:ext uri="{BB962C8B-B14F-4D97-AF65-F5344CB8AC3E}">
        <p14:creationId xmlns:p14="http://schemas.microsoft.com/office/powerpoint/2010/main" val="190438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HAAR-Cascade Detection in </a:t>
            </a:r>
            <a:r>
              <a:rPr lang="en-GB" dirty="0" err="1">
                <a:solidFill>
                  <a:schemeClr val="accent1"/>
                </a:solidFill>
              </a:rPr>
              <a:t>OpenCV</a:t>
            </a:r>
            <a:endParaRPr lang="en-GB"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err="1"/>
              <a:t>OpenCV</a:t>
            </a:r>
            <a:r>
              <a:rPr lang="en-US" dirty="0"/>
              <a:t> provides two applications to train cascade classifier </a:t>
            </a:r>
            <a:r>
              <a:rPr lang="en-US" b="1" dirty="0" err="1"/>
              <a:t>opencv_haartraining</a:t>
            </a:r>
            <a:r>
              <a:rPr lang="en-US" dirty="0"/>
              <a:t> and </a:t>
            </a:r>
            <a:r>
              <a:rPr lang="en-US" b="1" dirty="0" err="1"/>
              <a:t>opencv_traincascade</a:t>
            </a:r>
            <a:r>
              <a:rPr lang="en-US" dirty="0"/>
              <a:t>. These two applications store the classifier in the different file format.</a:t>
            </a:r>
          </a:p>
          <a:p>
            <a:r>
              <a:rPr lang="en-US" dirty="0"/>
              <a:t>For training, we need a set of samples. There are two types of samples:</a:t>
            </a:r>
          </a:p>
          <a:p>
            <a:r>
              <a:rPr lang="en-US" b="1" dirty="0"/>
              <a:t>Negative sample:</a:t>
            </a:r>
            <a:r>
              <a:rPr lang="en-US" dirty="0"/>
              <a:t> It is related to non-object images.</a:t>
            </a:r>
          </a:p>
          <a:p>
            <a:r>
              <a:rPr lang="en-US" b="1" dirty="0"/>
              <a:t>Positive samples:</a:t>
            </a:r>
            <a:r>
              <a:rPr lang="en-US" dirty="0"/>
              <a:t> It is a related image with detect objects.</a:t>
            </a:r>
          </a:p>
          <a:p>
            <a:r>
              <a:rPr lang="en-US" dirty="0"/>
              <a:t>A set of negative samples must be prepared manually, whereas the collection of positive samples are created using the </a:t>
            </a:r>
            <a:r>
              <a:rPr lang="en-US" b="1" dirty="0" err="1"/>
              <a:t>opencv_createsamples</a:t>
            </a:r>
            <a:r>
              <a:rPr lang="en-US" dirty="0"/>
              <a:t> utility.</a:t>
            </a:r>
          </a:p>
        </p:txBody>
      </p:sp>
    </p:spTree>
    <p:extLst>
      <p:ext uri="{BB962C8B-B14F-4D97-AF65-F5344CB8AC3E}">
        <p14:creationId xmlns:p14="http://schemas.microsoft.com/office/powerpoint/2010/main" val="171316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Cascade classifier</a:t>
            </a:r>
            <a:endParaRPr lang="en-GB"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1980843" y="2484782"/>
            <a:ext cx="8230313" cy="3033023"/>
          </a:xfrm>
          <a:prstGeom prst="rect">
            <a:avLst/>
          </a:prstGeom>
        </p:spPr>
      </p:pic>
    </p:spTree>
    <p:extLst>
      <p:ext uri="{BB962C8B-B14F-4D97-AF65-F5344CB8AC3E}">
        <p14:creationId xmlns:p14="http://schemas.microsoft.com/office/powerpoint/2010/main" val="38630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LBPH</a:t>
            </a:r>
            <a:endParaRPr lang="en-GB" dirty="0">
              <a:solidFill>
                <a:schemeClr val="accent1"/>
              </a:solidFill>
            </a:endParaRPr>
          </a:p>
        </p:txBody>
      </p:sp>
      <p:sp>
        <p:nvSpPr>
          <p:cNvPr id="3" name="Content Placeholder 2"/>
          <p:cNvSpPr>
            <a:spLocks noGrp="1"/>
          </p:cNvSpPr>
          <p:nvPr>
            <p:ph idx="1"/>
          </p:nvPr>
        </p:nvSpPr>
        <p:spPr/>
        <p:txBody>
          <a:bodyPr/>
          <a:lstStyle/>
          <a:p>
            <a:r>
              <a:rPr lang="en-US" dirty="0"/>
              <a:t>Local Binary Pattern Histogram algorithm is a simple approach that labels the pixels of the image </a:t>
            </a:r>
            <a:r>
              <a:rPr lang="en-US" dirty="0" err="1"/>
              <a:t>thresholding</a:t>
            </a:r>
            <a:r>
              <a:rPr lang="en-US" dirty="0"/>
              <a:t> the neighborhood of each pixel. In other words, LBPH summarizes the local structure in an image by comparing each pixel with its neighbors and the result is converted into a binary number. It was first defined in 1994 (LBP) and since that time it has been found to be a powerful algorithm for texture classification.</a:t>
            </a:r>
          </a:p>
          <a:p>
            <a:r>
              <a:rPr lang="en-US" dirty="0"/>
              <a:t>This algorithm is generally focused on extracting local features from images. The basic idea is not to look at the whole image as a high-dimension vector; it only focuses on the local features of an object.</a:t>
            </a:r>
          </a:p>
        </p:txBody>
      </p:sp>
    </p:spTree>
    <p:extLst>
      <p:ext uri="{BB962C8B-B14F-4D97-AF65-F5344CB8AC3E}">
        <p14:creationId xmlns:p14="http://schemas.microsoft.com/office/powerpoint/2010/main" val="237176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LBPH</a:t>
            </a:r>
            <a:endParaRPr lang="en-GB"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2217084" y="2942022"/>
            <a:ext cx="7757832" cy="2118544"/>
          </a:xfrm>
          <a:prstGeom prst="rect">
            <a:avLst/>
          </a:prstGeom>
        </p:spPr>
      </p:pic>
    </p:spTree>
    <p:extLst>
      <p:ext uri="{BB962C8B-B14F-4D97-AF65-F5344CB8AC3E}">
        <p14:creationId xmlns:p14="http://schemas.microsoft.com/office/powerpoint/2010/main" val="280464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b="1" dirty="0" smtClean="0"/>
              <a:t>Extracting the Histograms from the image</a:t>
            </a:r>
            <a:endParaRPr lang="en-GB" dirty="0"/>
          </a:p>
        </p:txBody>
      </p:sp>
      <p:sp>
        <p:nvSpPr>
          <p:cNvPr id="3" name="Content Placeholder 2"/>
          <p:cNvSpPr>
            <a:spLocks noGrp="1"/>
          </p:cNvSpPr>
          <p:nvPr>
            <p:ph idx="1"/>
          </p:nvPr>
        </p:nvSpPr>
        <p:spPr/>
        <p:txBody>
          <a:bodyPr/>
          <a:lstStyle/>
          <a:p>
            <a:r>
              <a:rPr lang="en-US" b="1" dirty="0"/>
              <a:t> Extracting the Histograms from the image:</a:t>
            </a:r>
            <a:r>
              <a:rPr lang="en-US" dirty="0"/>
              <a:t> The image is generated in the last step, we can use the </a:t>
            </a:r>
            <a:r>
              <a:rPr lang="en-US" b="1" dirty="0"/>
              <a:t>Grid X</a:t>
            </a:r>
            <a:r>
              <a:rPr lang="en-US" dirty="0"/>
              <a:t> and </a:t>
            </a:r>
            <a:r>
              <a:rPr lang="en-US" b="1" dirty="0"/>
              <a:t>Grid Y</a:t>
            </a:r>
            <a:r>
              <a:rPr lang="en-US" dirty="0"/>
              <a:t> parameters to divide the image into multiple grids, let's consider the following image</a:t>
            </a:r>
            <a:r>
              <a:rPr lang="en-US" dirty="0" smtClean="0"/>
              <a:t>:</a:t>
            </a:r>
          </a:p>
          <a:p>
            <a:r>
              <a:rPr lang="en-US" dirty="0"/>
              <a:t>There are various approaches to compare the histograms (calculate the distance between two histograms), for example: </a:t>
            </a:r>
            <a:r>
              <a:rPr lang="en-US" b="1" dirty="0"/>
              <a:t>Euclidean distance, chi-square, absolute value,</a:t>
            </a:r>
            <a:r>
              <a:rPr lang="en-US" dirty="0"/>
              <a:t> etc. We can use the Euclidean distance based on the following formula:</a:t>
            </a:r>
          </a:p>
          <a:p>
            <a:endParaRPr lang="en-GB" dirty="0"/>
          </a:p>
        </p:txBody>
      </p:sp>
      <p:pic>
        <p:nvPicPr>
          <p:cNvPr id="4" name="Picture 3"/>
          <p:cNvPicPr>
            <a:picLocks noChangeAspect="1"/>
          </p:cNvPicPr>
          <p:nvPr/>
        </p:nvPicPr>
        <p:blipFill>
          <a:blip r:embed="rId2"/>
          <a:stretch>
            <a:fillRect/>
          </a:stretch>
        </p:blipFill>
        <p:spPr>
          <a:xfrm>
            <a:off x="4079426" y="4878991"/>
            <a:ext cx="3429297" cy="861135"/>
          </a:xfrm>
          <a:prstGeom prst="rect">
            <a:avLst/>
          </a:prstGeom>
        </p:spPr>
      </p:pic>
    </p:spTree>
    <p:extLst>
      <p:ext uri="{BB962C8B-B14F-4D97-AF65-F5344CB8AC3E}">
        <p14:creationId xmlns:p14="http://schemas.microsoft.com/office/powerpoint/2010/main" val="139859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FACE RECOGNITION SYSTEM</vt:lpstr>
      <vt:lpstr>Team Members</vt:lpstr>
      <vt:lpstr>Face Recognition System</vt:lpstr>
      <vt:lpstr>Algorithm Used</vt:lpstr>
      <vt:lpstr>HAAR-Cascade Detection in OpenCV</vt:lpstr>
      <vt:lpstr>Cascade classifier</vt:lpstr>
      <vt:lpstr>LBPH</vt:lpstr>
      <vt:lpstr>LBPH</vt:lpstr>
      <vt:lpstr>Extracting the Histograms from the image</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dc:title>
  <dc:creator>DELL</dc:creator>
  <cp:lastModifiedBy>DELL</cp:lastModifiedBy>
  <cp:revision>2</cp:revision>
  <dcterms:created xsi:type="dcterms:W3CDTF">2022-11-19T05:52:25Z</dcterms:created>
  <dcterms:modified xsi:type="dcterms:W3CDTF">2022-11-19T05:58:46Z</dcterms:modified>
</cp:coreProperties>
</file>