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sldIdLst>
    <p:sldId id="256" r:id="rId2"/>
    <p:sldId id="266" r:id="rId3"/>
    <p:sldId id="259" r:id="rId4"/>
    <p:sldId id="267" r:id="rId5"/>
    <p:sldId id="258" r:id="rId6"/>
    <p:sldId id="271" r:id="rId7"/>
    <p:sldId id="260" r:id="rId8"/>
    <p:sldId id="274" r:id="rId9"/>
    <p:sldId id="284" r:id="rId10"/>
    <p:sldId id="277" r:id="rId11"/>
    <p:sldId id="278" r:id="rId12"/>
    <p:sldId id="280" r:id="rId13"/>
    <p:sldId id="279" r:id="rId14"/>
    <p:sldId id="264" r:id="rId15"/>
    <p:sldId id="283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82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2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98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371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47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818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89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19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0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3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0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49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09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4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3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39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27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6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43100"/>
            <a:ext cx="8654750" cy="1094014"/>
          </a:xfrm>
        </p:spPr>
        <p:txBody>
          <a:bodyPr>
            <a:normAutofit/>
          </a:bodyPr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3694" y="4002833"/>
            <a:ext cx="3480849" cy="163596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GOWTHAM 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DA&amp;DS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FEB 2025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09/06/2025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1EF0-1232-6B8D-1DC8-4831075D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24375"/>
            <a:ext cx="7765322" cy="970450"/>
          </a:xfrm>
        </p:spPr>
        <p:txBody>
          <a:bodyPr/>
          <a:lstStyle/>
          <a:p>
            <a:r>
              <a:rPr lang="en-IN" dirty="0"/>
              <a:t>Bivariate Analysis, Scatterplot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CFF6B1-61AE-9E83-BB38-6DB165608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494"/>
          <a:stretch/>
        </p:blipFill>
        <p:spPr>
          <a:xfrm>
            <a:off x="1665791" y="2895855"/>
            <a:ext cx="5773586" cy="383777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B7326-635F-907E-A6F2-E724550B0881}"/>
              </a:ext>
            </a:extLst>
          </p:cNvPr>
          <p:cNvSpPr txBox="1"/>
          <p:nvPr/>
        </p:nvSpPr>
        <p:spPr>
          <a:xfrm>
            <a:off x="1125855" y="963296"/>
            <a:ext cx="6892290" cy="17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SQFT_Living increases, Price also increases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homes between SQFT living range is 1000–3000 </a:t>
            </a:r>
            <a:r>
              <a:rPr lang="en-IN" dirty="0" err="1"/>
              <a:t>sqft</a:t>
            </a:r>
            <a:r>
              <a:rPr lang="en-IN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Price between 200,000 to 600,000.</a:t>
            </a:r>
          </a:p>
        </p:txBody>
      </p:sp>
    </p:spTree>
    <p:extLst>
      <p:ext uri="{BB962C8B-B14F-4D97-AF65-F5344CB8AC3E}">
        <p14:creationId xmlns:p14="http://schemas.microsoft.com/office/powerpoint/2010/main" val="2169555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0922-6E41-3F34-DC78-9D9B8C93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44780"/>
            <a:ext cx="7765322" cy="970450"/>
          </a:xfrm>
        </p:spPr>
        <p:txBody>
          <a:bodyPr>
            <a:normAutofit/>
          </a:bodyPr>
          <a:lstStyle/>
          <a:p>
            <a:r>
              <a:rPr lang="en-IN" sz="3600" dirty="0"/>
              <a:t>Bivariate Analysis, </a:t>
            </a:r>
            <a:r>
              <a:rPr lang="en-IN" sz="3600" dirty="0" err="1"/>
              <a:t>Swarmplot</a:t>
            </a:r>
            <a:endParaRPr lang="en-IN" sz="36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6E4E760-AC2F-66C8-E7CA-E0724665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36" y="2474913"/>
            <a:ext cx="6548111" cy="405923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BA1C7-9BF2-9C1B-B57B-463BDD27864D}"/>
              </a:ext>
            </a:extLst>
          </p:cNvPr>
          <p:cNvSpPr txBox="1"/>
          <p:nvPr/>
        </p:nvSpPr>
        <p:spPr>
          <a:xfrm>
            <a:off x="1096826" y="1012360"/>
            <a:ext cx="7510617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Most houses are in either Good or Average condition.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Excellent Condition houses are less but high in price.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Fair and Poor Conditions are very few houses into these categories.</a:t>
            </a:r>
          </a:p>
        </p:txBody>
      </p:sp>
    </p:spTree>
    <p:extLst>
      <p:ext uri="{BB962C8B-B14F-4D97-AF65-F5344CB8AC3E}">
        <p14:creationId xmlns:p14="http://schemas.microsoft.com/office/powerpoint/2010/main" val="39496171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6E2-A810-46B5-C7D8-A3E79935E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06" y="124375"/>
            <a:ext cx="7765322" cy="97045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F4DA3A9-DB33-B1E2-78F1-28ACEF8E9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765" y="2768969"/>
            <a:ext cx="7764463" cy="396465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73112-3F89-D2D1-EC9C-685F93E60822}"/>
              </a:ext>
            </a:extLst>
          </p:cNvPr>
          <p:cNvSpPr txBox="1"/>
          <p:nvPr/>
        </p:nvSpPr>
        <p:spPr>
          <a:xfrm>
            <a:off x="664662" y="1084155"/>
            <a:ext cx="7623810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Houses with Excellent view have the highest average price.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Analyst for Real </a:t>
            </a:r>
            <a:r>
              <a:rPr lang="en-IN" dirty="0" err="1"/>
              <a:t>estaters</a:t>
            </a:r>
            <a:r>
              <a:rPr lang="en-IN" dirty="0"/>
              <a:t> : If you are in real estate investing in properties with good or excellent views so this can possible for higher incomes.</a:t>
            </a:r>
          </a:p>
        </p:txBody>
      </p:sp>
    </p:spTree>
    <p:extLst>
      <p:ext uri="{BB962C8B-B14F-4D97-AF65-F5344CB8AC3E}">
        <p14:creationId xmlns:p14="http://schemas.microsoft.com/office/powerpoint/2010/main" val="9058701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24D2-95BF-02F6-D8BD-A4C8D05B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86" y="26670"/>
            <a:ext cx="7765322" cy="97045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lineplot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AA49E6-2563-3109-5D23-48C9C1F07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190" y="2851479"/>
            <a:ext cx="6851683" cy="3819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77D43E-1A17-36C1-1637-00665F4FF828}"/>
              </a:ext>
            </a:extLst>
          </p:cNvPr>
          <p:cNvSpPr txBox="1"/>
          <p:nvPr/>
        </p:nvSpPr>
        <p:spPr>
          <a:xfrm>
            <a:off x="1142190" y="1063050"/>
            <a:ext cx="7007400" cy="17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From 1980 onwards average prices generally increase which may reflect the Economic growth and demand for newer houses.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Houses built after 2000 to have higher average prices it suggests a better amenities, construction costs.</a:t>
            </a:r>
          </a:p>
        </p:txBody>
      </p:sp>
    </p:spTree>
    <p:extLst>
      <p:ext uri="{BB962C8B-B14F-4D97-AF65-F5344CB8AC3E}">
        <p14:creationId xmlns:p14="http://schemas.microsoft.com/office/powerpoint/2010/main" val="3351062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099"/>
            <a:ext cx="7129894" cy="709865"/>
          </a:xfrm>
        </p:spPr>
        <p:txBody>
          <a:bodyPr/>
          <a:lstStyle/>
          <a:p>
            <a:r>
              <a:rPr lang="en-IN" dirty="0"/>
              <a:t>Findings &amp;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2146041"/>
            <a:ext cx="8985379" cy="4711959"/>
          </a:xfrm>
        </p:spPr>
        <p:txBody>
          <a:bodyPr/>
          <a:lstStyle/>
          <a:p>
            <a:pPr algn="l">
              <a:defRPr sz="2000"/>
            </a:pPr>
            <a:r>
              <a:rPr dirty="0"/>
              <a:t>Sqft</a:t>
            </a:r>
            <a:r>
              <a:rPr lang="en-US" dirty="0"/>
              <a:t> </a:t>
            </a:r>
            <a:r>
              <a:rPr dirty="0"/>
              <a:t>living, view, and location are strongest price drivers.</a:t>
            </a:r>
          </a:p>
          <a:p>
            <a:pPr algn="l">
              <a:defRPr sz="2000"/>
            </a:pPr>
            <a:r>
              <a:rPr dirty="0"/>
              <a:t>Renovated and waterfront homes command premium prices.</a:t>
            </a:r>
          </a:p>
          <a:p>
            <a:pPr algn="l">
              <a:defRPr sz="2000"/>
            </a:pPr>
            <a:r>
              <a:rPr lang="en-US" dirty="0"/>
              <a:t>Square footage ,sqft living, view quality, and overall grade are the most influential features on housing prices.</a:t>
            </a:r>
          </a:p>
          <a:p>
            <a:pPr algn="l">
              <a:defRPr sz="2000"/>
            </a:pPr>
            <a:r>
              <a:rPr lang="en-US" dirty="0"/>
              <a:t>Waterfront properties and those with renovations are priced significantly higher than similar homes without these features.</a:t>
            </a:r>
          </a:p>
          <a:p>
            <a:pPr algn="l">
              <a:defRPr sz="2000"/>
            </a:pPr>
            <a:r>
              <a:rPr lang="en-US" dirty="0"/>
              <a:t>Excessively large lots or more than 5 bedrooms show diminishing returns in price impact.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2B9-B15D-56FC-56C8-6112E854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68B7-BE17-E0A5-09FC-E1583FBD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0" y="2489201"/>
            <a:ext cx="7512449" cy="3530599"/>
          </a:xfrm>
        </p:spPr>
        <p:txBody>
          <a:bodyPr/>
          <a:lstStyle/>
          <a:p>
            <a:r>
              <a:rPr lang="en-US" dirty="0"/>
              <a:t>Invest in renovations for older homes to increase property value and appeal.</a:t>
            </a:r>
          </a:p>
          <a:p>
            <a:r>
              <a:rPr lang="en-US" dirty="0"/>
              <a:t>Focus on high-view or waterfront properties for premium pricing potential.</a:t>
            </a:r>
          </a:p>
          <a:p>
            <a:r>
              <a:rPr lang="en-US" dirty="0"/>
              <a:t>Use sqft based pricing strategies combined with condition and location.</a:t>
            </a:r>
          </a:p>
          <a:p>
            <a:r>
              <a:rPr lang="en-US" dirty="0"/>
              <a:t>For sellers: list properties in peak months (May, June) for better visibility and 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683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C72-73FE-7C1D-83AE-3C6BFA70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40" y="1725928"/>
            <a:ext cx="7363160" cy="1356719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4F3E7-DBBD-D93D-A843-F477CCE1C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714162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A6F-36B0-4817-401E-8AD639F0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8BE7-81E8-B073-0906-38B5A582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7" y="2276669"/>
            <a:ext cx="8472195" cy="3358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residential 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and 4600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covering structural, financial, and geographic aspects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property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bedrooms, bathrooms, sqft living, sqft lot, floors, sqft basement, sqft above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Location-related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street, city, state zip, country</a:t>
            </a:r>
          </a:p>
        </p:txBody>
      </p:sp>
    </p:spTree>
    <p:extLst>
      <p:ext uri="{BB962C8B-B14F-4D97-AF65-F5344CB8AC3E}">
        <p14:creationId xmlns:p14="http://schemas.microsoft.com/office/powerpoint/2010/main" val="1155007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653143"/>
            <a:ext cx="7064580" cy="983821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" y="2136710"/>
            <a:ext cx="9106678" cy="4068148"/>
          </a:xfrm>
        </p:spPr>
        <p:txBody>
          <a:bodyPr>
            <a:normAutofit/>
          </a:bodyPr>
          <a:lstStyle/>
          <a:p>
            <a:pPr marL="151200" indent="0">
              <a:lnSpc>
                <a:spcPct val="150000"/>
              </a:lnSpc>
              <a:buNone/>
            </a:pP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Handled Missing Values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Removed Duplicates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Replaced Null values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Changed</a:t>
            </a:r>
          </a:p>
          <a:p>
            <a:pPr algn="l">
              <a:defRPr sz="200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54B0-FF05-14F5-2C13-F06BDD5B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9" y="927099"/>
            <a:ext cx="7111233" cy="709865"/>
          </a:xfrm>
        </p:spPr>
        <p:txBody>
          <a:bodyPr>
            <a:normAutofit/>
          </a:bodyPr>
          <a:lstStyle/>
          <a:p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215-2A7E-6E7F-039F-1A4439FE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2108718"/>
            <a:ext cx="8994710" cy="4749282"/>
          </a:xfrm>
        </p:spPr>
        <p:txBody>
          <a:bodyPr>
            <a:normAutofit/>
          </a:bodyPr>
          <a:lstStyle/>
          <a:p>
            <a:r>
              <a:rPr lang="en-US" sz="2000" b="1" dirty="0"/>
              <a:t>Encoded categorical features: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Transformed view and condition.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 View : </a:t>
            </a:r>
            <a:r>
              <a:rPr lang="en-US" sz="2000" dirty="0"/>
              <a:t>0: "No view",    1: "Poor view",    2: "Average view",    3: "Good view",    4: "Excellent view“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Condition :</a:t>
            </a:r>
            <a:r>
              <a:rPr lang="en-US" sz="2000" dirty="0"/>
              <a:t> 1: "Poor",    2: "Fair",    3: "Average",    4: "Good",    5: "Excellent“</a:t>
            </a:r>
            <a:endParaRPr lang="en-US" sz="2000" b="1" dirty="0"/>
          </a:p>
          <a:p>
            <a:r>
              <a:rPr lang="en-US" sz="2000" b="1" dirty="0"/>
              <a:t>Converted date formats: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 </a:t>
            </a:r>
            <a:r>
              <a:rPr lang="en-US" sz="2000" dirty="0"/>
              <a:t>Extracted year, month</a:t>
            </a:r>
            <a:r>
              <a:rPr lang="en-US" dirty="0"/>
              <a:t> </a:t>
            </a:r>
            <a:r>
              <a:rPr lang="en-US" sz="2000" dirty="0"/>
              <a:t>from date column for time based analysis.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36478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909" y="720154"/>
            <a:ext cx="7837713" cy="70986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FB6393-9788-721C-C773-345F1ED0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638" y="1967136"/>
            <a:ext cx="7764463" cy="3987893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456C-F01B-9FAA-9FF3-6A0F9836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Testing,</a:t>
            </a:r>
            <a:r>
              <a:rPr lang="en-IN" b="1" dirty="0"/>
              <a:t> </a:t>
            </a:r>
            <a:r>
              <a:rPr lang="en-IN" dirty="0"/>
              <a:t>T-Test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12FA-E8CF-DD1D-E5F8-59536418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5371"/>
            <a:ext cx="9144000" cy="4702629"/>
          </a:xfrm>
        </p:spPr>
        <p:txBody>
          <a:bodyPr>
            <a:normAutofit/>
          </a:bodyPr>
          <a:lstStyle/>
          <a:p>
            <a:r>
              <a:rPr lang="en-US" b="1" dirty="0"/>
              <a:t>This performs a two-sample t-test to compare the mean prices of the two groups (single vs multi floor houses). </a:t>
            </a:r>
          </a:p>
          <a:p>
            <a:r>
              <a:rPr lang="en-US" b="1" dirty="0"/>
              <a:t>Null</a:t>
            </a:r>
            <a:r>
              <a:rPr lang="en-US" dirty="0"/>
              <a:t> </a:t>
            </a:r>
            <a:r>
              <a:rPr lang="en-US" b="1" dirty="0"/>
              <a:t>Hypothesis (H₀):</a:t>
            </a:r>
            <a:r>
              <a:rPr lang="en-US" dirty="0"/>
              <a:t>There is no difference in the mean price.</a:t>
            </a:r>
          </a:p>
          <a:p>
            <a:r>
              <a:rPr lang="en-US" b="1" dirty="0"/>
              <a:t>  Alternative</a:t>
            </a:r>
            <a:r>
              <a:rPr lang="en-US" dirty="0"/>
              <a:t> </a:t>
            </a:r>
            <a:r>
              <a:rPr lang="en-US" b="1" dirty="0"/>
              <a:t>Hypothesis (H₁):</a:t>
            </a:r>
            <a:r>
              <a:rPr lang="en-US" dirty="0"/>
              <a:t>The mean prices are different between the two groups.</a:t>
            </a:r>
            <a:r>
              <a:rPr lang="en-US" b="1" dirty="0"/>
              <a:t>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Result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p-value &lt; 0.05</a:t>
            </a:r>
            <a:r>
              <a:rPr lang="en-US" dirty="0"/>
              <a:t>, so we </a:t>
            </a:r>
            <a:r>
              <a:rPr lang="en-US" b="1" dirty="0"/>
              <a:t>reject the null hypothesis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/>
              <a:t>statistically significant difference</a:t>
            </a:r>
            <a:r>
              <a:rPr lang="en-US" dirty="0"/>
              <a:t> in average prices.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29F7C-C321-E6C6-1138-4ECD16A6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73" y="4231919"/>
            <a:ext cx="5263148" cy="10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98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099"/>
            <a:ext cx="7549771" cy="709865"/>
          </a:xfrm>
        </p:spPr>
        <p:txBody>
          <a:bodyPr>
            <a:normAutofit fontScale="90000"/>
          </a:bodyPr>
          <a:lstStyle/>
          <a:p>
            <a:r>
              <a:rPr dirty="0"/>
              <a:t>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0" y="2486831"/>
            <a:ext cx="7765322" cy="2130890"/>
          </a:xfrm>
        </p:spPr>
        <p:txBody>
          <a:bodyPr/>
          <a:lstStyle/>
          <a:p>
            <a:pPr algn="l">
              <a:defRPr sz="2000"/>
            </a:pPr>
            <a:r>
              <a:rPr b="1" dirty="0"/>
              <a:t>Univariate: </a:t>
            </a:r>
            <a:r>
              <a:rPr dirty="0"/>
              <a:t>distribution of price, size, and condition.</a:t>
            </a:r>
          </a:p>
          <a:p>
            <a:pPr algn="l">
              <a:defRPr sz="2000"/>
            </a:pPr>
            <a:r>
              <a:rPr b="1" dirty="0"/>
              <a:t>Bivariate: </a:t>
            </a:r>
            <a:r>
              <a:rPr dirty="0"/>
              <a:t>price vs sqft, bedrooms vs bathrooms.</a:t>
            </a:r>
          </a:p>
          <a:p>
            <a:pPr algn="l">
              <a:defRPr sz="2000"/>
            </a:pPr>
            <a:r>
              <a:rPr b="1" dirty="0"/>
              <a:t>Multivariate: </a:t>
            </a:r>
            <a:r>
              <a:rPr dirty="0"/>
              <a:t>interaction of location, view, and renovation.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DD1B-9102-B3B5-01AD-36664F14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3" y="572166"/>
            <a:ext cx="8005664" cy="70986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Visualization, Univariate Analysis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0CB2F-6203-891A-2467-9B7F36CB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09B00-C690-58CC-AFAC-6C76F770B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362257"/>
            <a:ext cx="8823960" cy="492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880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1482-A4F4-4E6F-C4EB-276FF34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55270"/>
            <a:ext cx="7765322" cy="9704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of Univariate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98F12-9D10-1F3E-7EA6-91364260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25720"/>
            <a:ext cx="7765322" cy="4900760"/>
          </a:xfrm>
        </p:spPr>
        <p:txBody>
          <a:bodyPr>
            <a:normAutofit/>
          </a:bodyPr>
          <a:lstStyle/>
          <a:p>
            <a:r>
              <a:rPr lang="en-US" sz="1800" dirty="0"/>
              <a:t>Distribution of Price: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Most of the homes are priced between 200000 to 600000 with expensive homes (right-skewed).</a:t>
            </a:r>
          </a:p>
          <a:p>
            <a:r>
              <a:rPr lang="en-US" sz="1800" dirty="0"/>
              <a:t> Living SQFT: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Most of the homes have living area around 1000–2500 </a:t>
            </a:r>
            <a:r>
              <a:rPr lang="en-US" sz="1800" dirty="0" err="1"/>
              <a:t>sqft</a:t>
            </a:r>
            <a:r>
              <a:rPr lang="en-US" sz="1800" dirty="0"/>
              <a:t>. Some very large houses (outliers).</a:t>
            </a:r>
          </a:p>
          <a:p>
            <a:r>
              <a:rPr lang="en-US" sz="1800" dirty="0"/>
              <a:t>Overall SQFT: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Lot sizes vary slightly; most are small, but a few are very large.</a:t>
            </a:r>
          </a:p>
          <a:p>
            <a:r>
              <a:rPr lang="en-US" sz="1800" dirty="0"/>
              <a:t>Bedrooms: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Majority of homes have 3 or 4 bedrooms. 6 bedrooms are the least one.</a:t>
            </a:r>
          </a:p>
          <a:p>
            <a:r>
              <a:rPr lang="en-US" sz="1800" dirty="0"/>
              <a:t>Bathrooms: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Most of the homes have 1–3 bathrooms. More than 4 is rare.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44182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468</TotalTime>
  <Words>690</Words>
  <Application>Microsoft Office PowerPoint</Application>
  <PresentationFormat>On-screen Show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Calisto MT</vt:lpstr>
      <vt:lpstr>Symbol</vt:lpstr>
      <vt:lpstr>Times New Roman</vt:lpstr>
      <vt:lpstr>Wingdings</vt:lpstr>
      <vt:lpstr>Wingdings 2</vt:lpstr>
      <vt:lpstr>Slate</vt:lpstr>
      <vt:lpstr>Housing Dataset Analysis</vt:lpstr>
      <vt:lpstr>Dataset Overview</vt:lpstr>
      <vt:lpstr>Data Cleaning &amp; Preprocessing</vt:lpstr>
      <vt:lpstr>Data Cleaning &amp; Preprocessing</vt:lpstr>
      <vt:lpstr>Statistical Analysis</vt:lpstr>
      <vt:lpstr>Hypothesis Testing, T-Test </vt:lpstr>
      <vt:lpstr> Exploratory Data Analysis (EDA)</vt:lpstr>
      <vt:lpstr>Data Visualization, Univariate Analysis </vt:lpstr>
      <vt:lpstr>Insights of Univariate analysis</vt:lpstr>
      <vt:lpstr>Bivariate Analysis, Scatterplot</vt:lpstr>
      <vt:lpstr>Bivariate Analysis, Swarmplot</vt:lpstr>
      <vt:lpstr>Bivariate Analysis, Barplot</vt:lpstr>
      <vt:lpstr>Bivariate Analysis, lineplot</vt:lpstr>
      <vt:lpstr>Findings &amp; Insights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Dataset Analysis</dc:title>
  <dc:subject/>
  <dc:creator>Raghul Prasanth</dc:creator>
  <cp:keywords/>
  <dc:description>generated using python-pptx</dc:description>
  <cp:lastModifiedBy>Gowtham Sadhasivam</cp:lastModifiedBy>
  <cp:revision>14</cp:revision>
  <dcterms:created xsi:type="dcterms:W3CDTF">2013-01-27T09:14:16Z</dcterms:created>
  <dcterms:modified xsi:type="dcterms:W3CDTF">2025-06-09T17:56:40Z</dcterms:modified>
  <cp:category/>
</cp:coreProperties>
</file>