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0E34"/>
    <a:srgbClr val="591674"/>
    <a:srgbClr val="CC3399"/>
    <a:srgbClr val="FF3399"/>
    <a:srgbClr val="00C057"/>
    <a:srgbClr val="9900FF"/>
    <a:srgbClr val="0000CC"/>
    <a:srgbClr val="9BBB59"/>
    <a:srgbClr val="39B0D4"/>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snapToObjects="1">
      <p:cViewPr varScale="1">
        <p:scale>
          <a:sx n="97" d="100"/>
          <a:sy n="97" d="100"/>
        </p:scale>
        <p:origin x="566" y="3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9/23/2025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9/23/2025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9/23/2025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9/23/2025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9/23/2025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9/23/2025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4.jpeg" /><Relationship Id="rId5" Type="http://schemas.openxmlformats.org/officeDocument/2006/relationships/image" Target="../media/image3.jpg" /><Relationship Id="rId4" Type="http://schemas.openxmlformats.org/officeDocument/2006/relationships/image" Target="../media/image2.jp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pic>
        <p:nvPicPr>
          <p:cNvPr id="1026" name="Picture 2" descr="https://www.sih.gov.in/img1/SIH-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2">
            <a:extLst>
              <a:ext uri="{FF2B5EF4-FFF2-40B4-BE49-F238E27FC236}">
                <a16:creationId xmlns:a16="http://schemas.microsoft.com/office/drawing/2014/main" id="{8D9D16A6-9E4C-CDC2-3B59-37D4017A881E}"/>
              </a:ext>
            </a:extLst>
          </p:cNvPr>
          <p:cNvGraphicFramePr>
            <a:graphicFrameLocks noGrp="1"/>
          </p:cNvGraphicFramePr>
          <p:nvPr>
            <p:extLst>
              <p:ext uri="{D42A27DB-BD31-4B8C-83A1-F6EECF244321}">
                <p14:modId xmlns:p14="http://schemas.microsoft.com/office/powerpoint/2010/main" val="4067746800"/>
              </p:ext>
            </p:extLst>
          </p:nvPr>
        </p:nvGraphicFramePr>
        <p:xfrm>
          <a:off x="267488" y="1974465"/>
          <a:ext cx="11719200" cy="4487034"/>
        </p:xfrm>
        <a:graphic>
          <a:graphicData uri="http://schemas.openxmlformats.org/drawingml/2006/table">
            <a:tbl>
              <a:tblPr firstRow="1" bandRow="1">
                <a:tableStyleId>{5C22544A-7EE6-4342-B048-85BDC9FD1C3A}</a:tableStyleId>
              </a:tblPr>
              <a:tblGrid>
                <a:gridCol w="3985535">
                  <a:extLst>
                    <a:ext uri="{9D8B030D-6E8A-4147-A177-3AD203B41FA5}">
                      <a16:colId xmlns:a16="http://schemas.microsoft.com/office/drawing/2014/main" val="2358930191"/>
                    </a:ext>
                  </a:extLst>
                </a:gridCol>
                <a:gridCol w="7733665">
                  <a:extLst>
                    <a:ext uri="{9D8B030D-6E8A-4147-A177-3AD203B41FA5}">
                      <a16:colId xmlns:a16="http://schemas.microsoft.com/office/drawing/2014/main" val="2958474505"/>
                    </a:ext>
                  </a:extLst>
                </a:gridCol>
              </a:tblGrid>
              <a:tr h="67540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rgbClr val="FF0000"/>
                          </a:solidFill>
                          <a:latin typeface="Arial" panose="020B0604020202020204" pitchFamily="34" charset="0"/>
                          <a:cs typeface="Arial" panose="020B0604020202020204" pitchFamily="34" charset="0"/>
                        </a:rPr>
                        <a:t>Problem Statement ID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50000"/>
                        </a:lnSpc>
                      </a:pPr>
                      <a:r>
                        <a:rPr lang="en-IN" sz="2000" b="1" i="0" kern="1200" dirty="0">
                          <a:solidFill>
                            <a:schemeClr val="tx1"/>
                          </a:solidFill>
                          <a:effectLst/>
                          <a:latin typeface="+mn-lt"/>
                          <a:ea typeface="+mn-ea"/>
                          <a:cs typeface="+mn-cs"/>
                        </a:rPr>
                        <a:t>25002</a:t>
                      </a:r>
                      <a:endParaRPr lang="en-IN" sz="20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60416376"/>
                  </a:ext>
                </a:extLst>
              </a:tr>
              <a:tr h="8888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tx2"/>
                          </a:solidFill>
                          <a:latin typeface="Arial" panose="020B0604020202020204" pitchFamily="34" charset="0"/>
                          <a:cs typeface="Arial" panose="020B0604020202020204" pitchFamily="34" charset="0"/>
                        </a:rPr>
                        <a:t>Problem Statement 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buNone/>
                      </a:pPr>
                      <a:r>
                        <a:rPr lang="en-US" sz="1800" b="1" u="sng" dirty="0">
                          <a:effectLst/>
                          <a:latin typeface="montserratregular"/>
                        </a:rPr>
                        <a:t>SMART TOURIST SAFETY MONITORING AND INCIDENT RESPONSE SYSTEM </a:t>
                      </a:r>
                      <a:r>
                        <a:rPr lang="en-US" sz="1800" b="1" u="none" dirty="0">
                          <a:effectLst/>
                          <a:latin typeface="montserratregular"/>
                        </a:rPr>
                        <a:t>USING </a:t>
                      </a:r>
                      <a:r>
                        <a:rPr lang="en-US" sz="1800" b="1" u="none" dirty="0">
                          <a:solidFill>
                            <a:srgbClr val="C00000"/>
                          </a:solidFill>
                          <a:effectLst/>
                          <a:latin typeface="montserratregular"/>
                        </a:rPr>
                        <a:t>AI </a:t>
                      </a:r>
                      <a:r>
                        <a:rPr lang="en-US" sz="1800" b="1" u="none" dirty="0">
                          <a:solidFill>
                            <a:schemeClr val="tx1"/>
                          </a:solidFill>
                          <a:effectLst/>
                          <a:latin typeface="montserratregular"/>
                        </a:rPr>
                        <a:t>,</a:t>
                      </a:r>
                      <a:r>
                        <a:rPr lang="en-US" sz="1800" b="1" u="none" dirty="0">
                          <a:solidFill>
                            <a:srgbClr val="C00000"/>
                          </a:solidFill>
                          <a:effectLst/>
                          <a:latin typeface="montserratregular"/>
                        </a:rPr>
                        <a:t>GEO-FENCING </a:t>
                      </a:r>
                      <a:r>
                        <a:rPr lang="en-US" sz="1800" b="1" u="none" dirty="0">
                          <a:solidFill>
                            <a:schemeClr val="tx1"/>
                          </a:solidFill>
                          <a:effectLst/>
                          <a:latin typeface="montserratregular"/>
                        </a:rPr>
                        <a:t>AND</a:t>
                      </a:r>
                      <a:r>
                        <a:rPr lang="en-US" sz="1800" b="1" u="none" dirty="0">
                          <a:solidFill>
                            <a:srgbClr val="C00000"/>
                          </a:solidFill>
                          <a:effectLst/>
                          <a:latin typeface="montserratregular"/>
                        </a:rPr>
                        <a:t> BLOCKCHAIN-BASED DIGITAL ID </a:t>
                      </a:r>
                    </a:p>
                  </a:txBody>
                  <a:tcPr marL="76200" marR="7620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87738112"/>
                  </a:ext>
                </a:extLst>
              </a:tr>
              <a:tr h="6273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chemeClr val="accent2"/>
                          </a:solidFill>
                          <a:latin typeface="Arial" panose="020B0604020202020204" pitchFamily="34" charset="0"/>
                          <a:cs typeface="Arial" panose="020B0604020202020204" pitchFamily="34" charset="0"/>
                        </a:rPr>
                        <a:t>Theme-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buNone/>
                      </a:pPr>
                      <a:r>
                        <a:rPr lang="en-US" sz="2000" b="1" dirty="0">
                          <a:effectLst/>
                          <a:latin typeface="montserratregular"/>
                        </a:rPr>
                        <a:t>TRAVEL &amp; TOURISM </a:t>
                      </a:r>
                      <a:endParaRPr lang="en-IN" sz="2000" b="1" dirty="0">
                        <a:effectLst/>
                        <a:latin typeface="montserratregular"/>
                      </a:endParaRPr>
                    </a:p>
                  </a:txBody>
                  <a:tcPr marL="76200" marR="7620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7000889"/>
                  </a:ext>
                </a:extLst>
              </a:tr>
              <a:tr h="6363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rgbClr val="00B0F0"/>
                          </a:solidFill>
                          <a:latin typeface="Arial" panose="020B0604020202020204" pitchFamily="34" charset="0"/>
                          <a:cs typeface="Arial" panose="020B0604020202020204" pitchFamily="34" charset="0"/>
                        </a:rPr>
                        <a:t> PS 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latin typeface="montserratregular"/>
                        </a:rPr>
                        <a:t>SOFTWARE</a:t>
                      </a:r>
                      <a:endParaRPr lang="en-IN" sz="2000" b="1" dirty="0">
                        <a:solidFill>
                          <a:schemeClr val="tx1"/>
                        </a:solidFill>
                        <a:latin typeface="montserratregular"/>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839648"/>
                  </a:ext>
                </a:extLst>
              </a:tr>
              <a:tr h="74542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dirty="0">
                          <a:solidFill>
                            <a:srgbClr val="7030A0"/>
                          </a:solidFill>
                          <a:latin typeface="Arial" panose="020B0604020202020204" pitchFamily="34" charset="0"/>
                          <a:cs typeface="Arial" panose="020B0604020202020204" pitchFamily="34" charset="0"/>
                        </a:rPr>
                        <a:t>Team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656657"/>
                  </a:ext>
                </a:extLst>
              </a:tr>
              <a:tr h="913631">
                <a:tc>
                  <a:txBody>
                    <a:bodyPr/>
                    <a:lstStyle/>
                    <a:p>
                      <a:pPr marL="0" indent="0" algn="just">
                        <a:lnSpc>
                          <a:spcPct val="200000"/>
                        </a:lnSpc>
                        <a:buFont typeface="Arial" panose="020B0604020202020204" pitchFamily="34" charset="0"/>
                        <a:buNone/>
                      </a:pPr>
                      <a:r>
                        <a:rPr lang="en-US" sz="1800" b="1" dirty="0">
                          <a:solidFill>
                            <a:srgbClr val="00B050"/>
                          </a:solidFill>
                          <a:latin typeface="Arial" panose="020B0604020202020204" pitchFamily="34" charset="0"/>
                          <a:cs typeface="Arial" panose="020B0604020202020204" pitchFamily="34" charset="0"/>
                        </a:rPr>
                        <a:t>Team Name (Registered on portal)</a:t>
                      </a:r>
                      <a:endParaRPr lang="en-IN"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200000"/>
                        </a:lnSpc>
                      </a:pPr>
                      <a:r>
                        <a:rPr lang="en-IN" sz="2000" b="1" dirty="0">
                          <a:solidFill>
                            <a:schemeClr val="tx1"/>
                          </a:solidFill>
                          <a:latin typeface="montserratregular"/>
                        </a:rPr>
                        <a:t>COMPILERS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716266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136066-5ABB-16D8-58F5-1BEEB3422F61}"/>
              </a:ext>
            </a:extLst>
          </p:cNvPr>
          <p:cNvSpPr/>
          <p:nvPr/>
        </p:nvSpPr>
        <p:spPr>
          <a:xfrm>
            <a:off x="6986016" y="1179389"/>
            <a:ext cx="4965111" cy="4864227"/>
          </a:xfrm>
          <a:prstGeom prst="rect">
            <a:avLst/>
          </a:prstGeom>
          <a:no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n>
                <a:solidFill>
                  <a:srgbClr val="0070C0"/>
                </a:solidFill>
              </a:ln>
            </a:endParaRPr>
          </a:p>
        </p:txBody>
      </p:sp>
      <p:sp>
        <p:nvSpPr>
          <p:cNvPr id="4" name="Rectangle 3">
            <a:extLst>
              <a:ext uri="{FF2B5EF4-FFF2-40B4-BE49-F238E27FC236}">
                <a16:creationId xmlns:a16="http://schemas.microsoft.com/office/drawing/2014/main" id="{0E40BB39-76F4-84A8-97A2-D2740C21D7C2}"/>
              </a:ext>
            </a:extLst>
          </p:cNvPr>
          <p:cNvSpPr/>
          <p:nvPr/>
        </p:nvSpPr>
        <p:spPr>
          <a:xfrm>
            <a:off x="182998" y="1179965"/>
            <a:ext cx="6646065" cy="2249035"/>
          </a:xfrm>
          <a:prstGeom prst="rect">
            <a:avLst/>
          </a:prstGeom>
          <a:no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Rectangle 8"/>
          <p:cNvSpPr>
            <a:spLocks noChangeArrowheads="1"/>
          </p:cNvSpPr>
          <p:nvPr/>
        </p:nvSpPr>
        <p:spPr bwMode="auto">
          <a:xfrm>
            <a:off x="-2" y="6356353"/>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100333"/>
            <a:ext cx="10972800" cy="930194"/>
          </a:xfrm>
        </p:spPr>
        <p:txBody>
          <a:bodyPr/>
          <a:lstStyle/>
          <a:p>
            <a:pPr eaLnBrk="1" hangingPunct="1"/>
            <a:r>
              <a:rPr lang="en-US" sz="3600" b="1" dirty="0">
                <a:solidFill>
                  <a:schemeClr val="tx2"/>
                </a:solidFill>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240873" y="1258041"/>
            <a:ext cx="6258454" cy="209288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000" b="1" u="sng" dirty="0">
                <a:latin typeface="+mj-lt"/>
                <a:cs typeface="Arial" panose="020B0604020202020204" pitchFamily="34" charset="0"/>
              </a:rPr>
              <a:t>PROPOSED IDEA:</a:t>
            </a:r>
          </a:p>
          <a:p>
            <a:endParaRPr lang="en-US" sz="2000" b="1" u="sng" dirty="0">
              <a:solidFill>
                <a:schemeClr val="accent6">
                  <a:lumMod val="50000"/>
                </a:schemeClr>
              </a:solidFill>
              <a:latin typeface="Arial" pitchFamily="34" charset="0"/>
              <a:cs typeface="Arial" pitchFamily="34" charset="0"/>
            </a:endParaRPr>
          </a:p>
          <a:p>
            <a:pPr marL="342900" indent="-342900">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Blockchain-based secure digital ID</a:t>
            </a:r>
          </a:p>
          <a:p>
            <a:pPr marL="342900" indent="-342900">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Smart safety &amp; incident response for tourists</a:t>
            </a:r>
          </a:p>
          <a:p>
            <a:pPr marL="342900" indent="-342900">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AI-driven monitoring &amp; risk detection</a:t>
            </a:r>
          </a:p>
          <a:p>
            <a:pPr marL="342900" indent="-342900">
              <a:buFont typeface="Wingdings" panose="05000000000000000000" pitchFamily="2" charset="2"/>
              <a:buChar char="Ø"/>
            </a:pPr>
            <a:r>
              <a:rPr lang="en-US" b="1" dirty="0">
                <a:solidFill>
                  <a:schemeClr val="accent2">
                    <a:lumMod val="75000"/>
                  </a:schemeClr>
                </a:solidFill>
                <a:latin typeface="Times New Roman" panose="02020603050405020304" pitchFamily="18" charset="0"/>
                <a:cs typeface="Times New Roman" panose="02020603050405020304" pitchFamily="18" charset="0"/>
              </a:rPr>
              <a:t>Geo-fencing for safe zone alerts</a:t>
            </a:r>
          </a:p>
          <a:p>
            <a:pPr marL="342900" indent="-342900">
              <a:buFont typeface="Wingdings" panose="05000000000000000000" pitchFamily="2" charset="2"/>
              <a:buChar char="Ø"/>
            </a:pPr>
            <a:endParaRPr lang="en-US" b="1" dirty="0">
              <a:solidFill>
                <a:schemeClr val="accent6">
                  <a:lumMod val="50000"/>
                </a:schemeClr>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9343657" y="6430784"/>
            <a:ext cx="2844800" cy="365125"/>
          </a:xfrm>
        </p:spPr>
        <p:txBody>
          <a:bodyPr/>
          <a:lstStyle/>
          <a:p>
            <a:fld id="{677C3CE7-23F7-4828-823C-E0205DF2CF97}" type="slidenum">
              <a:rPr lang="en-US" sz="2000" b="1" smtClean="0">
                <a:solidFill>
                  <a:schemeClr val="bg1"/>
                </a:solidFill>
              </a:rPr>
              <a:pPr/>
              <a:t>2</a:t>
            </a:fld>
            <a:endParaRPr lang="en-US" sz="2000" b="1" dirty="0">
              <a:solidFill>
                <a:schemeClr val="bg1"/>
              </a:solidFill>
            </a:endParaRPr>
          </a:p>
        </p:txBody>
      </p:sp>
      <p:sp>
        <p:nvSpPr>
          <p:cNvPr id="7" name="Footer Placeholder 6"/>
          <p:cNvSpPr>
            <a:spLocks noGrp="1"/>
          </p:cNvSpPr>
          <p:nvPr>
            <p:ph type="ftr" sz="quarter" idx="11"/>
          </p:nvPr>
        </p:nvSpPr>
        <p:spPr>
          <a:xfrm>
            <a:off x="91768" y="6505215"/>
            <a:ext cx="10123411" cy="365125"/>
          </a:xfrm>
        </p:spPr>
        <p:txBody>
          <a:bodyPr/>
          <a:lstStyle/>
          <a:p>
            <a:pPr algn="l">
              <a:defRPr/>
            </a:pPr>
            <a:r>
              <a:rPr lang="en-US" sz="1600" b="1" dirty="0">
                <a:solidFill>
                  <a:schemeClr val="bg1"/>
                </a:solidFill>
                <a:latin typeface="montserratregular"/>
              </a:rPr>
              <a:t>Smart Tourist Safety Monitoring &amp; Incident Response System using Al, Geo-Fencing, and Blockchain-based Digital ID</a:t>
            </a:r>
          </a:p>
          <a:p>
            <a:pPr algn="l">
              <a:defRPr/>
            </a:pPr>
            <a:endParaRPr lang="en-US" sz="1600" b="1" dirty="0">
              <a:solidFill>
                <a:schemeClr val="bg1"/>
              </a:solidFill>
              <a:effectLst>
                <a:outerShdw blurRad="38100" dist="38100" dir="2700000" algn="tl">
                  <a:srgbClr val="000000">
                    <a:alpha val="43137"/>
                  </a:srgbClr>
                </a:outerShdw>
              </a:effectLst>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6634" y="98224"/>
            <a:ext cx="1999136" cy="9301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ahnschrift" panose="020B0502040204020203" pitchFamily="34" charset="0"/>
              </a:rPr>
              <a:t>COMPILERS</a:t>
            </a:r>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8">
            <a:extLst>
              <a:ext uri="{FF2B5EF4-FFF2-40B4-BE49-F238E27FC236}">
                <a16:creationId xmlns:a16="http://schemas.microsoft.com/office/drawing/2014/main" id="{61C886EC-C7B9-568F-74C5-FAFDC75C7B88}"/>
              </a:ext>
            </a:extLst>
          </p:cNvPr>
          <p:cNvSpPr txBox="1">
            <a:spLocks noChangeArrowheads="1"/>
          </p:cNvSpPr>
          <p:nvPr/>
        </p:nvSpPr>
        <p:spPr bwMode="auto">
          <a:xfrm>
            <a:off x="182998" y="3601581"/>
            <a:ext cx="6098930" cy="2369880"/>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000" b="1" u="sng" dirty="0">
                <a:latin typeface="+mj-lt"/>
                <a:cs typeface="Times New Roman" panose="02020603050405020304" pitchFamily="18" charset="0"/>
              </a:rPr>
              <a:t>PROPOSED SOLUTION</a:t>
            </a:r>
            <a:r>
              <a:rPr lang="en-US" sz="2000" b="1" u="sng" dirty="0">
                <a:latin typeface="Arial Black" panose="020B0A04020102020204" pitchFamily="34" charset="0"/>
                <a:cs typeface="Arial" pitchFamily="34" charset="0"/>
              </a:rPr>
              <a:t>:</a:t>
            </a:r>
          </a:p>
          <a:p>
            <a:endParaRPr lang="en-US" sz="2000" b="1" u="sng" dirty="0">
              <a:solidFill>
                <a:srgbClr val="FF0000"/>
              </a:solidFill>
              <a:latin typeface="Arial Black" panose="020B0A04020102020204" pitchFamily="34" charset="0"/>
              <a:cs typeface="Arial" pitchFamily="34" charset="0"/>
            </a:endParaRP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AI analytics for real-time risk alerts</a:t>
            </a: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Geo-fencing to trigger instant warnings</a:t>
            </a: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Blockchain digital ID for secure verification</a:t>
            </a: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Rapid incident response with authority integration</a:t>
            </a: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Tourist app + authority dashboard for monitoring</a:t>
            </a:r>
          </a:p>
          <a:p>
            <a:pPr marL="342900" indent="-342900">
              <a:buFont typeface="Wingdings" panose="05000000000000000000" pitchFamily="2" charset="2"/>
              <a:buChar char="Ø"/>
            </a:pPr>
            <a:r>
              <a:rPr lang="en-US" b="1" dirty="0">
                <a:solidFill>
                  <a:schemeClr val="tx2">
                    <a:lumMod val="75000"/>
                  </a:schemeClr>
                </a:solidFill>
                <a:latin typeface="Times New Roman" panose="02020603050405020304" pitchFamily="18" charset="0"/>
                <a:cs typeface="Times New Roman" panose="02020603050405020304" pitchFamily="18" charset="0"/>
              </a:rPr>
              <a:t>Data privacy ensured with blockchain &amp; encryption</a:t>
            </a:r>
          </a:p>
        </p:txBody>
      </p:sp>
      <p:sp>
        <p:nvSpPr>
          <p:cNvPr id="3" name="TextBox 8">
            <a:extLst>
              <a:ext uri="{FF2B5EF4-FFF2-40B4-BE49-F238E27FC236}">
                <a16:creationId xmlns:a16="http://schemas.microsoft.com/office/drawing/2014/main" id="{7F37DA11-2106-C5A2-A02F-43879FBAD8B6}"/>
              </a:ext>
            </a:extLst>
          </p:cNvPr>
          <p:cNvSpPr txBox="1">
            <a:spLocks noChangeArrowheads="1"/>
          </p:cNvSpPr>
          <p:nvPr/>
        </p:nvSpPr>
        <p:spPr bwMode="auto">
          <a:xfrm>
            <a:off x="6986016" y="1166099"/>
            <a:ext cx="4724327" cy="707886"/>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000" b="1" u="sng" dirty="0">
                <a:latin typeface="+mj-lt"/>
                <a:cs typeface="Times New Roman" panose="02020603050405020304" pitchFamily="18" charset="0"/>
              </a:rPr>
              <a:t>PROTOTYPE</a:t>
            </a:r>
            <a:r>
              <a:rPr lang="en-US" sz="2000" b="1" u="sng"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endParaRPr lang="en-US" sz="2000" b="1" u="sng" dirty="0">
              <a:solidFill>
                <a:srgbClr val="FF3399"/>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92CC7585-C7A7-5D7B-D203-060DD80FEC89}"/>
              </a:ext>
            </a:extLst>
          </p:cNvPr>
          <p:cNvSpPr/>
          <p:nvPr/>
        </p:nvSpPr>
        <p:spPr>
          <a:xfrm>
            <a:off x="182997" y="3529426"/>
            <a:ext cx="6646065" cy="2514190"/>
          </a:xfrm>
          <a:prstGeom prst="rect">
            <a:avLst/>
          </a:prstGeom>
          <a:noFill/>
          <a:ln w="1905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5C46E600-038D-7E9B-88F1-4A090A655248}"/>
              </a:ext>
            </a:extLst>
          </p:cNvPr>
          <p:cNvPicPr>
            <a:picLocks noChangeAspect="1"/>
          </p:cNvPicPr>
          <p:nvPr/>
        </p:nvPicPr>
        <p:blipFill>
          <a:blip r:embed="rId4"/>
          <a:stretch>
            <a:fillRect/>
          </a:stretch>
        </p:blipFill>
        <p:spPr>
          <a:xfrm>
            <a:off x="7106407" y="3552662"/>
            <a:ext cx="4724327" cy="2370230"/>
          </a:xfrm>
          <a:prstGeom prst="rect">
            <a:avLst/>
          </a:prstGeom>
          <a:ln w="88900" cap="sq" cmpd="thickThin">
            <a:solidFill>
              <a:srgbClr val="000000"/>
            </a:solidFill>
            <a:prstDash val="solid"/>
            <a:miter lim="800000"/>
          </a:ln>
          <a:effectLst>
            <a:innerShdw blurRad="76200">
              <a:srgbClr val="000000"/>
            </a:innerShdw>
          </a:effectLst>
        </p:spPr>
      </p:pic>
      <p:pic>
        <p:nvPicPr>
          <p:cNvPr id="24" name="Picture 23">
            <a:extLst>
              <a:ext uri="{FF2B5EF4-FFF2-40B4-BE49-F238E27FC236}">
                <a16:creationId xmlns:a16="http://schemas.microsoft.com/office/drawing/2014/main" id="{6392DFB9-6FDF-3EEA-F3A6-379E4DD71FAC}"/>
              </a:ext>
            </a:extLst>
          </p:cNvPr>
          <p:cNvPicPr>
            <a:picLocks noChangeAspect="1"/>
          </p:cNvPicPr>
          <p:nvPr/>
        </p:nvPicPr>
        <p:blipFill>
          <a:blip r:embed="rId5"/>
          <a:srcRect l="3834" r="2291"/>
          <a:stretch>
            <a:fillRect/>
          </a:stretch>
        </p:blipFill>
        <p:spPr>
          <a:xfrm>
            <a:off x="10443963" y="1280834"/>
            <a:ext cx="1316060" cy="2170959"/>
          </a:xfrm>
          <a:prstGeom prst="roundRect">
            <a:avLst>
              <a:gd name="adj" fmla="val 579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39F3C5E9-55C2-2AD6-6051-353F56556ECB}"/>
              </a:ext>
            </a:extLst>
          </p:cNvPr>
          <p:cNvPicPr>
            <a:picLocks noChangeAspect="1"/>
          </p:cNvPicPr>
          <p:nvPr/>
        </p:nvPicPr>
        <p:blipFill>
          <a:blip r:embed="rId6"/>
          <a:stretch>
            <a:fillRect/>
          </a:stretch>
        </p:blipFill>
        <p:spPr>
          <a:xfrm>
            <a:off x="7275478" y="1614691"/>
            <a:ext cx="2782748" cy="174266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C1C80E-EE87-936E-060A-E19A7060CDF3}"/>
              </a:ext>
            </a:extLst>
          </p:cNvPr>
          <p:cNvSpPr/>
          <p:nvPr/>
        </p:nvSpPr>
        <p:spPr>
          <a:xfrm>
            <a:off x="329773" y="1200097"/>
            <a:ext cx="5577968" cy="501814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609599" y="184563"/>
            <a:ext cx="10972800" cy="867936"/>
          </a:xfrm>
        </p:spPr>
        <p:txBody>
          <a:bodyPr/>
          <a:lstStyle/>
          <a:p>
            <a:pPr eaLnBrk="1" hangingPunct="1"/>
            <a:r>
              <a:rPr lang="en-US" sz="3600" b="1" dirty="0">
                <a:solidFill>
                  <a:srgbClr val="0000CC"/>
                </a:solidFill>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329773" y="1249364"/>
            <a:ext cx="5050301" cy="400110"/>
          </a:xfrm>
          <a:prstGeom prst="rect">
            <a:avLst/>
          </a:prstGeom>
          <a:noFill/>
          <a:ln w="9525">
            <a:noFill/>
            <a:miter lim="800000"/>
            <a:headEnd/>
            <a:tailEnd/>
          </a:ln>
        </p:spPr>
        <p:txBody>
          <a:bodyPr wrap="square">
            <a:spAutoFit/>
          </a:bodyPr>
          <a:lstStyle/>
          <a:p>
            <a:pPr marL="342900" indent="-342900" algn="just">
              <a:buFont typeface="Wingdings" panose="05000000000000000000" pitchFamily="2" charset="2"/>
              <a:buChar char="v"/>
            </a:pPr>
            <a:r>
              <a:rPr lang="en-US" sz="2000" u="sng" dirty="0">
                <a:latin typeface="+mj-lt"/>
                <a:cs typeface="Times New Roman" panose="02020603050405020304" pitchFamily="18" charset="0"/>
              </a:rPr>
              <a:t>TECHNOLOGY USED:</a:t>
            </a:r>
            <a:endParaRPr lang="en-US" sz="2000" u="sng" dirty="0">
              <a:latin typeface="+mj-lt"/>
              <a:cs typeface="Arial" pitchFamily="34" charset="0"/>
            </a:endParaRPr>
          </a:p>
        </p:txBody>
      </p:sp>
      <p:sp>
        <p:nvSpPr>
          <p:cNvPr id="6" name="Slide Number Placeholder 5"/>
          <p:cNvSpPr>
            <a:spLocks noGrp="1"/>
          </p:cNvSpPr>
          <p:nvPr>
            <p:ph type="sldNum" sz="quarter" idx="12"/>
          </p:nvPr>
        </p:nvSpPr>
        <p:spPr>
          <a:xfrm>
            <a:off x="9301136" y="6420151"/>
            <a:ext cx="2844800" cy="365125"/>
          </a:xfrm>
        </p:spPr>
        <p:txBody>
          <a:bodyPr/>
          <a:lstStyle/>
          <a:p>
            <a:fld id="{677C3CE7-23F7-4828-823C-E0205DF2CF97}" type="slidenum">
              <a:rPr lang="en-US" sz="2000" b="1">
                <a:solidFill>
                  <a:schemeClr val="bg1"/>
                </a:solidFill>
              </a:rPr>
              <a:pPr/>
              <a:t>3</a:t>
            </a:fld>
            <a:endParaRPr lang="en-US" sz="2000" b="1" dirty="0">
              <a:solidFill>
                <a:schemeClr val="bg1"/>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B5B7F471-977D-6898-0BFD-6395F283E038}"/>
              </a:ext>
            </a:extLst>
          </p:cNvPr>
          <p:cNvSpPr/>
          <p:nvPr/>
        </p:nvSpPr>
        <p:spPr>
          <a:xfrm>
            <a:off x="6106556" y="1686936"/>
            <a:ext cx="5766227" cy="3951705"/>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Footer Placeholder 6">
            <a:extLst>
              <a:ext uri="{FF2B5EF4-FFF2-40B4-BE49-F238E27FC236}">
                <a16:creationId xmlns:a16="http://schemas.microsoft.com/office/drawing/2014/main" id="{9F16CBB7-16DD-0366-EA03-656378AADF3A}"/>
              </a:ext>
            </a:extLst>
          </p:cNvPr>
          <p:cNvSpPr>
            <a:spLocks noGrp="1"/>
          </p:cNvSpPr>
          <p:nvPr>
            <p:ph type="ftr" sz="quarter" idx="11"/>
          </p:nvPr>
        </p:nvSpPr>
        <p:spPr>
          <a:xfrm>
            <a:off x="91768" y="6551627"/>
            <a:ext cx="10123411" cy="365125"/>
          </a:xfrm>
        </p:spPr>
        <p:txBody>
          <a:bodyPr/>
          <a:lstStyle/>
          <a:p>
            <a:pPr algn="l">
              <a:defRPr/>
            </a:pPr>
            <a:r>
              <a:rPr lang="en-US" sz="1600" b="1" dirty="0">
                <a:solidFill>
                  <a:schemeClr val="bg1"/>
                </a:solidFill>
                <a:latin typeface="montserratregular"/>
              </a:rPr>
              <a:t>Smart Tourist Safety Monitoring &amp; Incident Response System using Al, Geo-Fencing, and Blockchain-based Digital ID</a:t>
            </a:r>
          </a:p>
          <a:p>
            <a:pPr algn="l">
              <a:defRPr/>
            </a:pPr>
            <a:endParaRPr lang="en-US" sz="1600" b="1" dirty="0">
              <a:solidFill>
                <a:schemeClr val="bg1"/>
              </a:solidFill>
              <a:effectLst>
                <a:outerShdw blurRad="38100" dist="38100" dir="2700000" algn="tl">
                  <a:srgbClr val="000000">
                    <a:alpha val="43137"/>
                  </a:srgbClr>
                </a:outerShdw>
              </a:effectLst>
            </a:endParaRPr>
          </a:p>
        </p:txBody>
      </p:sp>
      <p:sp>
        <p:nvSpPr>
          <p:cNvPr id="12" name="Oval 11" descr="Your startup LOGO">
            <a:extLst>
              <a:ext uri="{FF2B5EF4-FFF2-40B4-BE49-F238E27FC236}">
                <a16:creationId xmlns:a16="http://schemas.microsoft.com/office/drawing/2014/main" id="{A804B6F0-D0A1-475F-FB41-66B6200B4351}"/>
              </a:ext>
              <a:ext uri="{C183D7F6-B498-43B3-948B-1728B52AA6E4}">
                <adec:decorative xmlns:adec="http://schemas.microsoft.com/office/drawing/2017/decorative" val="0"/>
              </a:ext>
            </a:extLst>
          </p:cNvPr>
          <p:cNvSpPr/>
          <p:nvPr/>
        </p:nvSpPr>
        <p:spPr>
          <a:xfrm>
            <a:off x="36634" y="98224"/>
            <a:ext cx="1999136" cy="9301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ahnschrift" panose="020B0502040204020203" pitchFamily="34" charset="0"/>
              </a:rPr>
              <a:t>COMPILERS</a:t>
            </a:r>
          </a:p>
        </p:txBody>
      </p:sp>
      <p:sp>
        <p:nvSpPr>
          <p:cNvPr id="3" name="TextBox 2">
            <a:extLst>
              <a:ext uri="{FF2B5EF4-FFF2-40B4-BE49-F238E27FC236}">
                <a16:creationId xmlns:a16="http://schemas.microsoft.com/office/drawing/2014/main" id="{FE78E47D-FCBE-8BFB-0634-9A8E1463E39B}"/>
              </a:ext>
            </a:extLst>
          </p:cNvPr>
          <p:cNvSpPr txBox="1"/>
          <p:nvPr/>
        </p:nvSpPr>
        <p:spPr>
          <a:xfrm>
            <a:off x="6246470" y="1765965"/>
            <a:ext cx="2199132"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u="sng" dirty="0">
                <a:latin typeface="+mj-lt"/>
                <a:cs typeface="Times New Roman" panose="02020603050405020304" pitchFamily="18" charset="0"/>
              </a:rPr>
              <a:t>FLOW CHART</a:t>
            </a:r>
            <a:endParaRPr lang="en-IN" sz="2000" u="sng" dirty="0">
              <a:latin typeface="+mj-lt"/>
              <a:cs typeface="Times New Roman" panose="02020603050405020304" pitchFamily="18" charset="0"/>
            </a:endParaRPr>
          </a:p>
        </p:txBody>
      </p:sp>
      <p:pic>
        <p:nvPicPr>
          <p:cNvPr id="11" name="Picture 10">
            <a:extLst>
              <a:ext uri="{FF2B5EF4-FFF2-40B4-BE49-F238E27FC236}">
                <a16:creationId xmlns:a16="http://schemas.microsoft.com/office/drawing/2014/main" id="{A7B473C3-767D-DC94-02FB-0C7C0188236C}"/>
              </a:ext>
            </a:extLst>
          </p:cNvPr>
          <p:cNvPicPr>
            <a:picLocks noChangeAspect="1"/>
          </p:cNvPicPr>
          <p:nvPr/>
        </p:nvPicPr>
        <p:blipFill>
          <a:blip r:embed="rId4"/>
          <a:srcRect l="12266" r="7758"/>
          <a:stretch>
            <a:fillRect/>
          </a:stretch>
        </p:blipFill>
        <p:spPr>
          <a:xfrm>
            <a:off x="6396942" y="2421622"/>
            <a:ext cx="5185457" cy="2885274"/>
          </a:xfrm>
          <a:prstGeom prst="rect">
            <a:avLst/>
          </a:prstGeom>
          <a:ln w="88900" cap="sq" cmpd="thickThin">
            <a:solidFill>
              <a:srgbClr val="000000"/>
            </a:solidFill>
            <a:prstDash val="solid"/>
            <a:miter lim="800000"/>
          </a:ln>
          <a:effectLst>
            <a:innerShdw blurRad="76200">
              <a:srgbClr val="000000"/>
            </a:innerShdw>
          </a:effectLst>
        </p:spPr>
      </p:pic>
      <p:sp>
        <p:nvSpPr>
          <p:cNvPr id="13" name="TextBox 12">
            <a:extLst>
              <a:ext uri="{FF2B5EF4-FFF2-40B4-BE49-F238E27FC236}">
                <a16:creationId xmlns:a16="http://schemas.microsoft.com/office/drawing/2014/main" id="{8EBDCA4E-A0F4-C7DA-BDEE-5669F4B32AC0}"/>
              </a:ext>
            </a:extLst>
          </p:cNvPr>
          <p:cNvSpPr txBox="1"/>
          <p:nvPr/>
        </p:nvSpPr>
        <p:spPr>
          <a:xfrm>
            <a:off x="469687" y="1862508"/>
            <a:ext cx="5577968"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Frontend:</a:t>
            </a:r>
          </a:p>
          <a:p>
            <a:r>
              <a:rPr lang="en-IN" dirty="0">
                <a:latin typeface="Times New Roman" panose="02020603050405020304" pitchFamily="18" charset="0"/>
                <a:cs typeface="Times New Roman" panose="02020603050405020304" pitchFamily="18" charset="0"/>
              </a:rPr>
              <a:t>	Tourist app: react native / flutter</a:t>
            </a:r>
          </a:p>
          <a:p>
            <a:r>
              <a:rPr lang="en-IN" dirty="0">
                <a:latin typeface="Times New Roman" panose="02020603050405020304" pitchFamily="18" charset="0"/>
                <a:cs typeface="Times New Roman" panose="02020603050405020304" pitchFamily="18" charset="0"/>
              </a:rPr>
              <a:t>	Tourist Dashboard : HTML | CSS | Java script |</a:t>
            </a: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Backend:</a:t>
            </a:r>
          </a:p>
          <a:p>
            <a:r>
              <a:rPr lang="en-IN" dirty="0">
                <a:latin typeface="Times New Roman" panose="02020603050405020304" pitchFamily="18" charset="0"/>
                <a:cs typeface="Times New Roman" panose="02020603050405020304" pitchFamily="18" charset="0"/>
              </a:rPr>
              <a:t>	Node.js | Express.js</a:t>
            </a:r>
          </a:p>
          <a:p>
            <a:r>
              <a:rPr lang="en-IN" dirty="0">
                <a:latin typeface="Times New Roman" panose="02020603050405020304" pitchFamily="18" charset="0"/>
                <a:cs typeface="Times New Roman" panose="02020603050405020304" pitchFamily="18" charset="0"/>
              </a:rPr>
              <a:t>	Firebase | AWS</a:t>
            </a:r>
          </a:p>
          <a:p>
            <a:r>
              <a:rPr lang="en-IN" dirty="0">
                <a:latin typeface="Times New Roman" panose="02020603050405020304" pitchFamily="18" charset="0"/>
                <a:cs typeface="Times New Roman" panose="02020603050405020304" pitchFamily="18" charset="0"/>
              </a:rPr>
              <a:t>	Ethereum (Blockchain)</a:t>
            </a: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Al &amp; Analytics:</a:t>
            </a:r>
          </a:p>
          <a:p>
            <a:r>
              <a:rPr lang="en-IN" dirty="0">
                <a:latin typeface="Times New Roman" panose="02020603050405020304" pitchFamily="18" charset="0"/>
                <a:cs typeface="Times New Roman" panose="02020603050405020304" pitchFamily="18" charset="0"/>
              </a:rPr>
              <a:t>	Python (TensorFlow | </a:t>
            </a:r>
            <a:r>
              <a:rPr lang="en-IN" dirty="0" err="1">
                <a:latin typeface="Times New Roman" panose="02020603050405020304" pitchFamily="18" charset="0"/>
                <a:cs typeface="Times New Roman" panose="02020603050405020304" pitchFamily="18" charset="0"/>
              </a:rPr>
              <a:t>PyTorch</a:t>
            </a:r>
            <a:r>
              <a:rPr lang="en-IN"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Database:</a:t>
            </a:r>
          </a:p>
          <a:p>
            <a:r>
              <a:rPr lang="en-IN" dirty="0">
                <a:latin typeface="Times New Roman" panose="02020603050405020304" pitchFamily="18" charset="0"/>
                <a:cs typeface="Times New Roman" panose="02020603050405020304" pitchFamily="18" charset="0"/>
              </a:rPr>
              <a:t>	PostgreSQL | MongoDB</a:t>
            </a:r>
          </a:p>
          <a:p>
            <a:pPr marL="285750" indent="-285750">
              <a:buFont typeface="Wingdings" panose="05000000000000000000" pitchFamily="2" charset="2"/>
              <a:buChar char="Ø"/>
            </a:pPr>
            <a:r>
              <a:rPr lang="en-IN" dirty="0">
                <a:solidFill>
                  <a:srgbClr val="C00000"/>
                </a:solidFill>
                <a:latin typeface="Times New Roman" panose="02020603050405020304" pitchFamily="18" charset="0"/>
                <a:cs typeface="Times New Roman" panose="02020603050405020304" pitchFamily="18" charset="0"/>
              </a:rPr>
              <a:t>Hardware:</a:t>
            </a:r>
          </a:p>
          <a:p>
            <a:r>
              <a:rPr lang="en-IN" dirty="0">
                <a:latin typeface="Times New Roman" panose="02020603050405020304" pitchFamily="18" charset="0"/>
                <a:cs typeface="Times New Roman" panose="02020603050405020304" pitchFamily="18" charset="0"/>
              </a:rPr>
              <a:t>	Lora Module | Raspberry | GPS Module | Battery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15AF79-2655-D5B5-6F6D-B74C28D14952}"/>
              </a:ext>
            </a:extLst>
          </p:cNvPr>
          <p:cNvSpPr/>
          <p:nvPr/>
        </p:nvSpPr>
        <p:spPr>
          <a:xfrm>
            <a:off x="451413" y="1395246"/>
            <a:ext cx="11297564" cy="2357316"/>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81286"/>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51412" y="244476"/>
            <a:ext cx="10972800" cy="886752"/>
          </a:xfrm>
        </p:spPr>
        <p:txBody>
          <a:bodyPr/>
          <a:lstStyle/>
          <a:p>
            <a:pPr eaLnBrk="1" hangingPunct="1"/>
            <a:r>
              <a:rPr lang="en-US" sz="3600" b="1" dirty="0">
                <a:solidFill>
                  <a:srgbClr val="0000CC"/>
                </a:solidFill>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450110" y="1416038"/>
            <a:ext cx="10974102" cy="1692771"/>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lang="en-US" sz="2000" b="1" u="sng" dirty="0">
                <a:latin typeface="+mj-lt"/>
                <a:cs typeface="Times New Roman" panose="02020603050405020304" pitchFamily="18" charset="0"/>
              </a:rPr>
              <a:t>ANALYSIS OF THE FEASIBILITY OF THE IDEA:</a:t>
            </a:r>
            <a:endParaRPr lang="en-US" sz="2000" b="1" u="sng" dirty="0">
              <a:latin typeface="+mj-lt"/>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endParaRPr kumimoji="0" lang="en-US" sz="2000" b="1" i="0" u="sng" strike="noStrike" kern="1200" cap="none" spc="0" normalizeH="0" baseline="0" noProof="0" dirty="0">
              <a:ln>
                <a:noFill/>
              </a:ln>
              <a:effectLst/>
              <a:uLnTx/>
              <a:uFillTx/>
              <a:latin typeface="+mj-lt"/>
              <a:ea typeface="ＭＳ Ｐゴシック" pitchFamily="1" charset="-128"/>
              <a:cs typeface="Arial" pitchFamily="34" charset="0"/>
            </a:endParaRPr>
          </a:p>
          <a:p>
            <a:pPr marL="342900" lvl="0" indent="-342900" algn="just">
              <a:buFont typeface="Wingdings" panose="05000000000000000000" pitchFamily="2" charset="2"/>
              <a:buChar char="Ø"/>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AI, Geo-fencing, and Blockchain are accessible and proven.</a:t>
            </a:r>
          </a:p>
          <a:p>
            <a:pPr marL="342900" lvl="0" indent="-342900" algn="just">
              <a:buFont typeface="Wingdings" panose="05000000000000000000" pitchFamily="2" charset="2"/>
              <a:buChar char="Ø"/>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Real-time monitoring possible with existing IoT + GPS.</a:t>
            </a:r>
          </a:p>
          <a:p>
            <a:pPr marL="342900" lvl="0" indent="-342900" algn="just">
              <a:buFont typeface="Wingdings" panose="05000000000000000000" pitchFamily="2" charset="2"/>
              <a:buChar char="Ø"/>
              <a:defRPr/>
            </a:pPr>
            <a:r>
              <a:rPr lang="en-US" sz="2000" b="1" dirty="0">
                <a:solidFill>
                  <a:schemeClr val="accent2">
                    <a:lumMod val="75000"/>
                  </a:schemeClr>
                </a:solidFill>
                <a:latin typeface="Times New Roman" panose="02020603050405020304" pitchFamily="18" charset="0"/>
                <a:cs typeface="Times New Roman" panose="02020603050405020304" pitchFamily="18" charset="0"/>
              </a:rPr>
              <a:t>Mobile and web deployment ensures ease of adoption</a:t>
            </a:r>
            <a:r>
              <a:rPr lang="en-US" sz="2000" dirty="0">
                <a:solidFill>
                  <a:srgbClr val="00B0F0"/>
                </a:solidFill>
                <a:latin typeface="Times New Roman" panose="02020603050405020304" pitchFamily="18" charset="0"/>
                <a:cs typeface="Times New Roman" panose="02020603050405020304" pitchFamily="18" charset="0"/>
              </a:rPr>
              <a:t>.</a:t>
            </a:r>
            <a:endParaRPr kumimoji="0" lang="en-US" sz="2000" b="0"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237343" y="6420151"/>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20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20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6">
            <a:extLst>
              <a:ext uri="{FF2B5EF4-FFF2-40B4-BE49-F238E27FC236}">
                <a16:creationId xmlns:a16="http://schemas.microsoft.com/office/drawing/2014/main" id="{C21F7592-C5F8-3B9A-C3A3-AAD7BD2676D7}"/>
              </a:ext>
            </a:extLst>
          </p:cNvPr>
          <p:cNvSpPr>
            <a:spLocks noGrp="1"/>
          </p:cNvSpPr>
          <p:nvPr>
            <p:ph type="ftr" sz="quarter" idx="11"/>
          </p:nvPr>
        </p:nvSpPr>
        <p:spPr>
          <a:xfrm>
            <a:off x="91768" y="6489207"/>
            <a:ext cx="10123411" cy="365125"/>
          </a:xfrm>
        </p:spPr>
        <p:txBody>
          <a:bodyPr/>
          <a:lstStyle/>
          <a:p>
            <a:pPr algn="l">
              <a:defRPr/>
            </a:pPr>
            <a:r>
              <a:rPr lang="en-US" sz="1600" b="1" dirty="0">
                <a:solidFill>
                  <a:schemeClr val="bg1"/>
                </a:solidFill>
                <a:latin typeface="montserratregular"/>
              </a:rPr>
              <a:t>Smart Tourist Safety Monitoring &amp; Incident Response System using Al, Geo-Fencing, and Blockchain-based Digital ID</a:t>
            </a:r>
          </a:p>
          <a:p>
            <a:pPr algn="l">
              <a:defRPr/>
            </a:pPr>
            <a:endParaRPr lang="en-US" sz="1600" b="1" dirty="0">
              <a:solidFill>
                <a:schemeClr val="bg1"/>
              </a:solidFill>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BF210557-2E6A-AEF9-2281-0F9354E74D47}"/>
              </a:ext>
            </a:extLst>
          </p:cNvPr>
          <p:cNvSpPr/>
          <p:nvPr/>
        </p:nvSpPr>
        <p:spPr>
          <a:xfrm>
            <a:off x="447217" y="3888266"/>
            <a:ext cx="5336895" cy="2357316"/>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255586E-8801-C010-6A94-3B586DE9693E}"/>
              </a:ext>
            </a:extLst>
          </p:cNvPr>
          <p:cNvSpPr/>
          <p:nvPr/>
        </p:nvSpPr>
        <p:spPr>
          <a:xfrm>
            <a:off x="5954234" y="3888266"/>
            <a:ext cx="5794744" cy="2357316"/>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8" name="TextBox 8">
            <a:extLst>
              <a:ext uri="{FF2B5EF4-FFF2-40B4-BE49-F238E27FC236}">
                <a16:creationId xmlns:a16="http://schemas.microsoft.com/office/drawing/2014/main" id="{5096841B-C97C-53C8-91D9-39EC374EFF56}"/>
              </a:ext>
            </a:extLst>
          </p:cNvPr>
          <p:cNvSpPr txBox="1">
            <a:spLocks noChangeArrowheads="1"/>
          </p:cNvSpPr>
          <p:nvPr/>
        </p:nvSpPr>
        <p:spPr bwMode="auto">
          <a:xfrm>
            <a:off x="516002" y="4016580"/>
            <a:ext cx="4937051" cy="1323439"/>
          </a:xfrm>
          <a:prstGeom prst="rect">
            <a:avLst/>
          </a:prstGeom>
          <a:noFill/>
          <a:ln w="9525">
            <a:noFill/>
            <a:miter lim="800000"/>
            <a:headEnd/>
            <a:tailEnd/>
          </a:ln>
        </p:spPr>
        <p:txBody>
          <a:bodyPr wrap="square">
            <a:spAutoFit/>
          </a:bodyPr>
          <a:lstStyle/>
          <a:p>
            <a:pPr marL="342900" marR="0" lvl="0" indent="-342900" defTabSz="4572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lang="en-US" sz="2000" b="1" u="sng" dirty="0">
                <a:latin typeface="+mj-lt"/>
                <a:cs typeface="Arial" pitchFamily="34" charset="0"/>
              </a:rPr>
              <a:t>POTENTIAL CHALLENGES AND RISKS :</a:t>
            </a:r>
          </a:p>
          <a:p>
            <a:pPr marL="342900" marR="0" lvl="0" indent="-342900" algn="just" defTabSz="457200" rtl="0" eaLnBrk="1" fontAlgn="base" latinLnBrk="0" hangingPunct="1">
              <a:lnSpc>
                <a:spcPct val="100000"/>
              </a:lnSpc>
              <a:spcBef>
                <a:spcPct val="0"/>
              </a:spcBef>
              <a:spcAft>
                <a:spcPct val="0"/>
              </a:spcAft>
              <a:buClrTx/>
              <a:buSzTx/>
              <a:buFont typeface="Wingdings" panose="05000000000000000000" pitchFamily="2" charset="2"/>
              <a:buChar char="v"/>
              <a:tabLst/>
              <a:defRPr/>
            </a:pPr>
            <a:endParaRPr lang="en-US" sz="2000" b="1" dirty="0">
              <a:latin typeface="Arial Black" panose="020B0A04020102020204" pitchFamily="34" charset="0"/>
              <a:cs typeface="Arial" pitchFamily="34" charset="0"/>
            </a:endParaRPr>
          </a:p>
          <a:p>
            <a:pPr marL="342900" lvl="0" indent="-342900" algn="just">
              <a:buFont typeface="Wingdings" panose="05000000000000000000" pitchFamily="2" charset="2"/>
              <a:buChar char="Ø"/>
              <a:defRPr/>
            </a:pPr>
            <a:r>
              <a:rPr lang="en-US" sz="2000" b="1" dirty="0">
                <a:solidFill>
                  <a:schemeClr val="tx2">
                    <a:lumMod val="75000"/>
                  </a:schemeClr>
                </a:solidFill>
                <a:latin typeface="Times New Roman" panose="02020603050405020304" pitchFamily="18" charset="0"/>
                <a:cs typeface="Times New Roman" panose="02020603050405020304" pitchFamily="18" charset="0"/>
              </a:rPr>
              <a:t>Network issues in remote tourist zones.</a:t>
            </a:r>
          </a:p>
          <a:p>
            <a:pPr marL="342900" lvl="0" indent="-342900" algn="just">
              <a:buFont typeface="Wingdings" panose="05000000000000000000" pitchFamily="2" charset="2"/>
              <a:buChar char="Ø"/>
              <a:defRPr/>
            </a:pPr>
            <a:r>
              <a:rPr lang="en-US" sz="2000" b="1" dirty="0">
                <a:solidFill>
                  <a:schemeClr val="tx2">
                    <a:lumMod val="75000"/>
                  </a:schemeClr>
                </a:solidFill>
                <a:latin typeface="Times New Roman" panose="02020603050405020304" pitchFamily="18" charset="0"/>
                <a:cs typeface="Times New Roman" panose="02020603050405020304" pitchFamily="18" charset="0"/>
              </a:rPr>
              <a:t>Data security and privacy concerns</a:t>
            </a:r>
            <a:r>
              <a:rPr lang="en-US" sz="2000" b="1" dirty="0">
                <a:solidFill>
                  <a:srgbClr val="00B050"/>
                </a:solidFill>
                <a:latin typeface="Arial" pitchFamily="34" charset="0"/>
                <a:cs typeface="Arial" pitchFamily="34" charset="0"/>
              </a:rPr>
              <a:t>.</a:t>
            </a:r>
          </a:p>
        </p:txBody>
      </p:sp>
      <p:sp>
        <p:nvSpPr>
          <p:cNvPr id="11" name="TextBox 8">
            <a:extLst>
              <a:ext uri="{FF2B5EF4-FFF2-40B4-BE49-F238E27FC236}">
                <a16:creationId xmlns:a16="http://schemas.microsoft.com/office/drawing/2014/main" id="{B213C761-B63A-828A-AE4D-9C7E88917760}"/>
              </a:ext>
            </a:extLst>
          </p:cNvPr>
          <p:cNvSpPr txBox="1">
            <a:spLocks noChangeArrowheads="1"/>
          </p:cNvSpPr>
          <p:nvPr/>
        </p:nvSpPr>
        <p:spPr bwMode="auto">
          <a:xfrm>
            <a:off x="5881254" y="3888266"/>
            <a:ext cx="5794744" cy="2246769"/>
          </a:xfrm>
          <a:prstGeom prst="rect">
            <a:avLst/>
          </a:prstGeom>
          <a:noFill/>
          <a:ln w="9525">
            <a:noFill/>
            <a:miter lim="800000"/>
            <a:headEnd/>
            <a:tailEnd/>
          </a:ln>
        </p:spPr>
        <p:txBody>
          <a:bodyPr wrap="square">
            <a:spAutoFit/>
          </a:bodyPr>
          <a:lstStyle/>
          <a:p>
            <a:pPr marL="342900" marR="0" lvl="0" indent="-342900" defTabSz="457200" rtl="0" eaLnBrk="1" fontAlgn="base" latinLnBrk="0" hangingPunct="1">
              <a:lnSpc>
                <a:spcPct val="100000"/>
              </a:lnSpc>
              <a:spcBef>
                <a:spcPct val="0"/>
              </a:spcBef>
              <a:spcAft>
                <a:spcPct val="0"/>
              </a:spcAft>
              <a:buClrTx/>
              <a:buSzTx/>
              <a:buFont typeface="Wingdings" panose="05000000000000000000" pitchFamily="2" charset="2"/>
              <a:buChar char="v"/>
              <a:tabLst/>
              <a:defRPr/>
            </a:pPr>
            <a:r>
              <a:rPr lang="en-US" sz="2000" b="1" u="sng" dirty="0">
                <a:latin typeface="+mj-lt"/>
                <a:cs typeface="Arial" pitchFamily="34" charset="0"/>
              </a:rPr>
              <a:t>STRATERGIES FOR OVERCOMING THESE CHALLENGES</a:t>
            </a:r>
            <a:r>
              <a:rPr lang="en-US" sz="2000" b="1" u="sng" dirty="0">
                <a:latin typeface="Arial Black" panose="020B0A04020102020204" pitchFamily="34" charset="0"/>
                <a:cs typeface="Arial" pitchFamily="34" charset="0"/>
              </a:rPr>
              <a:t> </a:t>
            </a:r>
            <a:r>
              <a:rPr lang="en-US" sz="2000" b="1" u="sng" dirty="0">
                <a:latin typeface="+mj-lt"/>
                <a:cs typeface="Arial" pitchFamily="34" charset="0"/>
              </a:rPr>
              <a:t>:</a:t>
            </a:r>
            <a:endParaRPr kumimoji="0" lang="en-US" sz="2000" b="0" i="0" u="none" strike="noStrike" kern="1200" cap="none" spc="0" normalizeH="0" noProof="0" dirty="0">
              <a:ln>
                <a:noFill/>
              </a:ln>
              <a:effectLst/>
              <a:uLnTx/>
              <a:uFillTx/>
              <a:latin typeface="Arial Black" panose="020B0A04020102020204" pitchFamily="34" charset="0"/>
              <a:cs typeface="Arial" pitchFamily="34" charset="0"/>
            </a:endParaRPr>
          </a:p>
          <a:p>
            <a:pPr marR="0" lvl="0" defTabSz="457200" rtl="0" eaLnBrk="1" fontAlgn="base" latinLnBrk="0" hangingPunct="1">
              <a:lnSpc>
                <a:spcPct val="100000"/>
              </a:lnSpc>
              <a:spcBef>
                <a:spcPct val="0"/>
              </a:spcBef>
              <a:spcAft>
                <a:spcPct val="0"/>
              </a:spcAft>
              <a:buClrTx/>
              <a:buSzTx/>
              <a:tabLst/>
              <a:defRPr/>
            </a:pPr>
            <a:endParaRPr lang="en-US" sz="2000" baseline="0" dirty="0">
              <a:solidFill>
                <a:srgbClr val="FF0000"/>
              </a:solidFill>
              <a:latin typeface="Arial" pitchFamily="34" charset="0"/>
              <a:cs typeface="Arial" pitchFamily="34" charset="0"/>
            </a:endParaRPr>
          </a:p>
          <a:p>
            <a:pPr marL="342900" lvl="0" indent="-342900" algn="just">
              <a:buFont typeface="Wingdings" panose="05000000000000000000" pitchFamily="2" charset="2"/>
              <a:buChar char="Ø"/>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Use of LoRa or offline alerts in low-connectivity areas.</a:t>
            </a:r>
          </a:p>
          <a:p>
            <a:pPr marL="342900" lvl="0" indent="-342900" algn="just">
              <a:buFont typeface="Wingdings" panose="05000000000000000000" pitchFamily="2" charset="2"/>
              <a:buChar char="Ø"/>
              <a:defRPr/>
            </a:pPr>
            <a:r>
              <a:rPr lang="en-US" sz="2000" b="1" dirty="0">
                <a:solidFill>
                  <a:schemeClr val="accent5">
                    <a:lumMod val="75000"/>
                  </a:schemeClr>
                </a:solidFill>
                <a:latin typeface="Times New Roman" panose="02020603050405020304" pitchFamily="18" charset="0"/>
                <a:cs typeface="Times New Roman" panose="02020603050405020304" pitchFamily="18" charset="0"/>
              </a:rPr>
              <a:t>Blockchain + encryption for secure data management.</a:t>
            </a:r>
            <a:endParaRPr kumimoji="0" lang="en-US" sz="2000" b="1" i="0" u="none" strike="noStrike" kern="1200" cap="none" spc="0" normalizeH="0" baseline="0" noProof="0" dirty="0">
              <a:ln>
                <a:noFill/>
              </a:ln>
              <a:solidFill>
                <a:schemeClr val="accent5">
                  <a:lumMod val="75000"/>
                </a:schemeClr>
              </a:solidFill>
              <a:effectLst/>
              <a:uLnTx/>
              <a:uFillTx/>
              <a:latin typeface="Times New Roman" panose="02020603050405020304" pitchFamily="18" charset="0"/>
              <a:cs typeface="Times New Roman" panose="02020603050405020304" pitchFamily="18" charset="0"/>
            </a:endParaRPr>
          </a:p>
        </p:txBody>
      </p:sp>
      <p:sp>
        <p:nvSpPr>
          <p:cNvPr id="2" name="Oval 1" descr="Your startup LOGO">
            <a:extLst>
              <a:ext uri="{FF2B5EF4-FFF2-40B4-BE49-F238E27FC236}">
                <a16:creationId xmlns:a16="http://schemas.microsoft.com/office/drawing/2014/main" id="{1CE62B3C-999A-4172-42CF-2E30103006B4}"/>
              </a:ext>
              <a:ext uri="{C183D7F6-B498-43B3-948B-1728B52AA6E4}">
                <adec:decorative xmlns:adec="http://schemas.microsoft.com/office/drawing/2017/decorative" val="0"/>
              </a:ext>
            </a:extLst>
          </p:cNvPr>
          <p:cNvSpPr/>
          <p:nvPr/>
        </p:nvSpPr>
        <p:spPr>
          <a:xfrm>
            <a:off x="36634" y="98224"/>
            <a:ext cx="1999136" cy="9301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ahnschrift" panose="020B0502040204020203" pitchFamily="34" charset="0"/>
              </a:rPr>
              <a:t>COMPILERS</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479A50-0BDD-DB3A-D265-A1129C501CC1}"/>
              </a:ext>
            </a:extLst>
          </p:cNvPr>
          <p:cNvSpPr/>
          <p:nvPr/>
        </p:nvSpPr>
        <p:spPr>
          <a:xfrm>
            <a:off x="247583" y="1179965"/>
            <a:ext cx="5551334" cy="487176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263356" y="1179965"/>
            <a:ext cx="1512281" cy="503238"/>
          </a:xfrm>
        </p:spPr>
        <p:txBody>
          <a:bodyPr/>
          <a:lstStyle/>
          <a:p>
            <a:pPr marL="342900" indent="-342900" eaLnBrk="1" hangingPunct="1">
              <a:buFont typeface="Wingdings" panose="05000000000000000000" pitchFamily="2" charset="2"/>
              <a:buChar char="v"/>
            </a:pPr>
            <a:r>
              <a:rPr lang="en-US" sz="2000" b="1" u="sng" dirty="0">
                <a:latin typeface="+mj-lt"/>
                <a:ea typeface="ＭＳ Ｐゴシック" pitchFamily="1" charset="-128"/>
                <a:cs typeface="Times New Roman" panose="02020603050405020304" pitchFamily="18" charset="0"/>
              </a:rPr>
              <a:t>IMPACT</a:t>
            </a:r>
          </a:p>
        </p:txBody>
      </p:sp>
      <p:sp>
        <p:nvSpPr>
          <p:cNvPr id="17410" name="TextBox 8"/>
          <p:cNvSpPr txBox="1">
            <a:spLocks noChangeArrowheads="1"/>
          </p:cNvSpPr>
          <p:nvPr/>
        </p:nvSpPr>
        <p:spPr bwMode="auto">
          <a:xfrm>
            <a:off x="64253" y="7009547"/>
            <a:ext cx="4787633" cy="461665"/>
          </a:xfrm>
          <a:prstGeom prst="rect">
            <a:avLst/>
          </a:prstGeom>
          <a:noFill/>
          <a:ln w="9525">
            <a:noFill/>
            <a:miter lim="800000"/>
            <a:headEnd/>
            <a:tailEnd/>
          </a:ln>
        </p:spPr>
        <p:txBody>
          <a:bodyPr wrap="square">
            <a:spAutoFit/>
          </a:bodyPr>
          <a:lstStyle/>
          <a:p>
            <a:pPr lvl="0" algn="just">
              <a:defRPr/>
            </a:pPr>
            <a:endParaRPr kumimoji="0" lang="en-US" sz="2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a:xfrm>
            <a:off x="9282947" y="6435778"/>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20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20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5B5F46A-9B84-254F-09EA-1B79F4E7653D}"/>
              </a:ext>
            </a:extLst>
          </p:cNvPr>
          <p:cNvSpPr txBox="1">
            <a:spLocks/>
          </p:cNvSpPr>
          <p:nvPr/>
        </p:nvSpPr>
        <p:spPr bwMode="auto">
          <a:xfrm>
            <a:off x="6078219" y="1003777"/>
            <a:ext cx="220912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marL="342900" indent="-342900" eaLnBrk="1" hangingPunct="1">
              <a:buFont typeface="Wingdings" panose="05000000000000000000" pitchFamily="2" charset="2"/>
              <a:buChar char="v"/>
            </a:pPr>
            <a:r>
              <a:rPr lang="en-US" sz="2000" b="1" u="sng" dirty="0">
                <a:latin typeface="+mj-lt"/>
                <a:ea typeface="ＭＳ Ｐゴシック" pitchFamily="1" charset="-128"/>
                <a:cs typeface="Times New Roman" panose="02020603050405020304" pitchFamily="18" charset="0"/>
              </a:rPr>
              <a:t>BENEFITS</a:t>
            </a:r>
          </a:p>
        </p:txBody>
      </p:sp>
      <p:sp>
        <p:nvSpPr>
          <p:cNvPr id="8" name="Rectangle 7">
            <a:extLst>
              <a:ext uri="{FF2B5EF4-FFF2-40B4-BE49-F238E27FC236}">
                <a16:creationId xmlns:a16="http://schemas.microsoft.com/office/drawing/2014/main" id="{5D44295A-7970-7A3C-71FC-CBEE2A062F1C}"/>
              </a:ext>
            </a:extLst>
          </p:cNvPr>
          <p:cNvSpPr/>
          <p:nvPr/>
        </p:nvSpPr>
        <p:spPr>
          <a:xfrm>
            <a:off x="6311217" y="1179965"/>
            <a:ext cx="5551334" cy="4871763"/>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Oval 1" descr="Your startup LOGO">
            <a:extLst>
              <a:ext uri="{FF2B5EF4-FFF2-40B4-BE49-F238E27FC236}">
                <a16:creationId xmlns:a16="http://schemas.microsoft.com/office/drawing/2014/main" id="{EEE8CBF9-FC80-8F2E-C4C4-2B5A43650D7C}"/>
              </a:ext>
              <a:ext uri="{C183D7F6-B498-43B3-948B-1728B52AA6E4}">
                <adec:decorative xmlns:adec="http://schemas.microsoft.com/office/drawing/2017/decorative" val="0"/>
              </a:ext>
            </a:extLst>
          </p:cNvPr>
          <p:cNvSpPr/>
          <p:nvPr/>
        </p:nvSpPr>
        <p:spPr>
          <a:xfrm>
            <a:off x="36634" y="98224"/>
            <a:ext cx="1999136" cy="9301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ahnschrift" panose="020B0502040204020203" pitchFamily="34" charset="0"/>
              </a:rPr>
              <a:t>COMPILERS</a:t>
            </a:r>
          </a:p>
        </p:txBody>
      </p:sp>
      <p:sp>
        <p:nvSpPr>
          <p:cNvPr id="15" name="TextBox 14">
            <a:extLst>
              <a:ext uri="{FF2B5EF4-FFF2-40B4-BE49-F238E27FC236}">
                <a16:creationId xmlns:a16="http://schemas.microsoft.com/office/drawing/2014/main" id="{5912EC63-1A10-4C22-9111-113337A82A11}"/>
              </a:ext>
            </a:extLst>
          </p:cNvPr>
          <p:cNvSpPr txBox="1"/>
          <p:nvPr/>
        </p:nvSpPr>
        <p:spPr>
          <a:xfrm>
            <a:off x="559172" y="1737844"/>
            <a:ext cx="4844716" cy="3170099"/>
          </a:xfrm>
          <a:prstGeom prst="rect">
            <a:avLst/>
          </a:prstGeom>
          <a:noFill/>
        </p:spPr>
        <p:txBody>
          <a:bodyPr wrap="square" rtlCol="0">
            <a:spAutoFit/>
          </a:bodyPr>
          <a:lstStyle/>
          <a:p>
            <a:pPr marL="342900" indent="-342900">
              <a:buFont typeface="Wingdings" panose="05000000000000000000" pitchFamily="2" charset="2"/>
              <a:buChar char="Ø"/>
            </a:pPr>
            <a:r>
              <a:rPr lang="en-US" sz="2000" b="1" u="sng" dirty="0">
                <a:solidFill>
                  <a:schemeClr val="accent2">
                    <a:lumMod val="75000"/>
                  </a:schemeClr>
                </a:solidFill>
                <a:latin typeface="Times New Roman" panose="02020603050405020304" pitchFamily="18" charset="0"/>
                <a:cs typeface="Times New Roman" panose="02020603050405020304" pitchFamily="18" charset="0"/>
              </a:rPr>
              <a:t>Safety &amp; Trust:</a:t>
            </a:r>
          </a:p>
          <a:p>
            <a:endParaRPr lang="en-US" sz="2000" b="1" u="sng" dirty="0">
              <a:solidFill>
                <a:schemeClr val="accent2">
                  <a:lumMod val="75000"/>
                </a:schemeClr>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Enhances tourist safety with real-time monitoring, geo-fencing, and secure digital </a:t>
            </a:r>
          </a:p>
          <a:p>
            <a:r>
              <a:rPr lang="en-US" sz="2000" b="1" dirty="0">
                <a:latin typeface="Times New Roman" panose="02020603050405020304" pitchFamily="18" charset="0"/>
                <a:cs typeface="Times New Roman" panose="02020603050405020304" pitchFamily="18" charset="0"/>
              </a:rPr>
              <a:t>IDs</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sp>
        <p:nvSpPr>
          <p:cNvPr id="17" name="Footer Placeholder 6">
            <a:extLst>
              <a:ext uri="{FF2B5EF4-FFF2-40B4-BE49-F238E27FC236}">
                <a16:creationId xmlns:a16="http://schemas.microsoft.com/office/drawing/2014/main" id="{FAD7CC63-6BF7-1C02-54AB-E17D31B4F49A}"/>
              </a:ext>
            </a:extLst>
          </p:cNvPr>
          <p:cNvSpPr>
            <a:spLocks noGrp="1"/>
          </p:cNvSpPr>
          <p:nvPr>
            <p:ph type="ftr" sz="quarter" idx="11"/>
          </p:nvPr>
        </p:nvSpPr>
        <p:spPr>
          <a:xfrm>
            <a:off x="92075" y="6568648"/>
            <a:ext cx="10123488" cy="365125"/>
          </a:xfrm>
        </p:spPr>
        <p:txBody>
          <a:bodyPr/>
          <a:lstStyle/>
          <a:p>
            <a:pPr algn="l">
              <a:defRPr/>
            </a:pPr>
            <a:r>
              <a:rPr lang="en-US" sz="1600" b="1" dirty="0">
                <a:solidFill>
                  <a:schemeClr val="bg1"/>
                </a:solidFill>
                <a:latin typeface="montserratregular"/>
              </a:rPr>
              <a:t>Smart Tourist Safety Monitoring &amp; Incident Response System using Al, Geo-Fencing, and Blockchain-based Digital ID</a:t>
            </a:r>
          </a:p>
          <a:p>
            <a:pPr algn="l">
              <a:defRPr/>
            </a:pPr>
            <a:endParaRPr lang="en-US" sz="1600" b="1" dirty="0">
              <a:solidFill>
                <a:schemeClr val="bg1"/>
              </a:solidFill>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A31CD31F-04BF-90EE-7448-72DA6C1E25EF}"/>
              </a:ext>
            </a:extLst>
          </p:cNvPr>
          <p:cNvSpPr txBox="1"/>
          <p:nvPr/>
        </p:nvSpPr>
        <p:spPr>
          <a:xfrm>
            <a:off x="6520019" y="2020771"/>
            <a:ext cx="5277853"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Delivers a secure and trusted travel experience that enhances tourist confidence, stimulates sustainable growth in the tourism industry.</a:t>
            </a:r>
          </a:p>
          <a:p>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solidFill>
                  <a:srgbClr val="002060"/>
                </a:solidFill>
                <a:latin typeface="Times New Roman" panose="02020603050405020304" pitchFamily="18" charset="0"/>
                <a:cs typeface="Times New Roman" panose="02020603050405020304" pitchFamily="18" charset="0"/>
              </a:rPr>
              <a:t> Safeguards ecologically sensitive areas through smart geo-fencing, and fosters digital transformation by leveraging AI and blockchain technologies.</a:t>
            </a:r>
            <a:endParaRPr lang="en-IN" sz="2000" b="1"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3A8D7FD-B16A-D8FD-79D5-3AA63637296B}"/>
              </a:ext>
            </a:extLst>
          </p:cNvPr>
          <p:cNvSpPr txBox="1"/>
          <p:nvPr/>
        </p:nvSpPr>
        <p:spPr>
          <a:xfrm>
            <a:off x="559172" y="3227877"/>
            <a:ext cx="4844716" cy="1631216"/>
          </a:xfrm>
          <a:prstGeom prst="rect">
            <a:avLst/>
          </a:prstGeom>
          <a:noFill/>
        </p:spPr>
        <p:txBody>
          <a:bodyPr wrap="square">
            <a:spAutoFit/>
          </a:bodyPr>
          <a:lstStyle/>
          <a:p>
            <a:endParaRPr lang="en-IN" sz="2000" b="1" u="sng"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u="sng" dirty="0">
                <a:solidFill>
                  <a:schemeClr val="accent2">
                    <a:lumMod val="75000"/>
                  </a:schemeClr>
                </a:solidFill>
                <a:latin typeface="Times New Roman" panose="02020603050405020304" pitchFamily="18" charset="0"/>
                <a:cs typeface="Times New Roman" panose="02020603050405020304" pitchFamily="18" charset="0"/>
              </a:rPr>
              <a:t>Growth &amp; Innovation:</a:t>
            </a:r>
          </a:p>
          <a:p>
            <a:endParaRPr lang="en-IN" sz="2000" b="1" u="sng"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IN" sz="2000" b="1" dirty="0">
                <a:latin typeface="Times New Roman" panose="02020603050405020304" pitchFamily="18" charset="0"/>
                <a:cs typeface="Times New Roman" panose="02020603050405020304" pitchFamily="18" charset="0"/>
              </a:rPr>
              <a:t>Boosts tourism industry growth through sustainable and secure travel</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451412" y="103798"/>
            <a:ext cx="10972800" cy="1143000"/>
          </a:xfrm>
        </p:spPr>
        <p:txBody>
          <a:bodyPr/>
          <a:lstStyle/>
          <a:p>
            <a:pPr eaLnBrk="1" hangingPunct="1"/>
            <a:r>
              <a:rPr lang="en-US" sz="3200" b="1" dirty="0">
                <a:solidFill>
                  <a:srgbClr val="0000CC"/>
                </a:solidFill>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829878" y="1668212"/>
            <a:ext cx="10216073" cy="4708981"/>
          </a:xfrm>
          <a:prstGeom prst="rect">
            <a:avLst/>
          </a:prstGeom>
          <a:noFill/>
          <a:ln w="9525">
            <a:noFill/>
            <a:miter lim="800000"/>
            <a:headEnd/>
            <a:tailEnd/>
          </a:ln>
        </p:spPr>
        <p:txBody>
          <a:bodyPr wrap="square">
            <a:spAutoFit/>
          </a:bodyPr>
          <a:lstStyle/>
          <a:p>
            <a:pPr marL="342900" lvl="0" indent="-342900" algn="just">
              <a:buFont typeface="Wingdings" panose="05000000000000000000" pitchFamily="2" charset="2"/>
              <a:buChar char="Ø"/>
              <a:defRPr/>
            </a:pPr>
            <a:r>
              <a:rPr lang="en-US" sz="2000" dirty="0">
                <a:solidFill>
                  <a:schemeClr val="accent2">
                    <a:lumMod val="75000"/>
                  </a:schemeClr>
                </a:solidFill>
                <a:latin typeface="Times New Roman" panose="02020603050405020304" pitchFamily="18" charset="0"/>
                <a:cs typeface="Times New Roman" panose="02020603050405020304" pitchFamily="18" charset="0"/>
              </a:rPr>
              <a:t>Iori Sasaki, Masatoshi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Arikawa</a:t>
            </a:r>
            <a:r>
              <a:rPr lang="en-US" sz="2000" dirty="0">
                <a:solidFill>
                  <a:schemeClr val="accent2">
                    <a:lumMod val="75000"/>
                  </a:schemeClr>
                </a:solidFill>
                <a:latin typeface="Times New Roman" panose="02020603050405020304" pitchFamily="18" charset="0"/>
                <a:cs typeface="Times New Roman" panose="02020603050405020304" pitchFamily="18" charset="0"/>
              </a:rPr>
              <a:t>, Min Lu, </a:t>
            </a:r>
            <a:r>
              <a:rPr lang="en-US" sz="2000" dirty="0" err="1">
                <a:solidFill>
                  <a:schemeClr val="accent2">
                    <a:lumMod val="75000"/>
                  </a:schemeClr>
                </a:solidFill>
                <a:latin typeface="Times New Roman" panose="02020603050405020304" pitchFamily="18" charset="0"/>
                <a:cs typeface="Times New Roman" panose="02020603050405020304" pitchFamily="18" charset="0"/>
              </a:rPr>
              <a:t>Tomihiro</a:t>
            </a:r>
            <a:r>
              <a:rPr lang="en-US" sz="2000" dirty="0">
                <a:solidFill>
                  <a:schemeClr val="accent2">
                    <a:lumMod val="75000"/>
                  </a:schemeClr>
                </a:solidFill>
                <a:latin typeface="Times New Roman" panose="02020603050405020304" pitchFamily="18" charset="0"/>
                <a:cs typeface="Times New Roman" panose="02020603050405020304" pitchFamily="18" charset="0"/>
              </a:rPr>
              <a:t> Utsumi, and Ryo Sato, Hierarchical geofencing for location-aware generative audio tours, Urban Informatics, vol. 3, article no. 33, 2024.</a:t>
            </a:r>
          </a:p>
          <a:p>
            <a:pPr lvl="0" algn="just">
              <a:defRPr/>
            </a:pPr>
            <a:endParaRPr lang="en-US"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defRPr/>
            </a:pPr>
            <a:r>
              <a:rPr lang="en-IN" sz="2000" dirty="0">
                <a:solidFill>
                  <a:schemeClr val="accent2">
                    <a:lumMod val="75000"/>
                  </a:schemeClr>
                </a:solidFill>
                <a:latin typeface="Times New Roman" panose="02020603050405020304" pitchFamily="18" charset="0"/>
                <a:cs typeface="Times New Roman" panose="02020603050405020304" pitchFamily="18" charset="0"/>
              </a:rPr>
              <a:t>Varsha Patil, Adesh More, Mitali Mahajan, and Hemant Gholap. “AI and IoT Based Road Accident Detection and Reporting System.” International Journal for Research in Applied Science &amp; Engineering Technology (IJRASET), vol. 11, no. V, pp. 6977–6982, May 2023.</a:t>
            </a:r>
          </a:p>
          <a:p>
            <a:pPr lvl="0" algn="just">
              <a:defRPr/>
            </a:pP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defRPr/>
            </a:pPr>
            <a:r>
              <a:rPr lang="en-IN" sz="2000" dirty="0">
                <a:solidFill>
                  <a:schemeClr val="accent2">
                    <a:lumMod val="75000"/>
                  </a:schemeClr>
                </a:solidFill>
                <a:latin typeface="Times New Roman" panose="02020603050405020304" pitchFamily="18" charset="0"/>
                <a:cs typeface="Times New Roman" panose="02020603050405020304" pitchFamily="18" charset="0"/>
              </a:rPr>
              <a:t>S. Balasubramanian, J. S. Sethi, S. Ajayan and C. M. Paris, An enabling framework for blockchain in tourism, Inf. Technol. Tourism, vol. 24, no. 2, pp. 165–179, 2022.</a:t>
            </a:r>
          </a:p>
          <a:p>
            <a:pPr lvl="0" algn="just">
              <a:defRPr/>
            </a:pP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Ø"/>
              <a:defRPr/>
            </a:pPr>
            <a:r>
              <a:rPr lang="en-US" sz="2000" dirty="0">
                <a:solidFill>
                  <a:schemeClr val="accent2">
                    <a:lumMod val="75000"/>
                  </a:schemeClr>
                </a:solidFill>
                <a:latin typeface="Times New Roman" panose="02020603050405020304" pitchFamily="18" charset="0"/>
                <a:cs typeface="Times New Roman" panose="02020603050405020304" pitchFamily="18" charset="0"/>
              </a:rPr>
              <a:t>V. Puri, S. Mondal, S. Das and V. G. Vrana, Blockchain propels tourism industry—An attempt to explore topics and information in smart tourism management through text mining and machine learning, Informatics, vol. 10, no. 1, p. 9, 2023</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Ø"/>
              <a:defRPr/>
            </a:pPr>
            <a:endParaRPr kumimoji="0" lang="en-US" sz="2000" b="0" i="0" u="none" strike="noStrike" kern="1200" cap="none" spc="0" normalizeH="0" baseline="0" noProof="0" dirty="0">
              <a:ln>
                <a:noFill/>
              </a:ln>
              <a:solidFill>
                <a:srgbClr val="AE0E34"/>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9184172" y="6409518"/>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20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20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057CEE7-B0EA-BE97-B49C-3E91A8E0068F}"/>
              </a:ext>
            </a:extLst>
          </p:cNvPr>
          <p:cNvSpPr/>
          <p:nvPr/>
        </p:nvSpPr>
        <p:spPr>
          <a:xfrm>
            <a:off x="451412" y="1395245"/>
            <a:ext cx="11457053" cy="4839131"/>
          </a:xfrm>
          <a:prstGeom prst="rect">
            <a:avLst/>
          </a:prstGeom>
          <a:noFill/>
          <a:ln w="12700">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Oval 1" descr="Your startup LOGO">
            <a:extLst>
              <a:ext uri="{FF2B5EF4-FFF2-40B4-BE49-F238E27FC236}">
                <a16:creationId xmlns:a16="http://schemas.microsoft.com/office/drawing/2014/main" id="{BBFBDBC7-D57F-E6BC-A9C5-1D262388C437}"/>
              </a:ext>
              <a:ext uri="{C183D7F6-B498-43B3-948B-1728B52AA6E4}">
                <adec:decorative xmlns:adec="http://schemas.microsoft.com/office/drawing/2017/decorative" val="0"/>
              </a:ext>
            </a:extLst>
          </p:cNvPr>
          <p:cNvSpPr/>
          <p:nvPr/>
        </p:nvSpPr>
        <p:spPr>
          <a:xfrm>
            <a:off x="36634" y="98224"/>
            <a:ext cx="1999136" cy="93019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b="1" dirty="0">
                <a:latin typeface="Bahnschrift" panose="020B0502040204020203" pitchFamily="34" charset="0"/>
              </a:rPr>
              <a:t>COMPILERS</a:t>
            </a:r>
          </a:p>
        </p:txBody>
      </p:sp>
      <p:sp>
        <p:nvSpPr>
          <p:cNvPr id="12" name="Footer Placeholder 6">
            <a:extLst>
              <a:ext uri="{FF2B5EF4-FFF2-40B4-BE49-F238E27FC236}">
                <a16:creationId xmlns:a16="http://schemas.microsoft.com/office/drawing/2014/main" id="{A250E391-D8BE-12A9-831C-EAA727C3ACF8}"/>
              </a:ext>
            </a:extLst>
          </p:cNvPr>
          <p:cNvSpPr>
            <a:spLocks noGrp="1"/>
          </p:cNvSpPr>
          <p:nvPr>
            <p:ph type="ftr" sz="quarter" idx="11"/>
          </p:nvPr>
        </p:nvSpPr>
        <p:spPr>
          <a:xfrm>
            <a:off x="114157" y="6587535"/>
            <a:ext cx="10123488" cy="365125"/>
          </a:xfrm>
        </p:spPr>
        <p:txBody>
          <a:bodyPr/>
          <a:lstStyle/>
          <a:p>
            <a:pPr algn="l">
              <a:defRPr/>
            </a:pPr>
            <a:r>
              <a:rPr lang="en-US" sz="1600" b="1" dirty="0">
                <a:solidFill>
                  <a:schemeClr val="bg1"/>
                </a:solidFill>
                <a:latin typeface="montserratregular"/>
              </a:rPr>
              <a:t>Smart Tourist Safety Monitoring &amp; Incident Response System using Al, Geo-Fencing, and Blockchain-based Digital ID</a:t>
            </a:r>
          </a:p>
          <a:p>
            <a:pPr algn="l">
              <a:defRPr/>
            </a:pPr>
            <a:endParaRPr lang="en-US" sz="16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8084</TotalTime>
  <Words>651</Words>
  <Application>Microsoft Office PowerPoint</Application>
  <PresentationFormat>Widescreen</PresentationFormat>
  <Paragraphs>106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SMART INDIA HACKATHON 2025</vt:lpstr>
      <vt:lpstr>IDEA TITLE</vt:lpstr>
      <vt:lpstr>TECHNICAL APPROACH</vt:lpstr>
      <vt:lpstr>FEASIBILITY AND VIABILITY</vt:lpstr>
      <vt:lpstr>IMPACT</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rakesh001935@gmail.com</cp:lastModifiedBy>
  <cp:revision>156</cp:revision>
  <dcterms:created xsi:type="dcterms:W3CDTF">2013-12-12T18:46:50Z</dcterms:created>
  <dcterms:modified xsi:type="dcterms:W3CDTF">2025-09-23T16:44:10Z</dcterms:modified>
  <cp:category/>
</cp:coreProperties>
</file>