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0DBC-D262-4F52-8C5A-978EF41AE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EB42AA-82E6-4CD5-9745-EBEC98F2E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A57CD3-A834-47D4-884B-B702CF2BB52C}"/>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5" name="Footer Placeholder 4">
            <a:extLst>
              <a:ext uri="{FF2B5EF4-FFF2-40B4-BE49-F238E27FC236}">
                <a16:creationId xmlns:a16="http://schemas.microsoft.com/office/drawing/2014/main" id="{AAE22514-72D1-4EC3-A520-1E9EE3A8E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AD635-B67B-43F3-B3A3-A31E79CBB373}"/>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2583852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8FF5-232D-4D2B-BF3E-DAB886C3C1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CC59F5-F0FF-454B-80CB-19F4C3BC49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6653C-177B-45DD-8D8D-51875C953011}"/>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5" name="Footer Placeholder 4">
            <a:extLst>
              <a:ext uri="{FF2B5EF4-FFF2-40B4-BE49-F238E27FC236}">
                <a16:creationId xmlns:a16="http://schemas.microsoft.com/office/drawing/2014/main" id="{09973F62-BC91-4741-8D4C-927DBC26E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B0222-F05C-48D1-9877-7CA85EADF0A5}"/>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113527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353E0-1AF3-4821-A1F5-BCC018C680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440ED8-EC03-4E1F-8670-C8314BE971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8030A-9F32-48A5-88AA-71E8DDC34CBC}"/>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5" name="Footer Placeholder 4">
            <a:extLst>
              <a:ext uri="{FF2B5EF4-FFF2-40B4-BE49-F238E27FC236}">
                <a16:creationId xmlns:a16="http://schemas.microsoft.com/office/drawing/2014/main" id="{0A211A1C-F546-4DEA-A7B8-1812CF943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BEE67-ED9C-4D11-8371-9BCD19B4E353}"/>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50487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E34D-DF59-4488-B6E5-5BD972E18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5DE95-AA92-45B2-AC5B-C1ED656C44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C67A4-770B-47AE-A19D-3540C31BE6FB}"/>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5" name="Footer Placeholder 4">
            <a:extLst>
              <a:ext uri="{FF2B5EF4-FFF2-40B4-BE49-F238E27FC236}">
                <a16:creationId xmlns:a16="http://schemas.microsoft.com/office/drawing/2014/main" id="{C2021714-4052-4002-9B35-A4F58D18E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63C62-807F-4920-AD97-5924BB57DAB4}"/>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195432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3A0C-C452-4879-8622-DB897FC87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9FE36-6F1B-49E6-8A43-CAFAD891B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D528A1-5822-42D5-92EE-D2590E431C60}"/>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5" name="Footer Placeholder 4">
            <a:extLst>
              <a:ext uri="{FF2B5EF4-FFF2-40B4-BE49-F238E27FC236}">
                <a16:creationId xmlns:a16="http://schemas.microsoft.com/office/drawing/2014/main" id="{EE3C844F-A1FD-44DF-984C-20E8BF78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4C969-C114-4579-AB94-3B1AFE32057E}"/>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315514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5A5C-8185-450B-B318-E0C724D4C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813AA-41ED-4193-8595-49966DA257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D0ACE-FB4E-4ACF-B9C9-DC2EE161EA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1D602-B84C-403C-96EE-40A356A23868}"/>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6" name="Footer Placeholder 5">
            <a:extLst>
              <a:ext uri="{FF2B5EF4-FFF2-40B4-BE49-F238E27FC236}">
                <a16:creationId xmlns:a16="http://schemas.microsoft.com/office/drawing/2014/main" id="{A02456F5-4365-4529-80C7-FB10682B7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DC3D8-20CB-4218-B2C3-6A3DF688E41F}"/>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386267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1341-29E9-4E87-AD9D-D19041262A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E2FB11-3057-421D-B311-D58C3F5AE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635F45-888D-48D6-968D-FE3E61E229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857E8-F22D-4318-9144-F953975EB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171A17-C4B2-4C94-B42F-DC0F6A4859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0E09E-9E12-4090-936D-BD0800D3901F}"/>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8" name="Footer Placeholder 7">
            <a:extLst>
              <a:ext uri="{FF2B5EF4-FFF2-40B4-BE49-F238E27FC236}">
                <a16:creationId xmlns:a16="http://schemas.microsoft.com/office/drawing/2014/main" id="{8134DD8D-24F8-42E5-B649-A5EB09C14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5950CE-FBCC-4530-AAD2-63559E2F3715}"/>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3850949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A979-79F3-4523-AFFD-839E79F9F5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95A09-EEA6-4959-A93C-850BD7380CD8}"/>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4" name="Footer Placeholder 3">
            <a:extLst>
              <a:ext uri="{FF2B5EF4-FFF2-40B4-BE49-F238E27FC236}">
                <a16:creationId xmlns:a16="http://schemas.microsoft.com/office/drawing/2014/main" id="{370BE86E-94D8-4136-8CE3-C857D9CAD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DF8159-3F05-49C9-B00A-BCE04FDA1B1E}"/>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223109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D3352-A6F9-42AF-9893-467A8B2F9271}"/>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3" name="Footer Placeholder 2">
            <a:extLst>
              <a:ext uri="{FF2B5EF4-FFF2-40B4-BE49-F238E27FC236}">
                <a16:creationId xmlns:a16="http://schemas.microsoft.com/office/drawing/2014/main" id="{FD8A34E0-E3F2-4413-BE7A-EE12F6B2B8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3DA73B-EA22-45C6-B53D-9BF27F0930E4}"/>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25155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19DD-3A6D-4C89-846C-BA2EC4FC9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247D22-5008-4D07-AC63-E5AF6522A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9D16B-658C-45F3-89D9-27DC290E0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8654C-CBCF-4079-BB47-E63087ECD8F1}"/>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6" name="Footer Placeholder 5">
            <a:extLst>
              <a:ext uri="{FF2B5EF4-FFF2-40B4-BE49-F238E27FC236}">
                <a16:creationId xmlns:a16="http://schemas.microsoft.com/office/drawing/2014/main" id="{7DCF9C5F-168E-4B11-ADC2-8A6F0C1D1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5514E-00D8-4696-B7A2-DCACE7606FF3}"/>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230894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EA46-27EA-4C4E-B57E-DE922EFC8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7F3E9-3CA8-41C5-848F-A73CCF1220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23C87B-D09D-422A-8A63-3BD1D2677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E63D2-D1CA-47FE-B8DD-99A9A2460216}"/>
              </a:ext>
            </a:extLst>
          </p:cNvPr>
          <p:cNvSpPr>
            <a:spLocks noGrp="1"/>
          </p:cNvSpPr>
          <p:nvPr>
            <p:ph type="dt" sz="half" idx="10"/>
          </p:nvPr>
        </p:nvSpPr>
        <p:spPr/>
        <p:txBody>
          <a:bodyPr/>
          <a:lstStyle/>
          <a:p>
            <a:fld id="{566D1F10-87CA-4268-9935-D581A4BCB339}" type="datetimeFigureOut">
              <a:rPr lang="en-US" smtClean="0"/>
              <a:t>8/22/2018</a:t>
            </a:fld>
            <a:endParaRPr lang="en-US"/>
          </a:p>
        </p:txBody>
      </p:sp>
      <p:sp>
        <p:nvSpPr>
          <p:cNvPr id="6" name="Footer Placeholder 5">
            <a:extLst>
              <a:ext uri="{FF2B5EF4-FFF2-40B4-BE49-F238E27FC236}">
                <a16:creationId xmlns:a16="http://schemas.microsoft.com/office/drawing/2014/main" id="{1EAD8D02-FCD4-4E73-A6EC-C4BF31D66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BC50A-FBDC-48CC-80E6-17109F336A07}"/>
              </a:ext>
            </a:extLst>
          </p:cNvPr>
          <p:cNvSpPr>
            <a:spLocks noGrp="1"/>
          </p:cNvSpPr>
          <p:nvPr>
            <p:ph type="sldNum" sz="quarter" idx="12"/>
          </p:nvPr>
        </p:nvSpPr>
        <p:spPr/>
        <p:txBody>
          <a:bodyPr/>
          <a:lstStyle/>
          <a:p>
            <a:fld id="{9D502032-4C69-4AF9-8EE9-A91BBF596AF0}" type="slidenum">
              <a:rPr lang="en-US" smtClean="0"/>
              <a:t>‹#›</a:t>
            </a:fld>
            <a:endParaRPr lang="en-US"/>
          </a:p>
        </p:txBody>
      </p:sp>
    </p:spTree>
    <p:extLst>
      <p:ext uri="{BB962C8B-B14F-4D97-AF65-F5344CB8AC3E}">
        <p14:creationId xmlns:p14="http://schemas.microsoft.com/office/powerpoint/2010/main" val="412182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608BA-C46B-4A36-9663-9037740E5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1E47F7-1ACA-46EF-AF9F-3DDFEE712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347A0-C002-427F-9D23-A737846C1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D1F10-87CA-4268-9935-D581A4BCB339}" type="datetimeFigureOut">
              <a:rPr lang="en-US" smtClean="0"/>
              <a:t>8/22/2018</a:t>
            </a:fld>
            <a:endParaRPr lang="en-US"/>
          </a:p>
        </p:txBody>
      </p:sp>
      <p:sp>
        <p:nvSpPr>
          <p:cNvPr id="5" name="Footer Placeholder 4">
            <a:extLst>
              <a:ext uri="{FF2B5EF4-FFF2-40B4-BE49-F238E27FC236}">
                <a16:creationId xmlns:a16="http://schemas.microsoft.com/office/drawing/2014/main" id="{E7EBA7C8-456C-4420-8CAC-7022E96C2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A9C693-4C92-4F8B-9D50-B2D4F88B9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02032-4C69-4AF9-8EE9-A91BBF596AF0}" type="slidenum">
              <a:rPr lang="en-US" smtClean="0"/>
              <a:t>‹#›</a:t>
            </a:fld>
            <a:endParaRPr lang="en-US"/>
          </a:p>
        </p:txBody>
      </p:sp>
    </p:spTree>
    <p:extLst>
      <p:ext uri="{BB962C8B-B14F-4D97-AF65-F5344CB8AC3E}">
        <p14:creationId xmlns:p14="http://schemas.microsoft.com/office/powerpoint/2010/main" val="377477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3906-BDA5-46C9-ABAB-163ADD486292}"/>
              </a:ext>
            </a:extLst>
          </p:cNvPr>
          <p:cNvSpPr>
            <a:spLocks noGrp="1"/>
          </p:cNvSpPr>
          <p:nvPr>
            <p:ph type="ctrTitle"/>
          </p:nvPr>
        </p:nvSpPr>
        <p:spPr/>
        <p:txBody>
          <a:bodyPr/>
          <a:lstStyle/>
          <a:p>
            <a:r>
              <a:rPr lang="en-US" dirty="0"/>
              <a:t>Data Mining for DNA Markers Discovery</a:t>
            </a:r>
          </a:p>
        </p:txBody>
      </p:sp>
      <p:sp>
        <p:nvSpPr>
          <p:cNvPr id="3" name="Subtitle 2">
            <a:extLst>
              <a:ext uri="{FF2B5EF4-FFF2-40B4-BE49-F238E27FC236}">
                <a16:creationId xmlns:a16="http://schemas.microsoft.com/office/drawing/2014/main" id="{8CD9FF81-FBA7-4A09-A205-61ED6E160E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97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FE85-645D-48AC-B118-85D15D3BE17B}"/>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2FD909C9-7924-4BB2-A898-22257D90B8DD}"/>
              </a:ext>
            </a:extLst>
          </p:cNvPr>
          <p:cNvSpPr>
            <a:spLocks noGrp="1"/>
          </p:cNvSpPr>
          <p:nvPr>
            <p:ph idx="1"/>
          </p:nvPr>
        </p:nvSpPr>
        <p:spPr/>
        <p:txBody>
          <a:bodyPr/>
          <a:lstStyle/>
          <a:p>
            <a:r>
              <a:rPr lang="en-US" dirty="0"/>
              <a:t>Genomic sequence data is also in the form of long strings of A,T,G,C which are arranged in the databases under different categories. For the analysis of these sequences, we always look for specific patterns which are conserved across the species or genomes.</a:t>
            </a:r>
          </a:p>
          <a:p>
            <a:r>
              <a:rPr lang="en-US" dirty="0"/>
              <a:t>Hence, data mining approach has wide application in genomics where the large amount of genome sequence data is available in the public domain.</a:t>
            </a:r>
          </a:p>
        </p:txBody>
      </p:sp>
    </p:spTree>
    <p:extLst>
      <p:ext uri="{BB962C8B-B14F-4D97-AF65-F5344CB8AC3E}">
        <p14:creationId xmlns:p14="http://schemas.microsoft.com/office/powerpoint/2010/main" val="76125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F2B7-FCE5-422D-AC94-2F5A341C0319}"/>
              </a:ext>
            </a:extLst>
          </p:cNvPr>
          <p:cNvSpPr>
            <a:spLocks noGrp="1"/>
          </p:cNvSpPr>
          <p:nvPr>
            <p:ph type="title"/>
          </p:nvPr>
        </p:nvSpPr>
        <p:spPr/>
        <p:txBody>
          <a:bodyPr/>
          <a:lstStyle/>
          <a:p>
            <a:r>
              <a:rPr lang="en-US" dirty="0"/>
              <a:t>Data mining for DNA Markers</a:t>
            </a:r>
          </a:p>
        </p:txBody>
      </p:sp>
      <p:sp>
        <p:nvSpPr>
          <p:cNvPr id="3" name="Content Placeholder 2">
            <a:extLst>
              <a:ext uri="{FF2B5EF4-FFF2-40B4-BE49-F238E27FC236}">
                <a16:creationId xmlns:a16="http://schemas.microsoft.com/office/drawing/2014/main" id="{971340DF-A961-430C-8CE7-C10B3F6D0DE5}"/>
              </a:ext>
            </a:extLst>
          </p:cNvPr>
          <p:cNvSpPr>
            <a:spLocks noGrp="1"/>
          </p:cNvSpPr>
          <p:nvPr>
            <p:ph idx="1"/>
          </p:nvPr>
        </p:nvSpPr>
        <p:spPr/>
        <p:txBody>
          <a:bodyPr/>
          <a:lstStyle/>
          <a:p>
            <a:r>
              <a:rPr lang="en-US" dirty="0"/>
              <a:t>Markers can be designed in-silico either from the genomic sequences, ESTs or gene sequences of plants .</a:t>
            </a:r>
          </a:p>
          <a:p>
            <a:r>
              <a:rPr lang="en-US" dirty="0"/>
              <a:t>The process of in-silico identification is Download target sequence</a:t>
            </a:r>
            <a:r>
              <a:rPr lang="en-US" dirty="0">
                <a:sym typeface="Wingdings" panose="05000000000000000000" pitchFamily="2" charset="2"/>
              </a:rPr>
              <a:t> Identify Repeat Region  Extract sequence  Design Primers on Region Flanking Repeat  validation by PCR amplification  sequence analysis.</a:t>
            </a:r>
            <a:endParaRPr lang="en-US" dirty="0"/>
          </a:p>
        </p:txBody>
      </p:sp>
    </p:spTree>
    <p:extLst>
      <p:ext uri="{BB962C8B-B14F-4D97-AF65-F5344CB8AC3E}">
        <p14:creationId xmlns:p14="http://schemas.microsoft.com/office/powerpoint/2010/main" val="124028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AAFB-B089-4C85-9107-B49BCF51A415}"/>
              </a:ext>
            </a:extLst>
          </p:cNvPr>
          <p:cNvSpPr>
            <a:spLocks noGrp="1"/>
          </p:cNvSpPr>
          <p:nvPr>
            <p:ph type="title"/>
          </p:nvPr>
        </p:nvSpPr>
        <p:spPr/>
        <p:txBody>
          <a:bodyPr/>
          <a:lstStyle/>
          <a:p>
            <a:r>
              <a:rPr lang="en-US" dirty="0"/>
              <a:t>Data Mining for SSR Markers</a:t>
            </a:r>
          </a:p>
        </p:txBody>
      </p:sp>
      <p:sp>
        <p:nvSpPr>
          <p:cNvPr id="3" name="Content Placeholder 2">
            <a:extLst>
              <a:ext uri="{FF2B5EF4-FFF2-40B4-BE49-F238E27FC236}">
                <a16:creationId xmlns:a16="http://schemas.microsoft.com/office/drawing/2014/main" id="{EAFD5434-6621-434D-A93F-81D1E777BEBA}"/>
              </a:ext>
            </a:extLst>
          </p:cNvPr>
          <p:cNvSpPr>
            <a:spLocks noGrp="1"/>
          </p:cNvSpPr>
          <p:nvPr>
            <p:ph idx="1"/>
          </p:nvPr>
        </p:nvSpPr>
        <p:spPr/>
        <p:txBody>
          <a:bodyPr/>
          <a:lstStyle/>
          <a:p>
            <a:r>
              <a:rPr lang="en-US" dirty="0"/>
              <a:t>Identification of SSRs is done using SSR Identification tool (</a:t>
            </a:r>
            <a:r>
              <a:rPr lang="en-US" dirty="0" err="1"/>
              <a:t>gramene</a:t>
            </a:r>
            <a:r>
              <a:rPr lang="en-US" dirty="0"/>
              <a:t>). It is a </a:t>
            </a:r>
            <a:r>
              <a:rPr lang="en-US" dirty="0" err="1"/>
              <a:t>perl</a:t>
            </a:r>
            <a:r>
              <a:rPr lang="en-US" dirty="0"/>
              <a:t> program to find the desired length of repeats in the given sequence.</a:t>
            </a:r>
          </a:p>
          <a:p>
            <a:r>
              <a:rPr lang="en-US" dirty="0"/>
              <a:t>The flow of the SSR detection process using SSRIT software is </a:t>
            </a:r>
          </a:p>
          <a:p>
            <a:pPr lvl="1"/>
            <a:r>
              <a:rPr lang="en-US" dirty="0"/>
              <a:t>Enter target sequences </a:t>
            </a:r>
            <a:r>
              <a:rPr lang="en-US" dirty="0">
                <a:sym typeface="Wingdings" panose="05000000000000000000" pitchFamily="2" charset="2"/>
              </a:rPr>
              <a:t> Enter motif length to find SSR  Enter the no of minimum repeats  select the desired sequence  Find SSR</a:t>
            </a:r>
          </a:p>
          <a:p>
            <a:r>
              <a:rPr lang="en-US" dirty="0">
                <a:sym typeface="Wingdings" panose="05000000000000000000" pitchFamily="2" charset="2"/>
              </a:rPr>
              <a:t>For high throughput SSR repeat identification in the genomic sequences an important tool known as MISA – Microsatellite Identification  tool.</a:t>
            </a:r>
            <a:endParaRPr lang="en-US" dirty="0"/>
          </a:p>
        </p:txBody>
      </p:sp>
    </p:spTree>
    <p:extLst>
      <p:ext uri="{BB962C8B-B14F-4D97-AF65-F5344CB8AC3E}">
        <p14:creationId xmlns:p14="http://schemas.microsoft.com/office/powerpoint/2010/main" val="245694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2A0D-2F2D-46C4-ACDB-6A1D29931712}"/>
              </a:ext>
            </a:extLst>
          </p:cNvPr>
          <p:cNvSpPr>
            <a:spLocks noGrp="1"/>
          </p:cNvSpPr>
          <p:nvPr>
            <p:ph type="title"/>
          </p:nvPr>
        </p:nvSpPr>
        <p:spPr/>
        <p:txBody>
          <a:bodyPr/>
          <a:lstStyle/>
          <a:p>
            <a:r>
              <a:rPr lang="en-US" dirty="0"/>
              <a:t>Data Mining for SNP markers</a:t>
            </a:r>
          </a:p>
        </p:txBody>
      </p:sp>
      <p:sp>
        <p:nvSpPr>
          <p:cNvPr id="3" name="Content Placeholder 2">
            <a:extLst>
              <a:ext uri="{FF2B5EF4-FFF2-40B4-BE49-F238E27FC236}">
                <a16:creationId xmlns:a16="http://schemas.microsoft.com/office/drawing/2014/main" id="{49CD22D7-C2F7-46CF-A01E-28C383752C99}"/>
              </a:ext>
            </a:extLst>
          </p:cNvPr>
          <p:cNvSpPr>
            <a:spLocks noGrp="1"/>
          </p:cNvSpPr>
          <p:nvPr>
            <p:ph idx="1"/>
          </p:nvPr>
        </p:nvSpPr>
        <p:spPr/>
        <p:txBody>
          <a:bodyPr/>
          <a:lstStyle/>
          <a:p>
            <a:r>
              <a:rPr lang="en-US" dirty="0"/>
              <a:t>A single nucleotide polymorphism is a small genetic change, or variation, that can occur within an organism’s DNA sequence. </a:t>
            </a:r>
          </a:p>
          <a:p>
            <a:r>
              <a:rPr lang="en-US" dirty="0"/>
              <a:t>The genetic code is specified by four-nucleotide letters A,C,T,G.</a:t>
            </a:r>
          </a:p>
          <a:p>
            <a:r>
              <a:rPr lang="en-US" dirty="0"/>
              <a:t>An example of SNP Variation is that AAGGTTA to ATGGTTA, Where the second ‘A’ is replaced by ‘T’.</a:t>
            </a:r>
          </a:p>
          <a:p>
            <a:r>
              <a:rPr lang="en-US" dirty="0"/>
              <a:t>Flow of the SNP detection Process sequence file </a:t>
            </a:r>
            <a:r>
              <a:rPr lang="en-US" dirty="0">
                <a:sym typeface="Wingdings" panose="05000000000000000000" pitchFamily="2" charset="2"/>
              </a:rPr>
              <a:t> </a:t>
            </a:r>
            <a:r>
              <a:rPr lang="en-US" dirty="0" err="1">
                <a:sym typeface="Wingdings" panose="05000000000000000000" pitchFamily="2" charset="2"/>
              </a:rPr>
              <a:t>Basecall</a:t>
            </a:r>
            <a:r>
              <a:rPr lang="en-US" dirty="0">
                <a:sym typeface="Wingdings" panose="05000000000000000000" pitchFamily="2" charset="2"/>
              </a:rPr>
              <a:t>, Analyze peaks (</a:t>
            </a:r>
            <a:r>
              <a:rPr lang="en-US" dirty="0" err="1">
                <a:sym typeface="Wingdings" panose="05000000000000000000" pitchFamily="2" charset="2"/>
              </a:rPr>
              <a:t>phred</a:t>
            </a:r>
            <a:r>
              <a:rPr lang="en-US" dirty="0">
                <a:sym typeface="Wingdings" panose="05000000000000000000" pitchFamily="2" charset="2"/>
              </a:rPr>
              <a:t>)  vector cross-matching  Assemble into contigs (</a:t>
            </a:r>
            <a:r>
              <a:rPr lang="en-US" dirty="0" err="1">
                <a:sym typeface="Wingdings" panose="05000000000000000000" pitchFamily="2" charset="2"/>
              </a:rPr>
              <a:t>phrap</a:t>
            </a:r>
            <a:r>
              <a:rPr lang="en-US" dirty="0">
                <a:sym typeface="Wingdings" panose="05000000000000000000" pitchFamily="2" charset="2"/>
              </a:rPr>
              <a:t>)  Find Heterozygous substitutions (</a:t>
            </a:r>
            <a:r>
              <a:rPr lang="en-US" dirty="0" err="1">
                <a:sym typeface="Wingdings" panose="05000000000000000000" pitchFamily="2" charset="2"/>
              </a:rPr>
              <a:t>Polyphred</a:t>
            </a:r>
            <a:r>
              <a:rPr lang="en-US" dirty="0">
                <a:sym typeface="Wingdings" panose="05000000000000000000" pitchFamily="2" charset="2"/>
              </a:rPr>
              <a:t>)  View and Edit the result, Annotate (</a:t>
            </a:r>
            <a:r>
              <a:rPr lang="en-US" dirty="0" err="1">
                <a:sym typeface="Wingdings" panose="05000000000000000000" pitchFamily="2" charset="2"/>
              </a:rPr>
              <a:t>consed</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20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2F21-2B52-4001-BCD2-4DE3A4EFE1B9}"/>
              </a:ext>
            </a:extLst>
          </p:cNvPr>
          <p:cNvSpPr>
            <a:spLocks noGrp="1"/>
          </p:cNvSpPr>
          <p:nvPr>
            <p:ph type="title"/>
          </p:nvPr>
        </p:nvSpPr>
        <p:spPr/>
        <p:txBody>
          <a:bodyPr/>
          <a:lstStyle/>
          <a:p>
            <a:r>
              <a:rPr lang="en-US" dirty="0"/>
              <a:t>Basics of SNP Detection using </a:t>
            </a:r>
            <a:r>
              <a:rPr lang="en-US" dirty="0" err="1"/>
              <a:t>Polyphred</a:t>
            </a:r>
            <a:endParaRPr lang="en-US" dirty="0"/>
          </a:p>
        </p:txBody>
      </p:sp>
      <p:sp>
        <p:nvSpPr>
          <p:cNvPr id="3" name="Content Placeholder 2">
            <a:extLst>
              <a:ext uri="{FF2B5EF4-FFF2-40B4-BE49-F238E27FC236}">
                <a16:creationId xmlns:a16="http://schemas.microsoft.com/office/drawing/2014/main" id="{DCAC3DC2-7B6D-4D55-B532-9AA958A6E076}"/>
              </a:ext>
            </a:extLst>
          </p:cNvPr>
          <p:cNvSpPr>
            <a:spLocks noGrp="1"/>
          </p:cNvSpPr>
          <p:nvPr>
            <p:ph idx="1"/>
          </p:nvPr>
        </p:nvSpPr>
        <p:spPr/>
        <p:txBody>
          <a:bodyPr/>
          <a:lstStyle/>
          <a:p>
            <a:r>
              <a:rPr lang="en-US" dirty="0"/>
              <a:t>A significant drop in fluorescence peak height at a variant site when sequence traces obtained from homozygous individual are compared to traces from heterozygous individual.</a:t>
            </a:r>
          </a:p>
          <a:p>
            <a:r>
              <a:rPr lang="en-US" dirty="0"/>
              <a:t>The Presence of second fluorescence peak in sequence traces from heterozygous individuals. </a:t>
            </a:r>
            <a:r>
              <a:rPr lang="en-US" dirty="0" err="1"/>
              <a:t>Polyphred</a:t>
            </a:r>
            <a:r>
              <a:rPr lang="en-US" dirty="0"/>
              <a:t> scans for these two features when sequence traces are being compared to detect heterozygotes among homozygotes</a:t>
            </a:r>
          </a:p>
        </p:txBody>
      </p:sp>
    </p:spTree>
    <p:extLst>
      <p:ext uri="{BB962C8B-B14F-4D97-AF65-F5344CB8AC3E}">
        <p14:creationId xmlns:p14="http://schemas.microsoft.com/office/powerpoint/2010/main" val="31302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F97C-2912-4E28-9A89-7BA97600A376}"/>
              </a:ext>
            </a:extLst>
          </p:cNvPr>
          <p:cNvSpPr>
            <a:spLocks noGrp="1"/>
          </p:cNvSpPr>
          <p:nvPr>
            <p:ph type="title"/>
          </p:nvPr>
        </p:nvSpPr>
        <p:spPr/>
        <p:txBody>
          <a:bodyPr/>
          <a:lstStyle/>
          <a:p>
            <a:r>
              <a:rPr lang="en-US" dirty="0"/>
              <a:t>Consideration Factor for SNP Identification</a:t>
            </a:r>
          </a:p>
        </p:txBody>
      </p:sp>
      <p:sp>
        <p:nvSpPr>
          <p:cNvPr id="3" name="Content Placeholder 2">
            <a:extLst>
              <a:ext uri="{FF2B5EF4-FFF2-40B4-BE49-F238E27FC236}">
                <a16:creationId xmlns:a16="http://schemas.microsoft.com/office/drawing/2014/main" id="{E1FF84CD-986D-4669-9457-363E25999700}"/>
              </a:ext>
            </a:extLst>
          </p:cNvPr>
          <p:cNvSpPr>
            <a:spLocks noGrp="1"/>
          </p:cNvSpPr>
          <p:nvPr>
            <p:ph idx="1"/>
          </p:nvPr>
        </p:nvSpPr>
        <p:spPr/>
        <p:txBody>
          <a:bodyPr/>
          <a:lstStyle/>
          <a:p>
            <a:r>
              <a:rPr lang="en-US" dirty="0"/>
              <a:t>The ratio of the areas under the two peaks.</a:t>
            </a:r>
          </a:p>
          <a:p>
            <a:r>
              <a:rPr lang="en-US" dirty="0"/>
              <a:t>The ratio of the actual height of one of the peaks to the height of a hypothetical homozygous peak. The peak corresponds to the consensus base at the position.</a:t>
            </a:r>
          </a:p>
          <a:p>
            <a:r>
              <a:rPr lang="en-US" dirty="0"/>
              <a:t>The average quality, assigned by </a:t>
            </a:r>
            <a:r>
              <a:rPr lang="en-US" dirty="0" err="1"/>
              <a:t>phred</a:t>
            </a:r>
            <a:r>
              <a:rPr lang="en-US" dirty="0"/>
              <a:t>. </a:t>
            </a:r>
          </a:p>
          <a:p>
            <a:pPr marL="0" indent="0">
              <a:buNone/>
            </a:pPr>
            <a:endParaRPr lang="en-US" dirty="0"/>
          </a:p>
          <a:p>
            <a:pPr marL="0" indent="0">
              <a:buNone/>
            </a:pPr>
            <a:r>
              <a:rPr lang="en-US" dirty="0"/>
              <a:t>After assigning an initial rank based on these </a:t>
            </a:r>
            <a:r>
              <a:rPr lang="en-US" dirty="0" err="1"/>
              <a:t>factors.polyphred</a:t>
            </a:r>
            <a:r>
              <a:rPr lang="en-US" dirty="0"/>
              <a:t> examines other aspects of the trace, such as the presence of a third peak and adjust the rank accordingly.</a:t>
            </a:r>
          </a:p>
        </p:txBody>
      </p:sp>
    </p:spTree>
    <p:extLst>
      <p:ext uri="{BB962C8B-B14F-4D97-AF65-F5344CB8AC3E}">
        <p14:creationId xmlns:p14="http://schemas.microsoft.com/office/powerpoint/2010/main" val="245663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488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Data Mining for DNA Markers Discovery</vt:lpstr>
      <vt:lpstr>Why?</vt:lpstr>
      <vt:lpstr>Data mining for DNA Markers</vt:lpstr>
      <vt:lpstr>Data Mining for SSR Markers</vt:lpstr>
      <vt:lpstr>Data Mining for SNP markers</vt:lpstr>
      <vt:lpstr>Basics of SNP Detection using Polyphred</vt:lpstr>
      <vt:lpstr>Consideration Factor for SNP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DNA Markers Discovery</dc:title>
  <dc:creator>Gowtham Velmurugan</dc:creator>
  <cp:lastModifiedBy>Gowtham Velmurugan</cp:lastModifiedBy>
  <cp:revision>5</cp:revision>
  <dcterms:created xsi:type="dcterms:W3CDTF">2018-08-22T19:56:41Z</dcterms:created>
  <dcterms:modified xsi:type="dcterms:W3CDTF">2018-08-22T20:29:06Z</dcterms:modified>
</cp:coreProperties>
</file>