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78" d="100"/>
          <a:sy n="78" d="100"/>
        </p:scale>
        <p:origin x="82" y="2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114D-4DD1-49BB-B633-98B4B574FB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ADF11D-4EAF-48FF-BD0C-6B06E9BA59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DFF897-1E21-421F-BDB4-EF270C5A515E}"/>
              </a:ext>
            </a:extLst>
          </p:cNvPr>
          <p:cNvSpPr>
            <a:spLocks noGrp="1"/>
          </p:cNvSpPr>
          <p:nvPr>
            <p:ph type="dt" sz="half" idx="10"/>
          </p:nvPr>
        </p:nvSpPr>
        <p:spPr/>
        <p:txBody>
          <a:bodyPr/>
          <a:lstStyle/>
          <a:p>
            <a:fld id="{03B883D4-5C29-465E-9448-1DDDB79F370A}" type="datetimeFigureOut">
              <a:rPr lang="en-US" smtClean="0"/>
              <a:t>8/22/2018</a:t>
            </a:fld>
            <a:endParaRPr lang="en-US"/>
          </a:p>
        </p:txBody>
      </p:sp>
      <p:sp>
        <p:nvSpPr>
          <p:cNvPr id="5" name="Footer Placeholder 4">
            <a:extLst>
              <a:ext uri="{FF2B5EF4-FFF2-40B4-BE49-F238E27FC236}">
                <a16:creationId xmlns:a16="http://schemas.microsoft.com/office/drawing/2014/main" id="{762DBC19-31D7-42E9-8CC1-838A34E3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3702D8-629B-4C09-AF3A-A170AA4E3121}"/>
              </a:ext>
            </a:extLst>
          </p:cNvPr>
          <p:cNvSpPr>
            <a:spLocks noGrp="1"/>
          </p:cNvSpPr>
          <p:nvPr>
            <p:ph type="sldNum" sz="quarter" idx="12"/>
          </p:nvPr>
        </p:nvSpPr>
        <p:spPr/>
        <p:txBody>
          <a:bodyPr/>
          <a:lstStyle/>
          <a:p>
            <a:fld id="{1E49E7A9-DC18-4F51-A967-B2D3B9F84D67}" type="slidenum">
              <a:rPr lang="en-US" smtClean="0"/>
              <a:t>‹#›</a:t>
            </a:fld>
            <a:endParaRPr lang="en-US"/>
          </a:p>
        </p:txBody>
      </p:sp>
    </p:spTree>
    <p:extLst>
      <p:ext uri="{BB962C8B-B14F-4D97-AF65-F5344CB8AC3E}">
        <p14:creationId xmlns:p14="http://schemas.microsoft.com/office/powerpoint/2010/main" val="3882320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E9973-7BA3-4D25-AE4E-01CE1FDDCD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48A9F2-126B-4EF4-95C2-3B487E8E030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795F69-E6AC-4538-BCAC-8B02E6B1D52D}"/>
              </a:ext>
            </a:extLst>
          </p:cNvPr>
          <p:cNvSpPr>
            <a:spLocks noGrp="1"/>
          </p:cNvSpPr>
          <p:nvPr>
            <p:ph type="dt" sz="half" idx="10"/>
          </p:nvPr>
        </p:nvSpPr>
        <p:spPr/>
        <p:txBody>
          <a:bodyPr/>
          <a:lstStyle/>
          <a:p>
            <a:fld id="{03B883D4-5C29-465E-9448-1DDDB79F370A}" type="datetimeFigureOut">
              <a:rPr lang="en-US" smtClean="0"/>
              <a:t>8/22/2018</a:t>
            </a:fld>
            <a:endParaRPr lang="en-US"/>
          </a:p>
        </p:txBody>
      </p:sp>
      <p:sp>
        <p:nvSpPr>
          <p:cNvPr id="5" name="Footer Placeholder 4">
            <a:extLst>
              <a:ext uri="{FF2B5EF4-FFF2-40B4-BE49-F238E27FC236}">
                <a16:creationId xmlns:a16="http://schemas.microsoft.com/office/drawing/2014/main" id="{9435BA49-104D-4E82-A66B-B8D8D282E8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B1269-452B-4643-B7F2-49E7FCDD1495}"/>
              </a:ext>
            </a:extLst>
          </p:cNvPr>
          <p:cNvSpPr>
            <a:spLocks noGrp="1"/>
          </p:cNvSpPr>
          <p:nvPr>
            <p:ph type="sldNum" sz="quarter" idx="12"/>
          </p:nvPr>
        </p:nvSpPr>
        <p:spPr/>
        <p:txBody>
          <a:bodyPr/>
          <a:lstStyle/>
          <a:p>
            <a:fld id="{1E49E7A9-DC18-4F51-A967-B2D3B9F84D67}" type="slidenum">
              <a:rPr lang="en-US" smtClean="0"/>
              <a:t>‹#›</a:t>
            </a:fld>
            <a:endParaRPr lang="en-US"/>
          </a:p>
        </p:txBody>
      </p:sp>
    </p:spTree>
    <p:extLst>
      <p:ext uri="{BB962C8B-B14F-4D97-AF65-F5344CB8AC3E}">
        <p14:creationId xmlns:p14="http://schemas.microsoft.com/office/powerpoint/2010/main" val="104393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F59A98-9EB0-4F42-955F-2A7854C144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465021-D61A-4966-9090-42A4C46C223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E9C37D-409D-4292-B8D9-E22D9310EDE3}"/>
              </a:ext>
            </a:extLst>
          </p:cNvPr>
          <p:cNvSpPr>
            <a:spLocks noGrp="1"/>
          </p:cNvSpPr>
          <p:nvPr>
            <p:ph type="dt" sz="half" idx="10"/>
          </p:nvPr>
        </p:nvSpPr>
        <p:spPr/>
        <p:txBody>
          <a:bodyPr/>
          <a:lstStyle/>
          <a:p>
            <a:fld id="{03B883D4-5C29-465E-9448-1DDDB79F370A}" type="datetimeFigureOut">
              <a:rPr lang="en-US" smtClean="0"/>
              <a:t>8/22/2018</a:t>
            </a:fld>
            <a:endParaRPr lang="en-US"/>
          </a:p>
        </p:txBody>
      </p:sp>
      <p:sp>
        <p:nvSpPr>
          <p:cNvPr id="5" name="Footer Placeholder 4">
            <a:extLst>
              <a:ext uri="{FF2B5EF4-FFF2-40B4-BE49-F238E27FC236}">
                <a16:creationId xmlns:a16="http://schemas.microsoft.com/office/drawing/2014/main" id="{CADDBBCA-9A37-4CAE-BDC5-4FDE0F99AC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F8D0E-0A4C-4ADE-8798-D205A5277E0C}"/>
              </a:ext>
            </a:extLst>
          </p:cNvPr>
          <p:cNvSpPr>
            <a:spLocks noGrp="1"/>
          </p:cNvSpPr>
          <p:nvPr>
            <p:ph type="sldNum" sz="quarter" idx="12"/>
          </p:nvPr>
        </p:nvSpPr>
        <p:spPr/>
        <p:txBody>
          <a:bodyPr/>
          <a:lstStyle/>
          <a:p>
            <a:fld id="{1E49E7A9-DC18-4F51-A967-B2D3B9F84D67}" type="slidenum">
              <a:rPr lang="en-US" smtClean="0"/>
              <a:t>‹#›</a:t>
            </a:fld>
            <a:endParaRPr lang="en-US"/>
          </a:p>
        </p:txBody>
      </p:sp>
    </p:spTree>
    <p:extLst>
      <p:ext uri="{BB962C8B-B14F-4D97-AF65-F5344CB8AC3E}">
        <p14:creationId xmlns:p14="http://schemas.microsoft.com/office/powerpoint/2010/main" val="2123443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9DFCD-43F7-43DB-98D4-6E38CC7C4F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1F96A4-5BC4-43A9-AE1E-C6FB5F809DC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49F4DD-9A2D-40C3-8599-AF7B57B69FB2}"/>
              </a:ext>
            </a:extLst>
          </p:cNvPr>
          <p:cNvSpPr>
            <a:spLocks noGrp="1"/>
          </p:cNvSpPr>
          <p:nvPr>
            <p:ph type="dt" sz="half" idx="10"/>
          </p:nvPr>
        </p:nvSpPr>
        <p:spPr/>
        <p:txBody>
          <a:bodyPr/>
          <a:lstStyle/>
          <a:p>
            <a:fld id="{03B883D4-5C29-465E-9448-1DDDB79F370A}" type="datetimeFigureOut">
              <a:rPr lang="en-US" smtClean="0"/>
              <a:t>8/22/2018</a:t>
            </a:fld>
            <a:endParaRPr lang="en-US"/>
          </a:p>
        </p:txBody>
      </p:sp>
      <p:sp>
        <p:nvSpPr>
          <p:cNvPr id="5" name="Footer Placeholder 4">
            <a:extLst>
              <a:ext uri="{FF2B5EF4-FFF2-40B4-BE49-F238E27FC236}">
                <a16:creationId xmlns:a16="http://schemas.microsoft.com/office/drawing/2014/main" id="{3FE1B5E2-CAFB-421E-82C3-9BD2D1A6C8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E91C67-B77A-478E-8A71-5B79FD520144}"/>
              </a:ext>
            </a:extLst>
          </p:cNvPr>
          <p:cNvSpPr>
            <a:spLocks noGrp="1"/>
          </p:cNvSpPr>
          <p:nvPr>
            <p:ph type="sldNum" sz="quarter" idx="12"/>
          </p:nvPr>
        </p:nvSpPr>
        <p:spPr/>
        <p:txBody>
          <a:bodyPr/>
          <a:lstStyle/>
          <a:p>
            <a:fld id="{1E49E7A9-DC18-4F51-A967-B2D3B9F84D67}" type="slidenum">
              <a:rPr lang="en-US" smtClean="0"/>
              <a:t>‹#›</a:t>
            </a:fld>
            <a:endParaRPr lang="en-US"/>
          </a:p>
        </p:txBody>
      </p:sp>
    </p:spTree>
    <p:extLst>
      <p:ext uri="{BB962C8B-B14F-4D97-AF65-F5344CB8AC3E}">
        <p14:creationId xmlns:p14="http://schemas.microsoft.com/office/powerpoint/2010/main" val="4250021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737F5-2B9E-4B47-8129-425227BA23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80F1CE-266E-4DAE-ABC6-710AC0B98B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50F577B-616F-47DB-822F-96BF05979AF9}"/>
              </a:ext>
            </a:extLst>
          </p:cNvPr>
          <p:cNvSpPr>
            <a:spLocks noGrp="1"/>
          </p:cNvSpPr>
          <p:nvPr>
            <p:ph type="dt" sz="half" idx="10"/>
          </p:nvPr>
        </p:nvSpPr>
        <p:spPr/>
        <p:txBody>
          <a:bodyPr/>
          <a:lstStyle/>
          <a:p>
            <a:fld id="{03B883D4-5C29-465E-9448-1DDDB79F370A}" type="datetimeFigureOut">
              <a:rPr lang="en-US" smtClean="0"/>
              <a:t>8/22/2018</a:t>
            </a:fld>
            <a:endParaRPr lang="en-US"/>
          </a:p>
        </p:txBody>
      </p:sp>
      <p:sp>
        <p:nvSpPr>
          <p:cNvPr id="5" name="Footer Placeholder 4">
            <a:extLst>
              <a:ext uri="{FF2B5EF4-FFF2-40B4-BE49-F238E27FC236}">
                <a16:creationId xmlns:a16="http://schemas.microsoft.com/office/drawing/2014/main" id="{A3095C48-C9E6-4444-BE18-DE18ED4475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11AF04-D9E1-40C8-8AD6-85400512079D}"/>
              </a:ext>
            </a:extLst>
          </p:cNvPr>
          <p:cNvSpPr>
            <a:spLocks noGrp="1"/>
          </p:cNvSpPr>
          <p:nvPr>
            <p:ph type="sldNum" sz="quarter" idx="12"/>
          </p:nvPr>
        </p:nvSpPr>
        <p:spPr/>
        <p:txBody>
          <a:bodyPr/>
          <a:lstStyle/>
          <a:p>
            <a:fld id="{1E49E7A9-DC18-4F51-A967-B2D3B9F84D67}" type="slidenum">
              <a:rPr lang="en-US" smtClean="0"/>
              <a:t>‹#›</a:t>
            </a:fld>
            <a:endParaRPr lang="en-US"/>
          </a:p>
        </p:txBody>
      </p:sp>
    </p:spTree>
    <p:extLst>
      <p:ext uri="{BB962C8B-B14F-4D97-AF65-F5344CB8AC3E}">
        <p14:creationId xmlns:p14="http://schemas.microsoft.com/office/powerpoint/2010/main" val="68414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FA998-EED6-44B9-ACEB-CA41D01440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06D7EC-78E4-4299-8401-268DD30BB2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26BBFE-066D-469B-ACF4-07148E4517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93D531-819E-42F5-BB8F-CFE063AFD21A}"/>
              </a:ext>
            </a:extLst>
          </p:cNvPr>
          <p:cNvSpPr>
            <a:spLocks noGrp="1"/>
          </p:cNvSpPr>
          <p:nvPr>
            <p:ph type="dt" sz="half" idx="10"/>
          </p:nvPr>
        </p:nvSpPr>
        <p:spPr/>
        <p:txBody>
          <a:bodyPr/>
          <a:lstStyle/>
          <a:p>
            <a:fld id="{03B883D4-5C29-465E-9448-1DDDB79F370A}" type="datetimeFigureOut">
              <a:rPr lang="en-US" smtClean="0"/>
              <a:t>8/22/2018</a:t>
            </a:fld>
            <a:endParaRPr lang="en-US"/>
          </a:p>
        </p:txBody>
      </p:sp>
      <p:sp>
        <p:nvSpPr>
          <p:cNvPr id="6" name="Footer Placeholder 5">
            <a:extLst>
              <a:ext uri="{FF2B5EF4-FFF2-40B4-BE49-F238E27FC236}">
                <a16:creationId xmlns:a16="http://schemas.microsoft.com/office/drawing/2014/main" id="{0961196F-C380-49F1-AC6D-037E34613F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111729-C219-49EA-B4F5-7B1FBE5BF023}"/>
              </a:ext>
            </a:extLst>
          </p:cNvPr>
          <p:cNvSpPr>
            <a:spLocks noGrp="1"/>
          </p:cNvSpPr>
          <p:nvPr>
            <p:ph type="sldNum" sz="quarter" idx="12"/>
          </p:nvPr>
        </p:nvSpPr>
        <p:spPr/>
        <p:txBody>
          <a:bodyPr/>
          <a:lstStyle/>
          <a:p>
            <a:fld id="{1E49E7A9-DC18-4F51-A967-B2D3B9F84D67}" type="slidenum">
              <a:rPr lang="en-US" smtClean="0"/>
              <a:t>‹#›</a:t>
            </a:fld>
            <a:endParaRPr lang="en-US"/>
          </a:p>
        </p:txBody>
      </p:sp>
    </p:spTree>
    <p:extLst>
      <p:ext uri="{BB962C8B-B14F-4D97-AF65-F5344CB8AC3E}">
        <p14:creationId xmlns:p14="http://schemas.microsoft.com/office/powerpoint/2010/main" val="1039016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F5A6F-D377-4BC4-BC98-E371D1F745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EC08AB-261E-452E-9002-C3958C81AD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72B36A9-9C6C-463C-A635-1FFF0875EF5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506750-9E37-42EE-B927-D708703A70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072A882-4ADB-479F-B669-8A2FF47688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4EC55F-A5B0-4D74-8C8B-B4B192EB4962}"/>
              </a:ext>
            </a:extLst>
          </p:cNvPr>
          <p:cNvSpPr>
            <a:spLocks noGrp="1"/>
          </p:cNvSpPr>
          <p:nvPr>
            <p:ph type="dt" sz="half" idx="10"/>
          </p:nvPr>
        </p:nvSpPr>
        <p:spPr/>
        <p:txBody>
          <a:bodyPr/>
          <a:lstStyle/>
          <a:p>
            <a:fld id="{03B883D4-5C29-465E-9448-1DDDB79F370A}" type="datetimeFigureOut">
              <a:rPr lang="en-US" smtClean="0"/>
              <a:t>8/22/2018</a:t>
            </a:fld>
            <a:endParaRPr lang="en-US"/>
          </a:p>
        </p:txBody>
      </p:sp>
      <p:sp>
        <p:nvSpPr>
          <p:cNvPr id="8" name="Footer Placeholder 7">
            <a:extLst>
              <a:ext uri="{FF2B5EF4-FFF2-40B4-BE49-F238E27FC236}">
                <a16:creationId xmlns:a16="http://schemas.microsoft.com/office/drawing/2014/main" id="{C25B153D-AB9E-454D-BA16-59ABD02ABF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7CD60E-4D76-4F81-8420-2FF11EE2C066}"/>
              </a:ext>
            </a:extLst>
          </p:cNvPr>
          <p:cNvSpPr>
            <a:spLocks noGrp="1"/>
          </p:cNvSpPr>
          <p:nvPr>
            <p:ph type="sldNum" sz="quarter" idx="12"/>
          </p:nvPr>
        </p:nvSpPr>
        <p:spPr/>
        <p:txBody>
          <a:bodyPr/>
          <a:lstStyle/>
          <a:p>
            <a:fld id="{1E49E7A9-DC18-4F51-A967-B2D3B9F84D67}" type="slidenum">
              <a:rPr lang="en-US" smtClean="0"/>
              <a:t>‹#›</a:t>
            </a:fld>
            <a:endParaRPr lang="en-US"/>
          </a:p>
        </p:txBody>
      </p:sp>
    </p:spTree>
    <p:extLst>
      <p:ext uri="{BB962C8B-B14F-4D97-AF65-F5344CB8AC3E}">
        <p14:creationId xmlns:p14="http://schemas.microsoft.com/office/powerpoint/2010/main" val="2074602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F9F69-A805-4E09-A0FF-C7CD319FD9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516A9E-5335-48AD-958B-9BF6D4754A44}"/>
              </a:ext>
            </a:extLst>
          </p:cNvPr>
          <p:cNvSpPr>
            <a:spLocks noGrp="1"/>
          </p:cNvSpPr>
          <p:nvPr>
            <p:ph type="dt" sz="half" idx="10"/>
          </p:nvPr>
        </p:nvSpPr>
        <p:spPr/>
        <p:txBody>
          <a:bodyPr/>
          <a:lstStyle/>
          <a:p>
            <a:fld id="{03B883D4-5C29-465E-9448-1DDDB79F370A}" type="datetimeFigureOut">
              <a:rPr lang="en-US" smtClean="0"/>
              <a:t>8/22/2018</a:t>
            </a:fld>
            <a:endParaRPr lang="en-US"/>
          </a:p>
        </p:txBody>
      </p:sp>
      <p:sp>
        <p:nvSpPr>
          <p:cNvPr id="4" name="Footer Placeholder 3">
            <a:extLst>
              <a:ext uri="{FF2B5EF4-FFF2-40B4-BE49-F238E27FC236}">
                <a16:creationId xmlns:a16="http://schemas.microsoft.com/office/drawing/2014/main" id="{E3665BCD-E61E-4243-9D80-3E305505E6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27F09B-C8E3-46E2-9597-1F58A05BC40A}"/>
              </a:ext>
            </a:extLst>
          </p:cNvPr>
          <p:cNvSpPr>
            <a:spLocks noGrp="1"/>
          </p:cNvSpPr>
          <p:nvPr>
            <p:ph type="sldNum" sz="quarter" idx="12"/>
          </p:nvPr>
        </p:nvSpPr>
        <p:spPr/>
        <p:txBody>
          <a:bodyPr/>
          <a:lstStyle/>
          <a:p>
            <a:fld id="{1E49E7A9-DC18-4F51-A967-B2D3B9F84D67}" type="slidenum">
              <a:rPr lang="en-US" smtClean="0"/>
              <a:t>‹#›</a:t>
            </a:fld>
            <a:endParaRPr lang="en-US"/>
          </a:p>
        </p:txBody>
      </p:sp>
    </p:spTree>
    <p:extLst>
      <p:ext uri="{BB962C8B-B14F-4D97-AF65-F5344CB8AC3E}">
        <p14:creationId xmlns:p14="http://schemas.microsoft.com/office/powerpoint/2010/main" val="1444352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9AD6BF-48BF-4D2C-8F29-106B4586A033}"/>
              </a:ext>
            </a:extLst>
          </p:cNvPr>
          <p:cNvSpPr>
            <a:spLocks noGrp="1"/>
          </p:cNvSpPr>
          <p:nvPr>
            <p:ph type="dt" sz="half" idx="10"/>
          </p:nvPr>
        </p:nvSpPr>
        <p:spPr/>
        <p:txBody>
          <a:bodyPr/>
          <a:lstStyle/>
          <a:p>
            <a:fld id="{03B883D4-5C29-465E-9448-1DDDB79F370A}" type="datetimeFigureOut">
              <a:rPr lang="en-US" smtClean="0"/>
              <a:t>8/22/2018</a:t>
            </a:fld>
            <a:endParaRPr lang="en-US"/>
          </a:p>
        </p:txBody>
      </p:sp>
      <p:sp>
        <p:nvSpPr>
          <p:cNvPr id="3" name="Footer Placeholder 2">
            <a:extLst>
              <a:ext uri="{FF2B5EF4-FFF2-40B4-BE49-F238E27FC236}">
                <a16:creationId xmlns:a16="http://schemas.microsoft.com/office/drawing/2014/main" id="{D00424DD-00AA-4C3A-AD41-432F0D352D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6E559A-1C6D-4BC0-BC7C-F6E51C742B0D}"/>
              </a:ext>
            </a:extLst>
          </p:cNvPr>
          <p:cNvSpPr>
            <a:spLocks noGrp="1"/>
          </p:cNvSpPr>
          <p:nvPr>
            <p:ph type="sldNum" sz="quarter" idx="12"/>
          </p:nvPr>
        </p:nvSpPr>
        <p:spPr/>
        <p:txBody>
          <a:bodyPr/>
          <a:lstStyle/>
          <a:p>
            <a:fld id="{1E49E7A9-DC18-4F51-A967-B2D3B9F84D67}" type="slidenum">
              <a:rPr lang="en-US" smtClean="0"/>
              <a:t>‹#›</a:t>
            </a:fld>
            <a:endParaRPr lang="en-US"/>
          </a:p>
        </p:txBody>
      </p:sp>
    </p:spTree>
    <p:extLst>
      <p:ext uri="{BB962C8B-B14F-4D97-AF65-F5344CB8AC3E}">
        <p14:creationId xmlns:p14="http://schemas.microsoft.com/office/powerpoint/2010/main" val="3013931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CEB42-5320-4CCF-89EC-A8FEAF452B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F39A89-6CC3-4E31-B3A4-F3196B4ED7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029B54-04EB-40B6-A885-0E78D78570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C59052C-CE79-484D-8D2B-FFD6CDCCB438}"/>
              </a:ext>
            </a:extLst>
          </p:cNvPr>
          <p:cNvSpPr>
            <a:spLocks noGrp="1"/>
          </p:cNvSpPr>
          <p:nvPr>
            <p:ph type="dt" sz="half" idx="10"/>
          </p:nvPr>
        </p:nvSpPr>
        <p:spPr/>
        <p:txBody>
          <a:bodyPr/>
          <a:lstStyle/>
          <a:p>
            <a:fld id="{03B883D4-5C29-465E-9448-1DDDB79F370A}" type="datetimeFigureOut">
              <a:rPr lang="en-US" smtClean="0"/>
              <a:t>8/22/2018</a:t>
            </a:fld>
            <a:endParaRPr lang="en-US"/>
          </a:p>
        </p:txBody>
      </p:sp>
      <p:sp>
        <p:nvSpPr>
          <p:cNvPr id="6" name="Footer Placeholder 5">
            <a:extLst>
              <a:ext uri="{FF2B5EF4-FFF2-40B4-BE49-F238E27FC236}">
                <a16:creationId xmlns:a16="http://schemas.microsoft.com/office/drawing/2014/main" id="{D6752F9F-4697-4C21-816F-1C99A2D51F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FDAFEC-209D-45F6-9D81-A4E9366871D3}"/>
              </a:ext>
            </a:extLst>
          </p:cNvPr>
          <p:cNvSpPr>
            <a:spLocks noGrp="1"/>
          </p:cNvSpPr>
          <p:nvPr>
            <p:ph type="sldNum" sz="quarter" idx="12"/>
          </p:nvPr>
        </p:nvSpPr>
        <p:spPr/>
        <p:txBody>
          <a:bodyPr/>
          <a:lstStyle/>
          <a:p>
            <a:fld id="{1E49E7A9-DC18-4F51-A967-B2D3B9F84D67}" type="slidenum">
              <a:rPr lang="en-US" smtClean="0"/>
              <a:t>‹#›</a:t>
            </a:fld>
            <a:endParaRPr lang="en-US"/>
          </a:p>
        </p:txBody>
      </p:sp>
    </p:spTree>
    <p:extLst>
      <p:ext uri="{BB962C8B-B14F-4D97-AF65-F5344CB8AC3E}">
        <p14:creationId xmlns:p14="http://schemas.microsoft.com/office/powerpoint/2010/main" val="604889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47EF3-3534-43DB-A56F-65126C8EEB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969B86-0456-4D41-9200-9D5B845CC1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F5AB28-2732-49BD-B9B2-9710C78A09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BD7BF5A-3613-4C4F-B709-CF4C5BE6A890}"/>
              </a:ext>
            </a:extLst>
          </p:cNvPr>
          <p:cNvSpPr>
            <a:spLocks noGrp="1"/>
          </p:cNvSpPr>
          <p:nvPr>
            <p:ph type="dt" sz="half" idx="10"/>
          </p:nvPr>
        </p:nvSpPr>
        <p:spPr/>
        <p:txBody>
          <a:bodyPr/>
          <a:lstStyle/>
          <a:p>
            <a:fld id="{03B883D4-5C29-465E-9448-1DDDB79F370A}" type="datetimeFigureOut">
              <a:rPr lang="en-US" smtClean="0"/>
              <a:t>8/22/2018</a:t>
            </a:fld>
            <a:endParaRPr lang="en-US"/>
          </a:p>
        </p:txBody>
      </p:sp>
      <p:sp>
        <p:nvSpPr>
          <p:cNvPr id="6" name="Footer Placeholder 5">
            <a:extLst>
              <a:ext uri="{FF2B5EF4-FFF2-40B4-BE49-F238E27FC236}">
                <a16:creationId xmlns:a16="http://schemas.microsoft.com/office/drawing/2014/main" id="{6FDB1ED3-3922-432F-9E40-429D5A457D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596CCC-709D-410F-AE70-B0ED723C86AE}"/>
              </a:ext>
            </a:extLst>
          </p:cNvPr>
          <p:cNvSpPr>
            <a:spLocks noGrp="1"/>
          </p:cNvSpPr>
          <p:nvPr>
            <p:ph type="sldNum" sz="quarter" idx="12"/>
          </p:nvPr>
        </p:nvSpPr>
        <p:spPr/>
        <p:txBody>
          <a:bodyPr/>
          <a:lstStyle/>
          <a:p>
            <a:fld id="{1E49E7A9-DC18-4F51-A967-B2D3B9F84D67}" type="slidenum">
              <a:rPr lang="en-US" smtClean="0"/>
              <a:t>‹#›</a:t>
            </a:fld>
            <a:endParaRPr lang="en-US"/>
          </a:p>
        </p:txBody>
      </p:sp>
    </p:spTree>
    <p:extLst>
      <p:ext uri="{BB962C8B-B14F-4D97-AF65-F5344CB8AC3E}">
        <p14:creationId xmlns:p14="http://schemas.microsoft.com/office/powerpoint/2010/main" val="3947651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B4BC23-FD2E-454D-B41D-A5871C340D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C9C58F-4908-48D7-A295-5466147DFA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B94BC5-6DF4-422A-A581-1F1874D279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B883D4-5C29-465E-9448-1DDDB79F370A}" type="datetimeFigureOut">
              <a:rPr lang="en-US" smtClean="0"/>
              <a:t>8/22/2018</a:t>
            </a:fld>
            <a:endParaRPr lang="en-US"/>
          </a:p>
        </p:txBody>
      </p:sp>
      <p:sp>
        <p:nvSpPr>
          <p:cNvPr id="5" name="Footer Placeholder 4">
            <a:extLst>
              <a:ext uri="{FF2B5EF4-FFF2-40B4-BE49-F238E27FC236}">
                <a16:creationId xmlns:a16="http://schemas.microsoft.com/office/drawing/2014/main" id="{13547F26-10A9-4B9F-9038-35942AA087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56A9BB-2334-4477-A136-5D76AE59C6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49E7A9-DC18-4F51-A967-B2D3B9F84D67}" type="slidenum">
              <a:rPr lang="en-US" smtClean="0"/>
              <a:t>‹#›</a:t>
            </a:fld>
            <a:endParaRPr lang="en-US"/>
          </a:p>
        </p:txBody>
      </p:sp>
    </p:spTree>
    <p:extLst>
      <p:ext uri="{BB962C8B-B14F-4D97-AF65-F5344CB8AC3E}">
        <p14:creationId xmlns:p14="http://schemas.microsoft.com/office/powerpoint/2010/main" val="1964159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DB1B3-5FED-4D78-BB92-FC1F6E5020F1}"/>
              </a:ext>
            </a:extLst>
          </p:cNvPr>
          <p:cNvSpPr>
            <a:spLocks noGrp="1"/>
          </p:cNvSpPr>
          <p:nvPr>
            <p:ph type="ctrTitle"/>
          </p:nvPr>
        </p:nvSpPr>
        <p:spPr/>
        <p:txBody>
          <a:bodyPr/>
          <a:lstStyle/>
          <a:p>
            <a:r>
              <a:rPr lang="en-US" dirty="0"/>
              <a:t>Gene Prediction and Annotation</a:t>
            </a:r>
          </a:p>
        </p:txBody>
      </p:sp>
      <p:sp>
        <p:nvSpPr>
          <p:cNvPr id="3" name="Subtitle 2">
            <a:extLst>
              <a:ext uri="{FF2B5EF4-FFF2-40B4-BE49-F238E27FC236}">
                <a16:creationId xmlns:a16="http://schemas.microsoft.com/office/drawing/2014/main" id="{EC145CBE-D880-476B-AD3A-41949D7E1BB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59255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0349D-957E-446F-8447-1CE092CBAFDF}"/>
              </a:ext>
            </a:extLst>
          </p:cNvPr>
          <p:cNvSpPr>
            <a:spLocks noGrp="1"/>
          </p:cNvSpPr>
          <p:nvPr>
            <p:ph type="title"/>
          </p:nvPr>
        </p:nvSpPr>
        <p:spPr/>
        <p:txBody>
          <a:bodyPr/>
          <a:lstStyle/>
          <a:p>
            <a:r>
              <a:rPr lang="en-US" dirty="0"/>
              <a:t>What is a Gene?</a:t>
            </a:r>
          </a:p>
        </p:txBody>
      </p:sp>
      <p:sp>
        <p:nvSpPr>
          <p:cNvPr id="3" name="Content Placeholder 2">
            <a:extLst>
              <a:ext uri="{FF2B5EF4-FFF2-40B4-BE49-F238E27FC236}">
                <a16:creationId xmlns:a16="http://schemas.microsoft.com/office/drawing/2014/main" id="{2766E32F-529B-495E-97C0-EDF68641A818}"/>
              </a:ext>
            </a:extLst>
          </p:cNvPr>
          <p:cNvSpPr>
            <a:spLocks noGrp="1"/>
          </p:cNvSpPr>
          <p:nvPr>
            <p:ph idx="1"/>
          </p:nvPr>
        </p:nvSpPr>
        <p:spPr>
          <a:xfrm>
            <a:off x="838200" y="1825625"/>
            <a:ext cx="10515600" cy="4781652"/>
          </a:xfrm>
        </p:spPr>
        <p:txBody>
          <a:bodyPr>
            <a:normAutofit lnSpcReduction="10000"/>
          </a:bodyPr>
          <a:lstStyle/>
          <a:p>
            <a:r>
              <a:rPr lang="en-US" dirty="0"/>
              <a:t>Various hypothesis have been put forth by many workers to define a gene. The classical definition states that a portion of DNA that determines a phenotype is called gene.</a:t>
            </a:r>
          </a:p>
          <a:p>
            <a:r>
              <a:rPr lang="en-US" dirty="0"/>
              <a:t>Categories</a:t>
            </a:r>
          </a:p>
          <a:p>
            <a:pPr lvl="1"/>
            <a:r>
              <a:rPr lang="en-US" dirty="0"/>
              <a:t>Coding Genes : The genes which code for structural proteins and enzymes via messenger RNA.</a:t>
            </a:r>
          </a:p>
          <a:p>
            <a:pPr lvl="1"/>
            <a:r>
              <a:rPr lang="en-US" dirty="0"/>
              <a:t>Non-Coding genes : The genes which codes for the structural RNA lie transfer RNA and ribosomal RNA</a:t>
            </a:r>
          </a:p>
          <a:p>
            <a:r>
              <a:rPr lang="en-US" dirty="0"/>
              <a:t>Gene Contains</a:t>
            </a:r>
          </a:p>
          <a:p>
            <a:pPr lvl="1"/>
            <a:r>
              <a:rPr lang="en-US" dirty="0"/>
              <a:t>ORF,ATG,TGA,TAA,TAG</a:t>
            </a:r>
          </a:p>
          <a:p>
            <a:pPr lvl="1"/>
            <a:r>
              <a:rPr lang="en-US" dirty="0"/>
              <a:t>TATA,CAAT</a:t>
            </a:r>
          </a:p>
          <a:p>
            <a:pPr lvl="1"/>
            <a:r>
              <a:rPr lang="en-US" dirty="0"/>
              <a:t>Poly </a:t>
            </a:r>
          </a:p>
          <a:p>
            <a:pPr lvl="1"/>
            <a:r>
              <a:rPr lang="en-US" dirty="0"/>
              <a:t>Splice sites</a:t>
            </a:r>
          </a:p>
          <a:p>
            <a:pPr lvl="1"/>
            <a:endParaRPr lang="en-US" dirty="0"/>
          </a:p>
        </p:txBody>
      </p:sp>
    </p:spTree>
    <p:extLst>
      <p:ext uri="{BB962C8B-B14F-4D97-AF65-F5344CB8AC3E}">
        <p14:creationId xmlns:p14="http://schemas.microsoft.com/office/powerpoint/2010/main" val="3127791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04CBA-2919-4921-BD67-18091BAA8206}"/>
              </a:ext>
            </a:extLst>
          </p:cNvPr>
          <p:cNvSpPr>
            <a:spLocks noGrp="1"/>
          </p:cNvSpPr>
          <p:nvPr>
            <p:ph type="title"/>
          </p:nvPr>
        </p:nvSpPr>
        <p:spPr/>
        <p:txBody>
          <a:bodyPr/>
          <a:lstStyle/>
          <a:p>
            <a:r>
              <a:rPr lang="en-US" dirty="0"/>
              <a:t>Gene Prediction Methods</a:t>
            </a:r>
          </a:p>
        </p:txBody>
      </p:sp>
      <p:sp>
        <p:nvSpPr>
          <p:cNvPr id="3" name="Content Placeholder 2">
            <a:extLst>
              <a:ext uri="{FF2B5EF4-FFF2-40B4-BE49-F238E27FC236}">
                <a16:creationId xmlns:a16="http://schemas.microsoft.com/office/drawing/2014/main" id="{16791DEA-6BA5-470F-AF07-CD3D7378FBAF}"/>
              </a:ext>
            </a:extLst>
          </p:cNvPr>
          <p:cNvSpPr>
            <a:spLocks noGrp="1"/>
          </p:cNvSpPr>
          <p:nvPr>
            <p:ph idx="1"/>
          </p:nvPr>
        </p:nvSpPr>
        <p:spPr/>
        <p:txBody>
          <a:bodyPr/>
          <a:lstStyle/>
          <a:p>
            <a:r>
              <a:rPr lang="en-US" dirty="0"/>
              <a:t>Content Based Method</a:t>
            </a:r>
          </a:p>
          <a:p>
            <a:pPr lvl="1"/>
            <a:r>
              <a:rPr lang="en-US" dirty="0"/>
              <a:t>These method rely on the over all bulk properties of a sequence used in decision making.</a:t>
            </a:r>
          </a:p>
          <a:p>
            <a:r>
              <a:rPr lang="en-US" dirty="0"/>
              <a:t>Site Based Methods</a:t>
            </a:r>
          </a:p>
          <a:p>
            <a:pPr lvl="1"/>
            <a:r>
              <a:rPr lang="en-US" dirty="0"/>
              <a:t>This method depend upon the presence or absence o a specific sequence, pattern or consensus.</a:t>
            </a:r>
          </a:p>
          <a:p>
            <a:r>
              <a:rPr lang="en-US" dirty="0"/>
              <a:t>Comparative methods</a:t>
            </a:r>
          </a:p>
          <a:p>
            <a:pPr lvl="1"/>
            <a:r>
              <a:rPr lang="en-US" dirty="0"/>
              <a:t>The Comparative method is based on the sequence homology approach. It compares with the sequences in the database.</a:t>
            </a:r>
          </a:p>
        </p:txBody>
      </p:sp>
    </p:spTree>
    <p:extLst>
      <p:ext uri="{BB962C8B-B14F-4D97-AF65-F5344CB8AC3E}">
        <p14:creationId xmlns:p14="http://schemas.microsoft.com/office/powerpoint/2010/main" val="505605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40618-3582-4883-B489-9E0296826DD0}"/>
              </a:ext>
            </a:extLst>
          </p:cNvPr>
          <p:cNvSpPr>
            <a:spLocks noGrp="1"/>
          </p:cNvSpPr>
          <p:nvPr>
            <p:ph type="title"/>
          </p:nvPr>
        </p:nvSpPr>
        <p:spPr/>
        <p:txBody>
          <a:bodyPr/>
          <a:lstStyle/>
          <a:p>
            <a:r>
              <a:rPr lang="en-US" dirty="0"/>
              <a:t>Bioinformatics Tools</a:t>
            </a:r>
          </a:p>
        </p:txBody>
      </p:sp>
      <p:sp>
        <p:nvSpPr>
          <p:cNvPr id="3" name="Content Placeholder 2">
            <a:extLst>
              <a:ext uri="{FF2B5EF4-FFF2-40B4-BE49-F238E27FC236}">
                <a16:creationId xmlns:a16="http://schemas.microsoft.com/office/drawing/2014/main" id="{6A23587A-91E3-4CC5-94C3-6AF31DA4AC50}"/>
              </a:ext>
            </a:extLst>
          </p:cNvPr>
          <p:cNvSpPr>
            <a:spLocks noGrp="1"/>
          </p:cNvSpPr>
          <p:nvPr>
            <p:ph idx="1"/>
          </p:nvPr>
        </p:nvSpPr>
        <p:spPr/>
        <p:txBody>
          <a:bodyPr/>
          <a:lstStyle/>
          <a:p>
            <a:r>
              <a:rPr lang="en-US" dirty="0"/>
              <a:t>GRAIL:</a:t>
            </a:r>
          </a:p>
          <a:p>
            <a:pPr lvl="1"/>
            <a:r>
              <a:rPr lang="en-US" dirty="0"/>
              <a:t>Gene Recognition and Analysis Inter Link (GRAIL) is among the first of the techniques developed for gene prediction which has been used extensively.</a:t>
            </a:r>
          </a:p>
          <a:p>
            <a:pPr lvl="1"/>
            <a:r>
              <a:rPr lang="en-US" dirty="0"/>
              <a:t>It makes use of neural network method to recognize coding potential of a sequence in fixed length windows of 100bp.</a:t>
            </a:r>
          </a:p>
          <a:p>
            <a:r>
              <a:rPr lang="en-US" dirty="0"/>
              <a:t>FGENESH/FGENES:</a:t>
            </a:r>
          </a:p>
          <a:p>
            <a:pPr lvl="1"/>
            <a:r>
              <a:rPr lang="en-US" dirty="0"/>
              <a:t>This is a method that predicts internal exons  by looking for the structural features such as donors and acceptor species sites, etc. </a:t>
            </a:r>
          </a:p>
          <a:p>
            <a:pPr lvl="1"/>
            <a:r>
              <a:rPr lang="en-US" dirty="0"/>
              <a:t>This method uses the linear discriminant analysis, which is a mathematical technique that allows combined analysis of data derived from the different experiments.</a:t>
            </a:r>
          </a:p>
          <a:p>
            <a:pPr lvl="1"/>
            <a:endParaRPr lang="en-US" dirty="0"/>
          </a:p>
        </p:txBody>
      </p:sp>
    </p:spTree>
    <p:extLst>
      <p:ext uri="{BB962C8B-B14F-4D97-AF65-F5344CB8AC3E}">
        <p14:creationId xmlns:p14="http://schemas.microsoft.com/office/powerpoint/2010/main" val="1427632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45C2-D1BA-481A-9EE6-25E56F012DE3}"/>
              </a:ext>
            </a:extLst>
          </p:cNvPr>
          <p:cNvSpPr>
            <a:spLocks noGrp="1"/>
          </p:cNvSpPr>
          <p:nvPr>
            <p:ph type="title"/>
          </p:nvPr>
        </p:nvSpPr>
        <p:spPr/>
        <p:txBody>
          <a:bodyPr/>
          <a:lstStyle/>
          <a:p>
            <a:r>
              <a:rPr lang="en-US" dirty="0"/>
              <a:t>Bioinformatics tools</a:t>
            </a:r>
          </a:p>
        </p:txBody>
      </p:sp>
      <p:sp>
        <p:nvSpPr>
          <p:cNvPr id="3" name="Content Placeholder 2">
            <a:extLst>
              <a:ext uri="{FF2B5EF4-FFF2-40B4-BE49-F238E27FC236}">
                <a16:creationId xmlns:a16="http://schemas.microsoft.com/office/drawing/2014/main" id="{E43D7631-1B3E-4BAC-A618-F66641CFB10E}"/>
              </a:ext>
            </a:extLst>
          </p:cNvPr>
          <p:cNvSpPr>
            <a:spLocks noGrp="1"/>
          </p:cNvSpPr>
          <p:nvPr>
            <p:ph idx="1"/>
          </p:nvPr>
        </p:nvSpPr>
        <p:spPr/>
        <p:txBody>
          <a:bodyPr/>
          <a:lstStyle/>
          <a:p>
            <a:r>
              <a:rPr lang="en-US" dirty="0"/>
              <a:t>Gene Id</a:t>
            </a:r>
          </a:p>
          <a:p>
            <a:pPr lvl="1"/>
            <a:r>
              <a:rPr lang="en-US" dirty="0"/>
              <a:t>The original version of this program was among the fastest gene prediction programs which used a rule based system to examine the presence of putative exons and assemble them into the most likely gene for that sequence.</a:t>
            </a:r>
          </a:p>
          <a:p>
            <a:pPr lvl="1"/>
            <a:r>
              <a:rPr lang="en-US" dirty="0"/>
              <a:t>It uses position-weight-matrices algorithm.</a:t>
            </a:r>
          </a:p>
          <a:p>
            <a:r>
              <a:rPr lang="en-US" dirty="0"/>
              <a:t>Gene Parser:</a:t>
            </a:r>
          </a:p>
          <a:p>
            <a:pPr lvl="1"/>
            <a:r>
              <a:rPr lang="en-US" dirty="0"/>
              <a:t>It uses a slightly different approach in identifying putative introns and exons. Instead of predetermined candidate region of interest, Gene Parser computes scores on all ‘subintervals’ in a submitted sequence.</a:t>
            </a:r>
          </a:p>
          <a:p>
            <a:pPr lvl="1"/>
            <a:r>
              <a:rPr lang="en-US" dirty="0"/>
              <a:t>It uses Neural network to achieve the predictions.</a:t>
            </a:r>
          </a:p>
        </p:txBody>
      </p:sp>
    </p:spTree>
    <p:extLst>
      <p:ext uri="{BB962C8B-B14F-4D97-AF65-F5344CB8AC3E}">
        <p14:creationId xmlns:p14="http://schemas.microsoft.com/office/powerpoint/2010/main" val="723191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719B6-081D-4469-929A-FB322E52B33E}"/>
              </a:ext>
            </a:extLst>
          </p:cNvPr>
          <p:cNvSpPr>
            <a:spLocks noGrp="1"/>
          </p:cNvSpPr>
          <p:nvPr>
            <p:ph type="title"/>
          </p:nvPr>
        </p:nvSpPr>
        <p:spPr/>
        <p:txBody>
          <a:bodyPr/>
          <a:lstStyle/>
          <a:p>
            <a:r>
              <a:rPr lang="en-US" dirty="0"/>
              <a:t>Bioinformatics Tools</a:t>
            </a:r>
          </a:p>
        </p:txBody>
      </p:sp>
      <p:sp>
        <p:nvSpPr>
          <p:cNvPr id="3" name="Content Placeholder 2">
            <a:extLst>
              <a:ext uri="{FF2B5EF4-FFF2-40B4-BE49-F238E27FC236}">
                <a16:creationId xmlns:a16="http://schemas.microsoft.com/office/drawing/2014/main" id="{145B79CE-45E5-4C43-B8ED-EC20BEC11407}"/>
              </a:ext>
            </a:extLst>
          </p:cNvPr>
          <p:cNvSpPr>
            <a:spLocks noGrp="1"/>
          </p:cNvSpPr>
          <p:nvPr>
            <p:ph idx="1"/>
          </p:nvPr>
        </p:nvSpPr>
        <p:spPr>
          <a:xfrm>
            <a:off x="838200" y="1825624"/>
            <a:ext cx="10515600" cy="5032375"/>
          </a:xfrm>
        </p:spPr>
        <p:txBody>
          <a:bodyPr>
            <a:normAutofit lnSpcReduction="10000"/>
          </a:bodyPr>
          <a:lstStyle/>
          <a:p>
            <a:r>
              <a:rPr lang="en-US" dirty="0"/>
              <a:t>HMM Gene</a:t>
            </a:r>
          </a:p>
          <a:p>
            <a:pPr lvl="1"/>
            <a:r>
              <a:rPr lang="en-US" dirty="0"/>
              <a:t>It predicts the gene structure in any given DNA sequence using a Hidden Markov Model(HMM) Method, which is geared towards maximizing the probability of an accurate prediction. </a:t>
            </a:r>
          </a:p>
          <a:p>
            <a:r>
              <a:rPr lang="en-US" dirty="0"/>
              <a:t>MZEF</a:t>
            </a:r>
          </a:p>
          <a:p>
            <a:pPr lvl="1"/>
            <a:r>
              <a:rPr lang="en-US" dirty="0"/>
              <a:t>It stands for </a:t>
            </a:r>
            <a:r>
              <a:rPr lang="en-US" dirty="0" err="1"/>
              <a:t>Micheal</a:t>
            </a:r>
            <a:r>
              <a:rPr lang="en-US" dirty="0"/>
              <a:t> Zhang’s Exon Finder. In this software, the prediction relies on a technique called quadratic discriminant analysis.</a:t>
            </a:r>
          </a:p>
          <a:p>
            <a:pPr lvl="1"/>
            <a:r>
              <a:rPr lang="en-US" dirty="0"/>
              <a:t>It predict internal coding exons and does not give any other information with respect to gene structure, which is a major drawback of this software.</a:t>
            </a:r>
          </a:p>
          <a:p>
            <a:r>
              <a:rPr lang="en-US" dirty="0" err="1"/>
              <a:t>Genscan</a:t>
            </a:r>
            <a:endParaRPr lang="en-US" dirty="0"/>
          </a:p>
          <a:p>
            <a:pPr lvl="1"/>
            <a:r>
              <a:rPr lang="en-US" dirty="0"/>
              <a:t>It designed to predict the complete gene structure. </a:t>
            </a:r>
          </a:p>
          <a:p>
            <a:pPr lvl="1"/>
            <a:r>
              <a:rPr lang="en-US" dirty="0"/>
              <a:t>It relies on the ‘probabilistic model’ of genomic sequence composition and gene structure.</a:t>
            </a:r>
          </a:p>
          <a:p>
            <a:pPr lvl="1"/>
            <a:r>
              <a:rPr lang="en-US" dirty="0"/>
              <a:t>This program is popular among the biologists. </a:t>
            </a:r>
          </a:p>
          <a:p>
            <a:pPr lvl="1"/>
            <a:endParaRPr lang="en-US" dirty="0"/>
          </a:p>
        </p:txBody>
      </p:sp>
    </p:spTree>
    <p:extLst>
      <p:ext uri="{BB962C8B-B14F-4D97-AF65-F5344CB8AC3E}">
        <p14:creationId xmlns:p14="http://schemas.microsoft.com/office/powerpoint/2010/main" val="466574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01820-D432-4201-BA18-3A3D52F4B2D7}"/>
              </a:ext>
            </a:extLst>
          </p:cNvPr>
          <p:cNvSpPr>
            <a:spLocks noGrp="1"/>
          </p:cNvSpPr>
          <p:nvPr>
            <p:ph type="title"/>
          </p:nvPr>
        </p:nvSpPr>
        <p:spPr/>
        <p:txBody>
          <a:bodyPr/>
          <a:lstStyle/>
          <a:p>
            <a:r>
              <a:rPr lang="en-US" dirty="0"/>
              <a:t>Gene Annotation</a:t>
            </a:r>
          </a:p>
        </p:txBody>
      </p:sp>
      <p:sp>
        <p:nvSpPr>
          <p:cNvPr id="3" name="Content Placeholder 2">
            <a:extLst>
              <a:ext uri="{FF2B5EF4-FFF2-40B4-BE49-F238E27FC236}">
                <a16:creationId xmlns:a16="http://schemas.microsoft.com/office/drawing/2014/main" id="{A79F7F10-A0E1-419D-9A1E-5B23F6C45658}"/>
              </a:ext>
            </a:extLst>
          </p:cNvPr>
          <p:cNvSpPr>
            <a:spLocks noGrp="1"/>
          </p:cNvSpPr>
          <p:nvPr>
            <p:ph idx="1"/>
          </p:nvPr>
        </p:nvSpPr>
        <p:spPr>
          <a:xfrm>
            <a:off x="838200" y="1825625"/>
            <a:ext cx="10515600" cy="4909472"/>
          </a:xfrm>
        </p:spPr>
        <p:txBody>
          <a:bodyPr/>
          <a:lstStyle/>
          <a:p>
            <a:r>
              <a:rPr lang="en-US" dirty="0"/>
              <a:t>Once the gene prediction is over, we are always curious to know what these genes are doing in a living organism. What trait is controlled by this gene ? Therefore, a note on  the description of a gene about its function is known as gene annotation.</a:t>
            </a:r>
          </a:p>
          <a:p>
            <a:r>
              <a:rPr lang="en-US" dirty="0"/>
              <a:t>Types:</a:t>
            </a:r>
          </a:p>
          <a:p>
            <a:pPr lvl="1"/>
            <a:r>
              <a:rPr lang="en-US" dirty="0"/>
              <a:t>Structural Gene annotation: In this, One can look for the numbers of ORF and Size, intrinsic regions, Presence of regulatory regions and  size as well as GC contents of the genes etc.</a:t>
            </a:r>
          </a:p>
          <a:p>
            <a:pPr lvl="1"/>
            <a:r>
              <a:rPr lang="en-US" dirty="0"/>
              <a:t>Functional Gene annotation: Once genes are identified, their biological functions have to be determined. Computationally, it can be better performed by using BLAST. Gene annotation is Basically performed by using BLAST tool and finding similarity to the unknown gene in the databases. </a:t>
            </a:r>
          </a:p>
        </p:txBody>
      </p:sp>
    </p:spTree>
    <p:extLst>
      <p:ext uri="{BB962C8B-B14F-4D97-AF65-F5344CB8AC3E}">
        <p14:creationId xmlns:p14="http://schemas.microsoft.com/office/powerpoint/2010/main" val="1342389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614</Words>
  <Application>Microsoft Office PowerPoint</Application>
  <PresentationFormat>Widescreen</PresentationFormat>
  <Paragraphs>47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Gene Prediction and Annotation</vt:lpstr>
      <vt:lpstr>What is a Gene?</vt:lpstr>
      <vt:lpstr>Gene Prediction Methods</vt:lpstr>
      <vt:lpstr>Bioinformatics Tools</vt:lpstr>
      <vt:lpstr>Bioinformatics tools</vt:lpstr>
      <vt:lpstr>Bioinformatics Tools</vt:lpstr>
      <vt:lpstr>Gene Annotation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 Prediction and Annotation</dc:title>
  <dc:creator>Gowtham Velmurugan</dc:creator>
  <cp:lastModifiedBy>Gowtham Velmurugan</cp:lastModifiedBy>
  <cp:revision>12</cp:revision>
  <dcterms:created xsi:type="dcterms:W3CDTF">2018-08-22T13:54:36Z</dcterms:created>
  <dcterms:modified xsi:type="dcterms:W3CDTF">2018-08-22T16:40:10Z</dcterms:modified>
</cp:coreProperties>
</file>