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9460-076A-4284-8161-FE690B43F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BBE886-DF97-4FA1-A1E6-9C81EDCAA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A6180-A98B-4C02-8612-7FDE7289A917}"/>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E8565E40-BD93-446A-8A95-23E864213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ED6E2-C395-45ED-8145-F18277525B75}"/>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395523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5954-2CE8-48B5-AC87-DAFA16311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4D71C0-0DD0-4EBD-B714-E2246A85A8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B05E6-15C1-496F-BE2C-18611EE6A9C8}"/>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D89F42E6-04D8-46F8-A9AF-15318403C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EFFF3-941A-4108-9AE2-F6AF3C597ECC}"/>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154911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CD1CB-1E96-495A-898B-0C0ADD63AD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1C90F8-EB2F-4BFE-9F19-EB18492AB4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54344-371C-4C69-B836-6B3BCC169FD0}"/>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DDD85F2E-0BB6-4C70-A357-5A8465FB3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7412F-B926-493D-A3D6-F7C40EDDE80D}"/>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103826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983E-E5D7-4C87-88A1-87ABA8B06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7A754-5273-44FF-92CA-E46C4E2421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9693E-5015-4CA8-84F8-37494F74CFCF}"/>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7BAFAB76-0BBE-4820-AA7D-C1064B200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6DA66-8601-46CD-A169-0B0123D8DFD1}"/>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108161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78B5-FEBC-4C68-A485-62B3FEF97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F64DD3-F949-4B36-AB7C-3187C3BFF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67830B-6162-404F-B8F7-566716867CE2}"/>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4F3A4673-D14D-404F-B916-F770B8B80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229F-816D-49FA-8E92-3407A0D77939}"/>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307829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A359-16DB-44D4-B7E9-75FAABAB0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18F130-0551-46B6-A4A2-1ECE89941A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AA0B29-F78F-4F11-9435-A8C6A2F6A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3027FE-6366-4B32-AFF5-32E76BF1076E}"/>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6" name="Footer Placeholder 5">
            <a:extLst>
              <a:ext uri="{FF2B5EF4-FFF2-40B4-BE49-F238E27FC236}">
                <a16:creationId xmlns:a16="http://schemas.microsoft.com/office/drawing/2014/main" id="{9EB6F0C5-AC0F-44B7-87CD-6404FF9CE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D36FA-FC0F-4BA8-8041-1ECE9EB0D2D9}"/>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387263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C35A-4764-4EE9-94CF-A9A6BCC0C9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5591FC-DCD1-4925-BD6A-B474E3CCD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1E56D0-02F0-4B76-9A8D-69AE83B3CE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56193-75B8-49B7-9E35-6914FA61D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E2E76E-EBF3-41AB-A4D4-93EAE46D81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0A4FDF-F95C-4D2A-A5F8-3ED4F2BF0D0D}"/>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8" name="Footer Placeholder 7">
            <a:extLst>
              <a:ext uri="{FF2B5EF4-FFF2-40B4-BE49-F238E27FC236}">
                <a16:creationId xmlns:a16="http://schemas.microsoft.com/office/drawing/2014/main" id="{487C9853-3529-474C-9F36-639EC6EE1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E89FC-2821-427D-BC0D-B7E9FDF32A25}"/>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129709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FBEC-3E64-441F-9C7F-68D847B9DE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245E72-4A40-4776-8E16-A17C83E66129}"/>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4" name="Footer Placeholder 3">
            <a:extLst>
              <a:ext uri="{FF2B5EF4-FFF2-40B4-BE49-F238E27FC236}">
                <a16:creationId xmlns:a16="http://schemas.microsoft.com/office/drawing/2014/main" id="{F0B8C124-F04F-4361-89EC-6C606654A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3CADCE-AE82-4604-81BE-801C3F9756C6}"/>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106353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439D4-9E89-41C6-A191-0CD8E5D53402}"/>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3" name="Footer Placeholder 2">
            <a:extLst>
              <a:ext uri="{FF2B5EF4-FFF2-40B4-BE49-F238E27FC236}">
                <a16:creationId xmlns:a16="http://schemas.microsoft.com/office/drawing/2014/main" id="{DB499E2B-61AB-4F36-9C52-4FEA4AD0F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5F9A-EFE6-4E08-A4AD-CC3DAF2CE7D5}"/>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34569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9752-D426-4B6A-A62E-422EA1659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9C8629-36E0-46BB-8613-46D84DF11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92DA4-CF17-4DDC-8E8B-E4043351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C8575B-4C57-4C4A-89FA-1EC785F5D550}"/>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6" name="Footer Placeholder 5">
            <a:extLst>
              <a:ext uri="{FF2B5EF4-FFF2-40B4-BE49-F238E27FC236}">
                <a16:creationId xmlns:a16="http://schemas.microsoft.com/office/drawing/2014/main" id="{0ECEEB48-05D4-48E9-95FC-E5072085F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13387-EF90-4113-94A8-6095213A4976}"/>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270957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E8BD-C8BF-483F-847A-6F82BFA3C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7BF7E-6D2F-473A-B508-306158BEE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BEC493-D9D0-44C8-A17F-52EE7FC43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D0F84D-18A7-4C89-B834-34B44651BE7D}"/>
              </a:ext>
            </a:extLst>
          </p:cNvPr>
          <p:cNvSpPr>
            <a:spLocks noGrp="1"/>
          </p:cNvSpPr>
          <p:nvPr>
            <p:ph type="dt" sz="half" idx="10"/>
          </p:nvPr>
        </p:nvSpPr>
        <p:spPr/>
        <p:txBody>
          <a:bodyPr/>
          <a:lstStyle/>
          <a:p>
            <a:fld id="{04300E77-21A9-4699-AADE-2432748EA82B}" type="datetimeFigureOut">
              <a:rPr lang="en-US" smtClean="0"/>
              <a:t>8/19/2018</a:t>
            </a:fld>
            <a:endParaRPr lang="en-US"/>
          </a:p>
        </p:txBody>
      </p:sp>
      <p:sp>
        <p:nvSpPr>
          <p:cNvPr id="6" name="Footer Placeholder 5">
            <a:extLst>
              <a:ext uri="{FF2B5EF4-FFF2-40B4-BE49-F238E27FC236}">
                <a16:creationId xmlns:a16="http://schemas.microsoft.com/office/drawing/2014/main" id="{5342CBC9-9020-45F1-9EF4-2B832AA4D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D14A4-2F3B-4ACD-B8C9-344EFD0A1362}"/>
              </a:ext>
            </a:extLst>
          </p:cNvPr>
          <p:cNvSpPr>
            <a:spLocks noGrp="1"/>
          </p:cNvSpPr>
          <p:nvPr>
            <p:ph type="sldNum" sz="quarter" idx="12"/>
          </p:nvPr>
        </p:nvSpPr>
        <p:spPr/>
        <p:txBody>
          <a:bodyPr/>
          <a:lstStyle/>
          <a:p>
            <a:fld id="{7A6571BF-8C7E-4AAA-8284-72B5E1ECFC1E}" type="slidenum">
              <a:rPr lang="en-US" smtClean="0"/>
              <a:t>‹#›</a:t>
            </a:fld>
            <a:endParaRPr lang="en-US"/>
          </a:p>
        </p:txBody>
      </p:sp>
    </p:spTree>
    <p:extLst>
      <p:ext uri="{BB962C8B-B14F-4D97-AF65-F5344CB8AC3E}">
        <p14:creationId xmlns:p14="http://schemas.microsoft.com/office/powerpoint/2010/main" val="25183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B362E-6954-49BE-AEF0-B7F614333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0392F-EB66-4023-B73F-A53CF55E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EEFA8-E740-4A45-9D19-C30CBE73A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00E77-21A9-4699-AADE-2432748EA82B}" type="datetimeFigureOut">
              <a:rPr lang="en-US" smtClean="0"/>
              <a:t>8/19/2018</a:t>
            </a:fld>
            <a:endParaRPr lang="en-US"/>
          </a:p>
        </p:txBody>
      </p:sp>
      <p:sp>
        <p:nvSpPr>
          <p:cNvPr id="5" name="Footer Placeholder 4">
            <a:extLst>
              <a:ext uri="{FF2B5EF4-FFF2-40B4-BE49-F238E27FC236}">
                <a16:creationId xmlns:a16="http://schemas.microsoft.com/office/drawing/2014/main" id="{6127C63E-CBFE-4362-85F7-E0ECB8905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DD0AC-0483-40CB-9FA1-F1960056B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571BF-8C7E-4AAA-8284-72B5E1ECFC1E}" type="slidenum">
              <a:rPr lang="en-US" smtClean="0"/>
              <a:t>‹#›</a:t>
            </a:fld>
            <a:endParaRPr lang="en-US"/>
          </a:p>
        </p:txBody>
      </p:sp>
    </p:spTree>
    <p:extLst>
      <p:ext uri="{BB962C8B-B14F-4D97-AF65-F5344CB8AC3E}">
        <p14:creationId xmlns:p14="http://schemas.microsoft.com/office/powerpoint/2010/main" val="3350814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CFE0-CD82-4EC8-9FA2-C7C4A160393D}"/>
              </a:ext>
            </a:extLst>
          </p:cNvPr>
          <p:cNvSpPr>
            <a:spLocks noGrp="1"/>
          </p:cNvSpPr>
          <p:nvPr>
            <p:ph type="ctrTitle"/>
          </p:nvPr>
        </p:nvSpPr>
        <p:spPr/>
        <p:txBody>
          <a:bodyPr/>
          <a:lstStyle/>
          <a:p>
            <a:r>
              <a:rPr lang="en-US" dirty="0"/>
              <a:t>Multiple Sequence Alignment</a:t>
            </a:r>
          </a:p>
        </p:txBody>
      </p:sp>
      <p:sp>
        <p:nvSpPr>
          <p:cNvPr id="3" name="Subtitle 2">
            <a:extLst>
              <a:ext uri="{FF2B5EF4-FFF2-40B4-BE49-F238E27FC236}">
                <a16:creationId xmlns:a16="http://schemas.microsoft.com/office/drawing/2014/main" id="{5EDAF71B-5877-4307-88D7-68CECC58D2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819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AB89-6308-409C-A80E-95DBFC537951}"/>
              </a:ext>
            </a:extLst>
          </p:cNvPr>
          <p:cNvSpPr>
            <a:spLocks noGrp="1"/>
          </p:cNvSpPr>
          <p:nvPr>
            <p:ph type="title"/>
          </p:nvPr>
        </p:nvSpPr>
        <p:spPr/>
        <p:txBody>
          <a:bodyPr/>
          <a:lstStyle/>
          <a:p>
            <a:r>
              <a:rPr lang="en-US" dirty="0"/>
              <a:t>What is MSA?</a:t>
            </a:r>
          </a:p>
        </p:txBody>
      </p:sp>
      <p:sp>
        <p:nvSpPr>
          <p:cNvPr id="3" name="Content Placeholder 2">
            <a:extLst>
              <a:ext uri="{FF2B5EF4-FFF2-40B4-BE49-F238E27FC236}">
                <a16:creationId xmlns:a16="http://schemas.microsoft.com/office/drawing/2014/main" id="{2DDF1E74-8A56-4666-B31B-93960C40FCD5}"/>
              </a:ext>
            </a:extLst>
          </p:cNvPr>
          <p:cNvSpPr>
            <a:spLocks noGrp="1"/>
          </p:cNvSpPr>
          <p:nvPr>
            <p:ph idx="1"/>
          </p:nvPr>
        </p:nvSpPr>
        <p:spPr/>
        <p:txBody>
          <a:bodyPr>
            <a:normAutofit lnSpcReduction="10000"/>
          </a:bodyPr>
          <a:lstStyle/>
          <a:p>
            <a:r>
              <a:rPr lang="en-US" dirty="0"/>
              <a:t>Comparing two sequence is pairwise alignment while comparing multiple ( three or more) sequences is known as multiple sequence alignment</a:t>
            </a:r>
          </a:p>
          <a:p>
            <a:r>
              <a:rPr lang="en-US" dirty="0"/>
              <a:t>Applications</a:t>
            </a:r>
          </a:p>
          <a:p>
            <a:pPr lvl="1"/>
            <a:r>
              <a:rPr lang="en-US" dirty="0"/>
              <a:t>Used to find common motifs among protein families</a:t>
            </a:r>
          </a:p>
          <a:p>
            <a:pPr lvl="1"/>
            <a:r>
              <a:rPr lang="en-US" dirty="0"/>
              <a:t>Secondary and tertiary protein structure prediction is supported my MSA</a:t>
            </a:r>
          </a:p>
          <a:p>
            <a:pPr lvl="1"/>
            <a:r>
              <a:rPr lang="en-US" dirty="0"/>
              <a:t>Find homology between known &amp; unknown protein sequence</a:t>
            </a:r>
          </a:p>
          <a:p>
            <a:pPr lvl="1"/>
            <a:r>
              <a:rPr lang="en-US" dirty="0"/>
              <a:t>Basis of phylogenetic analysis and tree construction</a:t>
            </a:r>
          </a:p>
          <a:p>
            <a:pPr lvl="1"/>
            <a:r>
              <a:rPr lang="en-US" dirty="0"/>
              <a:t>Used for computing consensus sequences</a:t>
            </a:r>
          </a:p>
          <a:p>
            <a:pPr lvl="1"/>
            <a:r>
              <a:rPr lang="en-US" dirty="0"/>
              <a:t>It is used to predict new sequences falling in a given family based on the patterns developed by MSA </a:t>
            </a:r>
          </a:p>
        </p:txBody>
      </p:sp>
    </p:spTree>
    <p:extLst>
      <p:ext uri="{BB962C8B-B14F-4D97-AF65-F5344CB8AC3E}">
        <p14:creationId xmlns:p14="http://schemas.microsoft.com/office/powerpoint/2010/main" val="263667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D53D-5C2C-4890-8BE4-B8007F991173}"/>
              </a:ext>
            </a:extLst>
          </p:cNvPr>
          <p:cNvSpPr>
            <a:spLocks noGrp="1"/>
          </p:cNvSpPr>
          <p:nvPr>
            <p:ph type="title"/>
          </p:nvPr>
        </p:nvSpPr>
        <p:spPr/>
        <p:txBody>
          <a:bodyPr/>
          <a:lstStyle/>
          <a:p>
            <a:r>
              <a:rPr lang="en-US" dirty="0"/>
              <a:t>Factors affecting MSA</a:t>
            </a:r>
          </a:p>
        </p:txBody>
      </p:sp>
      <p:sp>
        <p:nvSpPr>
          <p:cNvPr id="3" name="Content Placeholder 2">
            <a:extLst>
              <a:ext uri="{FF2B5EF4-FFF2-40B4-BE49-F238E27FC236}">
                <a16:creationId xmlns:a16="http://schemas.microsoft.com/office/drawing/2014/main" id="{425161A3-7EBD-4D55-9A9D-81370A7421DC}"/>
              </a:ext>
            </a:extLst>
          </p:cNvPr>
          <p:cNvSpPr>
            <a:spLocks noGrp="1"/>
          </p:cNvSpPr>
          <p:nvPr>
            <p:ph idx="1"/>
          </p:nvPr>
        </p:nvSpPr>
        <p:spPr/>
        <p:txBody>
          <a:bodyPr/>
          <a:lstStyle/>
          <a:p>
            <a:r>
              <a:rPr lang="en-US" dirty="0"/>
              <a:t>Number of sequences included in analysis</a:t>
            </a:r>
          </a:p>
          <a:p>
            <a:r>
              <a:rPr lang="en-US" dirty="0"/>
              <a:t>Ratio between more similar and distantly related sequences in a dataset.</a:t>
            </a:r>
          </a:p>
          <a:p>
            <a:r>
              <a:rPr lang="en-US" dirty="0"/>
              <a:t>Highly divergent sequences in dataset</a:t>
            </a:r>
          </a:p>
          <a:p>
            <a:r>
              <a:rPr lang="en-US" dirty="0"/>
              <a:t>Two sequences that are related throughout but also have divergent regions.</a:t>
            </a:r>
          </a:p>
        </p:txBody>
      </p:sp>
    </p:spTree>
    <p:extLst>
      <p:ext uri="{BB962C8B-B14F-4D97-AF65-F5344CB8AC3E}">
        <p14:creationId xmlns:p14="http://schemas.microsoft.com/office/powerpoint/2010/main" val="1710297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B2AC-DE40-439B-AE31-7CAB7E9A53B2}"/>
              </a:ext>
            </a:extLst>
          </p:cNvPr>
          <p:cNvSpPr>
            <a:spLocks noGrp="1"/>
          </p:cNvSpPr>
          <p:nvPr>
            <p:ph type="title"/>
          </p:nvPr>
        </p:nvSpPr>
        <p:spPr/>
        <p:txBody>
          <a:bodyPr/>
          <a:lstStyle/>
          <a:p>
            <a:r>
              <a:rPr lang="en-US" dirty="0"/>
              <a:t>MSA Methods</a:t>
            </a:r>
          </a:p>
        </p:txBody>
      </p:sp>
      <p:sp>
        <p:nvSpPr>
          <p:cNvPr id="3" name="Content Placeholder 2">
            <a:extLst>
              <a:ext uri="{FF2B5EF4-FFF2-40B4-BE49-F238E27FC236}">
                <a16:creationId xmlns:a16="http://schemas.microsoft.com/office/drawing/2014/main" id="{6C05441F-791D-43D7-8E86-D6371B92CBFA}"/>
              </a:ext>
            </a:extLst>
          </p:cNvPr>
          <p:cNvSpPr>
            <a:spLocks noGrp="1"/>
          </p:cNvSpPr>
          <p:nvPr>
            <p:ph idx="1"/>
          </p:nvPr>
        </p:nvSpPr>
        <p:spPr/>
        <p:txBody>
          <a:bodyPr>
            <a:normAutofit lnSpcReduction="10000"/>
          </a:bodyPr>
          <a:lstStyle/>
          <a:p>
            <a:r>
              <a:rPr lang="en-US" dirty="0"/>
              <a:t>Dynamic Programming Algorithm:</a:t>
            </a:r>
          </a:p>
          <a:p>
            <a:pPr lvl="1"/>
            <a:r>
              <a:rPr lang="en-US" dirty="0"/>
              <a:t>Though it is slow it is the most accurate method of aligning sequence. For two sequence do it in 2D matrix and similarly increase the dimensions with respect to the sequence.</a:t>
            </a:r>
          </a:p>
          <a:p>
            <a:r>
              <a:rPr lang="en-US" dirty="0"/>
              <a:t>Center Star Method:</a:t>
            </a:r>
          </a:p>
          <a:p>
            <a:pPr lvl="1"/>
            <a:r>
              <a:rPr lang="en-US" dirty="0"/>
              <a:t>Here the optimal alignment is calculated by using sum of pairs rule. It will also have the sequence dimension space but the every character is connected with minimum distance</a:t>
            </a:r>
          </a:p>
          <a:p>
            <a:r>
              <a:rPr lang="en-US" dirty="0"/>
              <a:t>Progressive MSA:</a:t>
            </a:r>
          </a:p>
          <a:p>
            <a:pPr lvl="1"/>
            <a:r>
              <a:rPr lang="en-US" dirty="0"/>
              <a:t>It is an heuristic approach also known as the hierarchical or tree method. It builds up the optimal MSA by combining PWA with high to low similar sequences. Softwares (CLUSTALW, PILEUP)</a:t>
            </a:r>
          </a:p>
        </p:txBody>
      </p:sp>
    </p:spTree>
    <p:extLst>
      <p:ext uri="{BB962C8B-B14F-4D97-AF65-F5344CB8AC3E}">
        <p14:creationId xmlns:p14="http://schemas.microsoft.com/office/powerpoint/2010/main" val="139391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2E0-2941-4D9D-B8AF-03F0D3C76331}"/>
              </a:ext>
            </a:extLst>
          </p:cNvPr>
          <p:cNvSpPr>
            <a:spLocks noGrp="1"/>
          </p:cNvSpPr>
          <p:nvPr>
            <p:ph type="title"/>
          </p:nvPr>
        </p:nvSpPr>
        <p:spPr/>
        <p:txBody>
          <a:bodyPr/>
          <a:lstStyle/>
          <a:p>
            <a:r>
              <a:rPr lang="en-US" dirty="0"/>
              <a:t>MSA Methods</a:t>
            </a:r>
          </a:p>
        </p:txBody>
      </p:sp>
      <p:sp>
        <p:nvSpPr>
          <p:cNvPr id="3" name="Content Placeholder 2">
            <a:extLst>
              <a:ext uri="{FF2B5EF4-FFF2-40B4-BE49-F238E27FC236}">
                <a16:creationId xmlns:a16="http://schemas.microsoft.com/office/drawing/2014/main" id="{7E1AFE38-248D-4211-B509-DDECB8B81486}"/>
              </a:ext>
            </a:extLst>
          </p:cNvPr>
          <p:cNvSpPr>
            <a:spLocks noGrp="1"/>
          </p:cNvSpPr>
          <p:nvPr>
            <p:ph idx="1"/>
          </p:nvPr>
        </p:nvSpPr>
        <p:spPr>
          <a:xfrm>
            <a:off x="838200" y="1521068"/>
            <a:ext cx="10515600" cy="5222631"/>
          </a:xfrm>
        </p:spPr>
        <p:txBody>
          <a:bodyPr>
            <a:normAutofit lnSpcReduction="10000"/>
          </a:bodyPr>
          <a:lstStyle/>
          <a:p>
            <a:r>
              <a:rPr lang="en-US" dirty="0"/>
              <a:t>Iterative MSA:</a:t>
            </a:r>
          </a:p>
          <a:p>
            <a:pPr lvl="1"/>
            <a:r>
              <a:rPr lang="en-US" dirty="0"/>
              <a:t>In this method the PWA scores are used as a guide to iteratively add on more additional string to a growing MSA. Softwares (PRRN/PRRP, DIALIGN, MUSCLE)</a:t>
            </a:r>
          </a:p>
          <a:p>
            <a:r>
              <a:rPr lang="en-US" dirty="0"/>
              <a:t>Hidden Markov Models:</a:t>
            </a:r>
          </a:p>
          <a:p>
            <a:pPr lvl="1"/>
            <a:r>
              <a:rPr lang="en-US" dirty="0"/>
              <a:t>It is a statistical model in which the probabilistic approaches are used to assign likelihood scores to all possible combinations of gaps, matches and mismatches to determine the most likely MSA. Significant improvements have been made in Computational Speed.</a:t>
            </a:r>
          </a:p>
          <a:p>
            <a:r>
              <a:rPr lang="en-US" dirty="0"/>
              <a:t>Genetic Algorithms and simulated Annealing</a:t>
            </a:r>
          </a:p>
          <a:p>
            <a:pPr lvl="1"/>
            <a:r>
              <a:rPr lang="en-US" dirty="0"/>
              <a:t>This performs MSA by breaking the possible alignments into small fragments and repeatedly rearranging those fragments by insertion of gaps in diff position. Softwares (SAGA– Genetic Algorithm, MSASA – Simulated Annealing)</a:t>
            </a:r>
          </a:p>
          <a:p>
            <a:pPr lvl="1"/>
            <a:r>
              <a:rPr lang="en-US" dirty="0"/>
              <a:t>Simulated annealing is also ML approach to solve this problem using probabilistic approach.</a:t>
            </a:r>
          </a:p>
        </p:txBody>
      </p:sp>
    </p:spTree>
    <p:extLst>
      <p:ext uri="{BB962C8B-B14F-4D97-AF65-F5344CB8AC3E}">
        <p14:creationId xmlns:p14="http://schemas.microsoft.com/office/powerpoint/2010/main" val="85421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7A37-8740-42B7-9E45-0B9E4B04ABF9}"/>
              </a:ext>
            </a:extLst>
          </p:cNvPr>
          <p:cNvSpPr>
            <a:spLocks noGrp="1"/>
          </p:cNvSpPr>
          <p:nvPr>
            <p:ph type="title"/>
          </p:nvPr>
        </p:nvSpPr>
        <p:spPr/>
        <p:txBody>
          <a:bodyPr/>
          <a:lstStyle/>
          <a:p>
            <a:r>
              <a:rPr lang="en-US" dirty="0"/>
              <a:t>CLUSTALX</a:t>
            </a:r>
          </a:p>
        </p:txBody>
      </p:sp>
      <p:sp>
        <p:nvSpPr>
          <p:cNvPr id="3" name="Content Placeholder 2">
            <a:extLst>
              <a:ext uri="{FF2B5EF4-FFF2-40B4-BE49-F238E27FC236}">
                <a16:creationId xmlns:a16="http://schemas.microsoft.com/office/drawing/2014/main" id="{78B35E7D-445B-4017-A8DC-1A6148DFD733}"/>
              </a:ext>
            </a:extLst>
          </p:cNvPr>
          <p:cNvSpPr>
            <a:spLocks noGrp="1"/>
          </p:cNvSpPr>
          <p:nvPr>
            <p:ph idx="1"/>
          </p:nvPr>
        </p:nvSpPr>
        <p:spPr/>
        <p:txBody>
          <a:bodyPr/>
          <a:lstStyle/>
          <a:p>
            <a:r>
              <a:rPr lang="en-US" dirty="0"/>
              <a:t>Load the input </a:t>
            </a:r>
            <a:r>
              <a:rPr lang="en-US" dirty="0" err="1"/>
              <a:t>fasta</a:t>
            </a:r>
            <a:r>
              <a:rPr lang="en-US" dirty="0"/>
              <a:t> file of sequence </a:t>
            </a:r>
          </a:p>
          <a:p>
            <a:r>
              <a:rPr lang="en-US" dirty="0"/>
              <a:t>Click on do complete alignment button to perform the MSA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 steps on Page no 92</a:t>
            </a:r>
          </a:p>
        </p:txBody>
      </p:sp>
    </p:spTree>
    <p:extLst>
      <p:ext uri="{BB962C8B-B14F-4D97-AF65-F5344CB8AC3E}">
        <p14:creationId xmlns:p14="http://schemas.microsoft.com/office/powerpoint/2010/main" val="1048585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400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Multiple Sequence Alignment</vt:lpstr>
      <vt:lpstr>What is MSA?</vt:lpstr>
      <vt:lpstr>Factors affecting MSA</vt:lpstr>
      <vt:lpstr>MSA Methods</vt:lpstr>
      <vt:lpstr>MSA Methods</vt:lpstr>
      <vt:lpstr>CLUSTALX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Sequence Alignment</dc:title>
  <dc:creator>Gowtham Velmurugan</dc:creator>
  <cp:lastModifiedBy>Gowtham Velmurugan</cp:lastModifiedBy>
  <cp:revision>11</cp:revision>
  <dcterms:created xsi:type="dcterms:W3CDTF">2018-08-20T03:46:45Z</dcterms:created>
  <dcterms:modified xsi:type="dcterms:W3CDTF">2018-08-20T04:33:37Z</dcterms:modified>
</cp:coreProperties>
</file>