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B3ED-2E0B-44B2-AD84-D979E7A24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F73B21-5844-43AD-9967-EDAE602165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CBD8D-7EE6-46BF-8610-0E38037F3B45}"/>
              </a:ext>
            </a:extLst>
          </p:cNvPr>
          <p:cNvSpPr>
            <a:spLocks noGrp="1"/>
          </p:cNvSpPr>
          <p:nvPr>
            <p:ph type="dt" sz="half" idx="10"/>
          </p:nvPr>
        </p:nvSpPr>
        <p:spPr/>
        <p:txBody>
          <a:bodyPr/>
          <a:lstStyle/>
          <a:p>
            <a:fld id="{AF50862D-F92F-4BB1-87E4-E068F1237F2F}" type="datetimeFigureOut">
              <a:rPr lang="en-US" smtClean="0"/>
              <a:t>8/21/2018</a:t>
            </a:fld>
            <a:endParaRPr lang="en-US"/>
          </a:p>
        </p:txBody>
      </p:sp>
      <p:sp>
        <p:nvSpPr>
          <p:cNvPr id="5" name="Footer Placeholder 4">
            <a:extLst>
              <a:ext uri="{FF2B5EF4-FFF2-40B4-BE49-F238E27FC236}">
                <a16:creationId xmlns:a16="http://schemas.microsoft.com/office/drawing/2014/main" id="{2BD3D279-83F7-4B43-8E24-6630BB6D0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C3B48-A941-4A01-9872-7610E4D993AD}"/>
              </a:ext>
            </a:extLst>
          </p:cNvPr>
          <p:cNvSpPr>
            <a:spLocks noGrp="1"/>
          </p:cNvSpPr>
          <p:nvPr>
            <p:ph type="sldNum" sz="quarter" idx="12"/>
          </p:nvPr>
        </p:nvSpPr>
        <p:spPr/>
        <p:txBody>
          <a:bodyPr/>
          <a:lstStyle/>
          <a:p>
            <a:fld id="{E8267A37-0847-4203-A80D-D35E25CEC10B}" type="slidenum">
              <a:rPr lang="en-US" smtClean="0"/>
              <a:t>‹#›</a:t>
            </a:fld>
            <a:endParaRPr lang="en-US"/>
          </a:p>
        </p:txBody>
      </p:sp>
    </p:spTree>
    <p:extLst>
      <p:ext uri="{BB962C8B-B14F-4D97-AF65-F5344CB8AC3E}">
        <p14:creationId xmlns:p14="http://schemas.microsoft.com/office/powerpoint/2010/main" val="50168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7D1D-C1D5-435B-9F57-D622085337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BD615A-113B-4E2D-BE13-20E4C8DAB5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684E9-F892-444C-BA8E-6B02914ABD41}"/>
              </a:ext>
            </a:extLst>
          </p:cNvPr>
          <p:cNvSpPr>
            <a:spLocks noGrp="1"/>
          </p:cNvSpPr>
          <p:nvPr>
            <p:ph type="dt" sz="half" idx="10"/>
          </p:nvPr>
        </p:nvSpPr>
        <p:spPr/>
        <p:txBody>
          <a:bodyPr/>
          <a:lstStyle/>
          <a:p>
            <a:fld id="{AF50862D-F92F-4BB1-87E4-E068F1237F2F}" type="datetimeFigureOut">
              <a:rPr lang="en-US" smtClean="0"/>
              <a:t>8/21/2018</a:t>
            </a:fld>
            <a:endParaRPr lang="en-US"/>
          </a:p>
        </p:txBody>
      </p:sp>
      <p:sp>
        <p:nvSpPr>
          <p:cNvPr id="5" name="Footer Placeholder 4">
            <a:extLst>
              <a:ext uri="{FF2B5EF4-FFF2-40B4-BE49-F238E27FC236}">
                <a16:creationId xmlns:a16="http://schemas.microsoft.com/office/drawing/2014/main" id="{2907421C-C283-46A0-985D-7AEC9559D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BC04E-DC50-4683-A2A6-66AFD51C3A65}"/>
              </a:ext>
            </a:extLst>
          </p:cNvPr>
          <p:cNvSpPr>
            <a:spLocks noGrp="1"/>
          </p:cNvSpPr>
          <p:nvPr>
            <p:ph type="sldNum" sz="quarter" idx="12"/>
          </p:nvPr>
        </p:nvSpPr>
        <p:spPr/>
        <p:txBody>
          <a:bodyPr/>
          <a:lstStyle/>
          <a:p>
            <a:fld id="{E8267A37-0847-4203-A80D-D35E25CEC10B}" type="slidenum">
              <a:rPr lang="en-US" smtClean="0"/>
              <a:t>‹#›</a:t>
            </a:fld>
            <a:endParaRPr lang="en-US"/>
          </a:p>
        </p:txBody>
      </p:sp>
    </p:spTree>
    <p:extLst>
      <p:ext uri="{BB962C8B-B14F-4D97-AF65-F5344CB8AC3E}">
        <p14:creationId xmlns:p14="http://schemas.microsoft.com/office/powerpoint/2010/main" val="211325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8D265-1F76-43D4-9C12-BC9C215C03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1B595-24DC-402E-9D52-23C4B2F3BA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E8740-A6F1-4F50-B428-8B346799C4E7}"/>
              </a:ext>
            </a:extLst>
          </p:cNvPr>
          <p:cNvSpPr>
            <a:spLocks noGrp="1"/>
          </p:cNvSpPr>
          <p:nvPr>
            <p:ph type="dt" sz="half" idx="10"/>
          </p:nvPr>
        </p:nvSpPr>
        <p:spPr/>
        <p:txBody>
          <a:bodyPr/>
          <a:lstStyle/>
          <a:p>
            <a:fld id="{AF50862D-F92F-4BB1-87E4-E068F1237F2F}" type="datetimeFigureOut">
              <a:rPr lang="en-US" smtClean="0"/>
              <a:t>8/21/2018</a:t>
            </a:fld>
            <a:endParaRPr lang="en-US"/>
          </a:p>
        </p:txBody>
      </p:sp>
      <p:sp>
        <p:nvSpPr>
          <p:cNvPr id="5" name="Footer Placeholder 4">
            <a:extLst>
              <a:ext uri="{FF2B5EF4-FFF2-40B4-BE49-F238E27FC236}">
                <a16:creationId xmlns:a16="http://schemas.microsoft.com/office/drawing/2014/main" id="{684D9478-5249-42D6-9BC5-8954FF196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CE489-41F0-4F9E-976C-6EBCEDC24558}"/>
              </a:ext>
            </a:extLst>
          </p:cNvPr>
          <p:cNvSpPr>
            <a:spLocks noGrp="1"/>
          </p:cNvSpPr>
          <p:nvPr>
            <p:ph type="sldNum" sz="quarter" idx="12"/>
          </p:nvPr>
        </p:nvSpPr>
        <p:spPr/>
        <p:txBody>
          <a:bodyPr/>
          <a:lstStyle/>
          <a:p>
            <a:fld id="{E8267A37-0847-4203-A80D-D35E25CEC10B}" type="slidenum">
              <a:rPr lang="en-US" smtClean="0"/>
              <a:t>‹#›</a:t>
            </a:fld>
            <a:endParaRPr lang="en-US"/>
          </a:p>
        </p:txBody>
      </p:sp>
    </p:spTree>
    <p:extLst>
      <p:ext uri="{BB962C8B-B14F-4D97-AF65-F5344CB8AC3E}">
        <p14:creationId xmlns:p14="http://schemas.microsoft.com/office/powerpoint/2010/main" val="54839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AF86-6FAC-42C3-A0E3-2061DB1352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D5BE90-A711-42B7-80A3-BC7E7F721F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3F336-822B-4D52-A4F8-35DD73706532}"/>
              </a:ext>
            </a:extLst>
          </p:cNvPr>
          <p:cNvSpPr>
            <a:spLocks noGrp="1"/>
          </p:cNvSpPr>
          <p:nvPr>
            <p:ph type="dt" sz="half" idx="10"/>
          </p:nvPr>
        </p:nvSpPr>
        <p:spPr/>
        <p:txBody>
          <a:bodyPr/>
          <a:lstStyle/>
          <a:p>
            <a:fld id="{AF50862D-F92F-4BB1-87E4-E068F1237F2F}" type="datetimeFigureOut">
              <a:rPr lang="en-US" smtClean="0"/>
              <a:t>8/21/2018</a:t>
            </a:fld>
            <a:endParaRPr lang="en-US"/>
          </a:p>
        </p:txBody>
      </p:sp>
      <p:sp>
        <p:nvSpPr>
          <p:cNvPr id="5" name="Footer Placeholder 4">
            <a:extLst>
              <a:ext uri="{FF2B5EF4-FFF2-40B4-BE49-F238E27FC236}">
                <a16:creationId xmlns:a16="http://schemas.microsoft.com/office/drawing/2014/main" id="{AA374B3F-6006-4971-B91E-D6AED2144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59FFE-D87C-4C53-8861-74A234BEBD3F}"/>
              </a:ext>
            </a:extLst>
          </p:cNvPr>
          <p:cNvSpPr>
            <a:spLocks noGrp="1"/>
          </p:cNvSpPr>
          <p:nvPr>
            <p:ph type="sldNum" sz="quarter" idx="12"/>
          </p:nvPr>
        </p:nvSpPr>
        <p:spPr/>
        <p:txBody>
          <a:bodyPr/>
          <a:lstStyle/>
          <a:p>
            <a:fld id="{E8267A37-0847-4203-A80D-D35E25CEC10B}" type="slidenum">
              <a:rPr lang="en-US" smtClean="0"/>
              <a:t>‹#›</a:t>
            </a:fld>
            <a:endParaRPr lang="en-US"/>
          </a:p>
        </p:txBody>
      </p:sp>
    </p:spTree>
    <p:extLst>
      <p:ext uri="{BB962C8B-B14F-4D97-AF65-F5344CB8AC3E}">
        <p14:creationId xmlns:p14="http://schemas.microsoft.com/office/powerpoint/2010/main" val="19170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E265-E7C3-4E23-8AAE-57DAB94001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BFBE8B-E289-45DD-9AE1-21BFCDF36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6B19D6-C028-4DBE-A6C3-86207669225B}"/>
              </a:ext>
            </a:extLst>
          </p:cNvPr>
          <p:cNvSpPr>
            <a:spLocks noGrp="1"/>
          </p:cNvSpPr>
          <p:nvPr>
            <p:ph type="dt" sz="half" idx="10"/>
          </p:nvPr>
        </p:nvSpPr>
        <p:spPr/>
        <p:txBody>
          <a:bodyPr/>
          <a:lstStyle/>
          <a:p>
            <a:fld id="{AF50862D-F92F-4BB1-87E4-E068F1237F2F}" type="datetimeFigureOut">
              <a:rPr lang="en-US" smtClean="0"/>
              <a:t>8/21/2018</a:t>
            </a:fld>
            <a:endParaRPr lang="en-US"/>
          </a:p>
        </p:txBody>
      </p:sp>
      <p:sp>
        <p:nvSpPr>
          <p:cNvPr id="5" name="Footer Placeholder 4">
            <a:extLst>
              <a:ext uri="{FF2B5EF4-FFF2-40B4-BE49-F238E27FC236}">
                <a16:creationId xmlns:a16="http://schemas.microsoft.com/office/drawing/2014/main" id="{D67D7FDA-E89A-4607-97A4-0C104EB07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99979-0A68-4339-BCD0-E5F3789FE883}"/>
              </a:ext>
            </a:extLst>
          </p:cNvPr>
          <p:cNvSpPr>
            <a:spLocks noGrp="1"/>
          </p:cNvSpPr>
          <p:nvPr>
            <p:ph type="sldNum" sz="quarter" idx="12"/>
          </p:nvPr>
        </p:nvSpPr>
        <p:spPr/>
        <p:txBody>
          <a:bodyPr/>
          <a:lstStyle/>
          <a:p>
            <a:fld id="{E8267A37-0847-4203-A80D-D35E25CEC10B}" type="slidenum">
              <a:rPr lang="en-US" smtClean="0"/>
              <a:t>‹#›</a:t>
            </a:fld>
            <a:endParaRPr lang="en-US"/>
          </a:p>
        </p:txBody>
      </p:sp>
    </p:spTree>
    <p:extLst>
      <p:ext uri="{BB962C8B-B14F-4D97-AF65-F5344CB8AC3E}">
        <p14:creationId xmlns:p14="http://schemas.microsoft.com/office/powerpoint/2010/main" val="294462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E68F-4395-48F3-A45F-D81A34250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C6896-EA1C-46A3-ABDB-5739373160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5530C2-0872-4232-A813-EEFC4A3E8F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17F98B-BCFC-4D29-9DE7-06E36F208CFF}"/>
              </a:ext>
            </a:extLst>
          </p:cNvPr>
          <p:cNvSpPr>
            <a:spLocks noGrp="1"/>
          </p:cNvSpPr>
          <p:nvPr>
            <p:ph type="dt" sz="half" idx="10"/>
          </p:nvPr>
        </p:nvSpPr>
        <p:spPr/>
        <p:txBody>
          <a:bodyPr/>
          <a:lstStyle/>
          <a:p>
            <a:fld id="{AF50862D-F92F-4BB1-87E4-E068F1237F2F}" type="datetimeFigureOut">
              <a:rPr lang="en-US" smtClean="0"/>
              <a:t>8/21/2018</a:t>
            </a:fld>
            <a:endParaRPr lang="en-US"/>
          </a:p>
        </p:txBody>
      </p:sp>
      <p:sp>
        <p:nvSpPr>
          <p:cNvPr id="6" name="Footer Placeholder 5">
            <a:extLst>
              <a:ext uri="{FF2B5EF4-FFF2-40B4-BE49-F238E27FC236}">
                <a16:creationId xmlns:a16="http://schemas.microsoft.com/office/drawing/2014/main" id="{F3ADE3FD-17CF-4598-878E-F0C2A3AB1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A56E8B-2F82-4B8E-9D5C-064F998E5CEF}"/>
              </a:ext>
            </a:extLst>
          </p:cNvPr>
          <p:cNvSpPr>
            <a:spLocks noGrp="1"/>
          </p:cNvSpPr>
          <p:nvPr>
            <p:ph type="sldNum" sz="quarter" idx="12"/>
          </p:nvPr>
        </p:nvSpPr>
        <p:spPr/>
        <p:txBody>
          <a:bodyPr/>
          <a:lstStyle/>
          <a:p>
            <a:fld id="{E8267A37-0847-4203-A80D-D35E25CEC10B}" type="slidenum">
              <a:rPr lang="en-US" smtClean="0"/>
              <a:t>‹#›</a:t>
            </a:fld>
            <a:endParaRPr lang="en-US"/>
          </a:p>
        </p:txBody>
      </p:sp>
    </p:spTree>
    <p:extLst>
      <p:ext uri="{BB962C8B-B14F-4D97-AF65-F5344CB8AC3E}">
        <p14:creationId xmlns:p14="http://schemas.microsoft.com/office/powerpoint/2010/main" val="52374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F2C6-AC3B-4053-B1BB-3247E586D4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42F032-773D-4A47-B330-FFFAA86F3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5D4567-D60D-4C10-B112-C9B7A76372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5D35F5-C30B-4DE9-A7B5-61391F8291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B4375E-9B94-4331-8049-C0393F898D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D939E7-B8F0-476C-B631-FC91045CFE73}"/>
              </a:ext>
            </a:extLst>
          </p:cNvPr>
          <p:cNvSpPr>
            <a:spLocks noGrp="1"/>
          </p:cNvSpPr>
          <p:nvPr>
            <p:ph type="dt" sz="half" idx="10"/>
          </p:nvPr>
        </p:nvSpPr>
        <p:spPr/>
        <p:txBody>
          <a:bodyPr/>
          <a:lstStyle/>
          <a:p>
            <a:fld id="{AF50862D-F92F-4BB1-87E4-E068F1237F2F}" type="datetimeFigureOut">
              <a:rPr lang="en-US" smtClean="0"/>
              <a:t>8/21/2018</a:t>
            </a:fld>
            <a:endParaRPr lang="en-US"/>
          </a:p>
        </p:txBody>
      </p:sp>
      <p:sp>
        <p:nvSpPr>
          <p:cNvPr id="8" name="Footer Placeholder 7">
            <a:extLst>
              <a:ext uri="{FF2B5EF4-FFF2-40B4-BE49-F238E27FC236}">
                <a16:creationId xmlns:a16="http://schemas.microsoft.com/office/drawing/2014/main" id="{90DD70DE-CD3A-41D8-BDFB-54438F20BF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519C26-081B-42D0-BB80-FBE45BB3F9D7}"/>
              </a:ext>
            </a:extLst>
          </p:cNvPr>
          <p:cNvSpPr>
            <a:spLocks noGrp="1"/>
          </p:cNvSpPr>
          <p:nvPr>
            <p:ph type="sldNum" sz="quarter" idx="12"/>
          </p:nvPr>
        </p:nvSpPr>
        <p:spPr/>
        <p:txBody>
          <a:bodyPr/>
          <a:lstStyle/>
          <a:p>
            <a:fld id="{E8267A37-0847-4203-A80D-D35E25CEC10B}" type="slidenum">
              <a:rPr lang="en-US" smtClean="0"/>
              <a:t>‹#›</a:t>
            </a:fld>
            <a:endParaRPr lang="en-US"/>
          </a:p>
        </p:txBody>
      </p:sp>
    </p:spTree>
    <p:extLst>
      <p:ext uri="{BB962C8B-B14F-4D97-AF65-F5344CB8AC3E}">
        <p14:creationId xmlns:p14="http://schemas.microsoft.com/office/powerpoint/2010/main" val="266554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019C-2480-4AAA-91A5-7EA622998B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F116D-A40C-4DDE-BB7B-9D39305D76CA}"/>
              </a:ext>
            </a:extLst>
          </p:cNvPr>
          <p:cNvSpPr>
            <a:spLocks noGrp="1"/>
          </p:cNvSpPr>
          <p:nvPr>
            <p:ph type="dt" sz="half" idx="10"/>
          </p:nvPr>
        </p:nvSpPr>
        <p:spPr/>
        <p:txBody>
          <a:bodyPr/>
          <a:lstStyle/>
          <a:p>
            <a:fld id="{AF50862D-F92F-4BB1-87E4-E068F1237F2F}" type="datetimeFigureOut">
              <a:rPr lang="en-US" smtClean="0"/>
              <a:t>8/21/2018</a:t>
            </a:fld>
            <a:endParaRPr lang="en-US"/>
          </a:p>
        </p:txBody>
      </p:sp>
      <p:sp>
        <p:nvSpPr>
          <p:cNvPr id="4" name="Footer Placeholder 3">
            <a:extLst>
              <a:ext uri="{FF2B5EF4-FFF2-40B4-BE49-F238E27FC236}">
                <a16:creationId xmlns:a16="http://schemas.microsoft.com/office/drawing/2014/main" id="{5A7E5E50-4DC0-481F-8F90-57AB9DA2BF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4527CC-063B-49AD-B120-2E005BB96992}"/>
              </a:ext>
            </a:extLst>
          </p:cNvPr>
          <p:cNvSpPr>
            <a:spLocks noGrp="1"/>
          </p:cNvSpPr>
          <p:nvPr>
            <p:ph type="sldNum" sz="quarter" idx="12"/>
          </p:nvPr>
        </p:nvSpPr>
        <p:spPr/>
        <p:txBody>
          <a:bodyPr/>
          <a:lstStyle/>
          <a:p>
            <a:fld id="{E8267A37-0847-4203-A80D-D35E25CEC10B}" type="slidenum">
              <a:rPr lang="en-US" smtClean="0"/>
              <a:t>‹#›</a:t>
            </a:fld>
            <a:endParaRPr lang="en-US"/>
          </a:p>
        </p:txBody>
      </p:sp>
    </p:spTree>
    <p:extLst>
      <p:ext uri="{BB962C8B-B14F-4D97-AF65-F5344CB8AC3E}">
        <p14:creationId xmlns:p14="http://schemas.microsoft.com/office/powerpoint/2010/main" val="310793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D0588-952D-4F8D-B09C-0E77A8788FFD}"/>
              </a:ext>
            </a:extLst>
          </p:cNvPr>
          <p:cNvSpPr>
            <a:spLocks noGrp="1"/>
          </p:cNvSpPr>
          <p:nvPr>
            <p:ph type="dt" sz="half" idx="10"/>
          </p:nvPr>
        </p:nvSpPr>
        <p:spPr/>
        <p:txBody>
          <a:bodyPr/>
          <a:lstStyle/>
          <a:p>
            <a:fld id="{AF50862D-F92F-4BB1-87E4-E068F1237F2F}" type="datetimeFigureOut">
              <a:rPr lang="en-US" smtClean="0"/>
              <a:t>8/21/2018</a:t>
            </a:fld>
            <a:endParaRPr lang="en-US"/>
          </a:p>
        </p:txBody>
      </p:sp>
      <p:sp>
        <p:nvSpPr>
          <p:cNvPr id="3" name="Footer Placeholder 2">
            <a:extLst>
              <a:ext uri="{FF2B5EF4-FFF2-40B4-BE49-F238E27FC236}">
                <a16:creationId xmlns:a16="http://schemas.microsoft.com/office/drawing/2014/main" id="{B73C5ACC-2AB5-40C8-BF27-B10762F3A8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E1585F-A0A4-4528-A2A1-7C6250A8C463}"/>
              </a:ext>
            </a:extLst>
          </p:cNvPr>
          <p:cNvSpPr>
            <a:spLocks noGrp="1"/>
          </p:cNvSpPr>
          <p:nvPr>
            <p:ph type="sldNum" sz="quarter" idx="12"/>
          </p:nvPr>
        </p:nvSpPr>
        <p:spPr/>
        <p:txBody>
          <a:bodyPr/>
          <a:lstStyle/>
          <a:p>
            <a:fld id="{E8267A37-0847-4203-A80D-D35E25CEC10B}" type="slidenum">
              <a:rPr lang="en-US" smtClean="0"/>
              <a:t>‹#›</a:t>
            </a:fld>
            <a:endParaRPr lang="en-US"/>
          </a:p>
        </p:txBody>
      </p:sp>
    </p:spTree>
    <p:extLst>
      <p:ext uri="{BB962C8B-B14F-4D97-AF65-F5344CB8AC3E}">
        <p14:creationId xmlns:p14="http://schemas.microsoft.com/office/powerpoint/2010/main" val="424527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3192-7ED3-46C8-BA0C-A7B6E0CC1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5B4DAA-3539-4691-B380-EFC8C969F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3F3217-E75E-43D7-B9F2-D9D06CE69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3F8C7C-FF72-46CB-8F81-D66732A82517}"/>
              </a:ext>
            </a:extLst>
          </p:cNvPr>
          <p:cNvSpPr>
            <a:spLocks noGrp="1"/>
          </p:cNvSpPr>
          <p:nvPr>
            <p:ph type="dt" sz="half" idx="10"/>
          </p:nvPr>
        </p:nvSpPr>
        <p:spPr/>
        <p:txBody>
          <a:bodyPr/>
          <a:lstStyle/>
          <a:p>
            <a:fld id="{AF50862D-F92F-4BB1-87E4-E068F1237F2F}" type="datetimeFigureOut">
              <a:rPr lang="en-US" smtClean="0"/>
              <a:t>8/21/2018</a:t>
            </a:fld>
            <a:endParaRPr lang="en-US"/>
          </a:p>
        </p:txBody>
      </p:sp>
      <p:sp>
        <p:nvSpPr>
          <p:cNvPr id="6" name="Footer Placeholder 5">
            <a:extLst>
              <a:ext uri="{FF2B5EF4-FFF2-40B4-BE49-F238E27FC236}">
                <a16:creationId xmlns:a16="http://schemas.microsoft.com/office/drawing/2014/main" id="{8CC3BF60-FEE7-4D84-8074-74488C526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6BD72-1E06-429E-A4E6-88DF704E7537}"/>
              </a:ext>
            </a:extLst>
          </p:cNvPr>
          <p:cNvSpPr>
            <a:spLocks noGrp="1"/>
          </p:cNvSpPr>
          <p:nvPr>
            <p:ph type="sldNum" sz="quarter" idx="12"/>
          </p:nvPr>
        </p:nvSpPr>
        <p:spPr/>
        <p:txBody>
          <a:bodyPr/>
          <a:lstStyle/>
          <a:p>
            <a:fld id="{E8267A37-0847-4203-A80D-D35E25CEC10B}" type="slidenum">
              <a:rPr lang="en-US" smtClean="0"/>
              <a:t>‹#›</a:t>
            </a:fld>
            <a:endParaRPr lang="en-US"/>
          </a:p>
        </p:txBody>
      </p:sp>
    </p:spTree>
    <p:extLst>
      <p:ext uri="{BB962C8B-B14F-4D97-AF65-F5344CB8AC3E}">
        <p14:creationId xmlns:p14="http://schemas.microsoft.com/office/powerpoint/2010/main" val="225266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7133-6B72-4A61-B834-D5D427EFF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C28AE5-54FD-4B9C-92FC-C1292F0CF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11A90F-A247-4A50-9BDD-7FAD53FBC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1EB2E6-CD18-4959-8938-9F7CA32B778E}"/>
              </a:ext>
            </a:extLst>
          </p:cNvPr>
          <p:cNvSpPr>
            <a:spLocks noGrp="1"/>
          </p:cNvSpPr>
          <p:nvPr>
            <p:ph type="dt" sz="half" idx="10"/>
          </p:nvPr>
        </p:nvSpPr>
        <p:spPr/>
        <p:txBody>
          <a:bodyPr/>
          <a:lstStyle/>
          <a:p>
            <a:fld id="{AF50862D-F92F-4BB1-87E4-E068F1237F2F}" type="datetimeFigureOut">
              <a:rPr lang="en-US" smtClean="0"/>
              <a:t>8/21/2018</a:t>
            </a:fld>
            <a:endParaRPr lang="en-US"/>
          </a:p>
        </p:txBody>
      </p:sp>
      <p:sp>
        <p:nvSpPr>
          <p:cNvPr id="6" name="Footer Placeholder 5">
            <a:extLst>
              <a:ext uri="{FF2B5EF4-FFF2-40B4-BE49-F238E27FC236}">
                <a16:creationId xmlns:a16="http://schemas.microsoft.com/office/drawing/2014/main" id="{3FDB8A1E-9E8D-4837-82A7-50071922B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628A4-A191-4F51-B73B-59A684F3A852}"/>
              </a:ext>
            </a:extLst>
          </p:cNvPr>
          <p:cNvSpPr>
            <a:spLocks noGrp="1"/>
          </p:cNvSpPr>
          <p:nvPr>
            <p:ph type="sldNum" sz="quarter" idx="12"/>
          </p:nvPr>
        </p:nvSpPr>
        <p:spPr/>
        <p:txBody>
          <a:bodyPr/>
          <a:lstStyle/>
          <a:p>
            <a:fld id="{E8267A37-0847-4203-A80D-D35E25CEC10B}" type="slidenum">
              <a:rPr lang="en-US" smtClean="0"/>
              <a:t>‹#›</a:t>
            </a:fld>
            <a:endParaRPr lang="en-US"/>
          </a:p>
        </p:txBody>
      </p:sp>
    </p:spTree>
    <p:extLst>
      <p:ext uri="{BB962C8B-B14F-4D97-AF65-F5344CB8AC3E}">
        <p14:creationId xmlns:p14="http://schemas.microsoft.com/office/powerpoint/2010/main" val="298148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13E969-1A61-4A76-A2BB-4A260EB04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576C0-DA0E-4661-9E95-EF898F9D5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61317-4B91-4821-B0C5-9CB639D33F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862D-F92F-4BB1-87E4-E068F1237F2F}" type="datetimeFigureOut">
              <a:rPr lang="en-US" smtClean="0"/>
              <a:t>8/21/2018</a:t>
            </a:fld>
            <a:endParaRPr lang="en-US"/>
          </a:p>
        </p:txBody>
      </p:sp>
      <p:sp>
        <p:nvSpPr>
          <p:cNvPr id="5" name="Footer Placeholder 4">
            <a:extLst>
              <a:ext uri="{FF2B5EF4-FFF2-40B4-BE49-F238E27FC236}">
                <a16:creationId xmlns:a16="http://schemas.microsoft.com/office/drawing/2014/main" id="{F89A42BB-743A-4CD2-B758-9D2FF7B43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BDE234-5FD3-4AAA-9C13-7BE45FE89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67A37-0847-4203-A80D-D35E25CEC10B}" type="slidenum">
              <a:rPr lang="en-US" smtClean="0"/>
              <a:t>‹#›</a:t>
            </a:fld>
            <a:endParaRPr lang="en-US"/>
          </a:p>
        </p:txBody>
      </p:sp>
    </p:spTree>
    <p:extLst>
      <p:ext uri="{BB962C8B-B14F-4D97-AF65-F5344CB8AC3E}">
        <p14:creationId xmlns:p14="http://schemas.microsoft.com/office/powerpoint/2010/main" val="1317211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5F00-DA15-4DBE-8527-12E75B770297}"/>
              </a:ext>
            </a:extLst>
          </p:cNvPr>
          <p:cNvSpPr>
            <a:spLocks noGrp="1"/>
          </p:cNvSpPr>
          <p:nvPr>
            <p:ph type="ctrTitle"/>
          </p:nvPr>
        </p:nvSpPr>
        <p:spPr/>
        <p:txBody>
          <a:bodyPr/>
          <a:lstStyle/>
          <a:p>
            <a:r>
              <a:rPr lang="en-US" dirty="0"/>
              <a:t>Phylogenetic Analysis</a:t>
            </a:r>
          </a:p>
        </p:txBody>
      </p:sp>
      <p:sp>
        <p:nvSpPr>
          <p:cNvPr id="3" name="Subtitle 2">
            <a:extLst>
              <a:ext uri="{FF2B5EF4-FFF2-40B4-BE49-F238E27FC236}">
                <a16:creationId xmlns:a16="http://schemas.microsoft.com/office/drawing/2014/main" id="{8F0EEAE6-D0A3-46C0-A674-58896CF5160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504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D080-22DB-42B0-9135-BBDBE366E5CD}"/>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id="{B8005A31-E7E0-46B5-ADCA-9555A5485BFA}"/>
              </a:ext>
            </a:extLst>
          </p:cNvPr>
          <p:cNvSpPr>
            <a:spLocks noGrp="1"/>
          </p:cNvSpPr>
          <p:nvPr>
            <p:ph idx="1"/>
          </p:nvPr>
        </p:nvSpPr>
        <p:spPr/>
        <p:txBody>
          <a:bodyPr>
            <a:normAutofit lnSpcReduction="10000"/>
          </a:bodyPr>
          <a:lstStyle/>
          <a:p>
            <a:r>
              <a:rPr lang="en-US" dirty="0"/>
              <a:t>The study of evolutionary relatedness among various groups of organism (e.g., species, population) is known as phylogenetics</a:t>
            </a:r>
          </a:p>
          <a:p>
            <a:r>
              <a:rPr lang="en-US" dirty="0"/>
              <a:t>Phyle = tribe or race , </a:t>
            </a:r>
            <a:r>
              <a:rPr lang="en-US" dirty="0" err="1"/>
              <a:t>genetikos</a:t>
            </a:r>
            <a:r>
              <a:rPr lang="en-US" dirty="0"/>
              <a:t> = relative to birth</a:t>
            </a:r>
          </a:p>
          <a:p>
            <a:pPr marL="0" indent="0">
              <a:buNone/>
            </a:pPr>
            <a:endParaRPr lang="en-US" dirty="0"/>
          </a:p>
          <a:p>
            <a:pPr marL="0" indent="0">
              <a:buNone/>
            </a:pPr>
            <a:r>
              <a:rPr lang="en-US" dirty="0"/>
              <a:t>What is Phylogenetic Tree?</a:t>
            </a:r>
          </a:p>
          <a:p>
            <a:pPr marL="0" indent="0">
              <a:buNone/>
            </a:pPr>
            <a:r>
              <a:rPr lang="en-US" dirty="0"/>
              <a:t>	It assumed that all organisms had a common ancestor. During the course of evolution, a species into two or more different species that do not cross each other. The relationship among the different species can be represented in the form of an evolutionary or phylogenetic tree.</a:t>
            </a:r>
          </a:p>
        </p:txBody>
      </p:sp>
    </p:spTree>
    <p:extLst>
      <p:ext uri="{BB962C8B-B14F-4D97-AF65-F5344CB8AC3E}">
        <p14:creationId xmlns:p14="http://schemas.microsoft.com/office/powerpoint/2010/main" val="225883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1F4F-7D13-4D4B-BB8A-62F138488E54}"/>
              </a:ext>
            </a:extLst>
          </p:cNvPr>
          <p:cNvSpPr>
            <a:spLocks noGrp="1"/>
          </p:cNvSpPr>
          <p:nvPr>
            <p:ph type="title"/>
          </p:nvPr>
        </p:nvSpPr>
        <p:spPr/>
        <p:txBody>
          <a:bodyPr/>
          <a:lstStyle/>
          <a:p>
            <a:r>
              <a:rPr lang="en-US" dirty="0"/>
              <a:t>Methods of Phylogenetic Analysis</a:t>
            </a:r>
          </a:p>
        </p:txBody>
      </p:sp>
      <p:sp>
        <p:nvSpPr>
          <p:cNvPr id="3" name="Content Placeholder 2">
            <a:extLst>
              <a:ext uri="{FF2B5EF4-FFF2-40B4-BE49-F238E27FC236}">
                <a16:creationId xmlns:a16="http://schemas.microsoft.com/office/drawing/2014/main" id="{86F26A86-68F1-486F-8B99-8C9C994DD30E}"/>
              </a:ext>
            </a:extLst>
          </p:cNvPr>
          <p:cNvSpPr>
            <a:spLocks noGrp="1"/>
          </p:cNvSpPr>
          <p:nvPr>
            <p:ph idx="1"/>
          </p:nvPr>
        </p:nvSpPr>
        <p:spPr/>
        <p:txBody>
          <a:bodyPr/>
          <a:lstStyle/>
          <a:p>
            <a:r>
              <a:rPr lang="en-US" dirty="0"/>
              <a:t>There are three main methods for finding the phylogenetic tree that best accounts for the variation in a group of analysis.</a:t>
            </a:r>
          </a:p>
          <a:p>
            <a:pPr lvl="1"/>
            <a:r>
              <a:rPr lang="en-US" dirty="0"/>
              <a:t>Distance Based Methods</a:t>
            </a:r>
          </a:p>
          <a:p>
            <a:pPr lvl="1"/>
            <a:r>
              <a:rPr lang="en-US" dirty="0"/>
              <a:t>Maximum Parsimony</a:t>
            </a:r>
          </a:p>
          <a:p>
            <a:pPr lvl="1"/>
            <a:r>
              <a:rPr lang="en-US" dirty="0"/>
              <a:t>Maximum Likelihood</a:t>
            </a:r>
          </a:p>
        </p:txBody>
      </p:sp>
    </p:spTree>
    <p:extLst>
      <p:ext uri="{BB962C8B-B14F-4D97-AF65-F5344CB8AC3E}">
        <p14:creationId xmlns:p14="http://schemas.microsoft.com/office/powerpoint/2010/main" val="60109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362D-9197-40BB-93E3-19E9B839741E}"/>
              </a:ext>
            </a:extLst>
          </p:cNvPr>
          <p:cNvSpPr>
            <a:spLocks noGrp="1"/>
          </p:cNvSpPr>
          <p:nvPr>
            <p:ph type="title"/>
          </p:nvPr>
        </p:nvSpPr>
        <p:spPr/>
        <p:txBody>
          <a:bodyPr/>
          <a:lstStyle/>
          <a:p>
            <a:r>
              <a:rPr lang="en-US" dirty="0"/>
              <a:t>Distance Based Method</a:t>
            </a:r>
          </a:p>
        </p:txBody>
      </p:sp>
      <p:sp>
        <p:nvSpPr>
          <p:cNvPr id="3" name="Content Placeholder 2">
            <a:extLst>
              <a:ext uri="{FF2B5EF4-FFF2-40B4-BE49-F238E27FC236}">
                <a16:creationId xmlns:a16="http://schemas.microsoft.com/office/drawing/2014/main" id="{DB62E3B9-06A7-442E-879C-7DF488ADBD85}"/>
              </a:ext>
            </a:extLst>
          </p:cNvPr>
          <p:cNvSpPr>
            <a:spLocks noGrp="1"/>
          </p:cNvSpPr>
          <p:nvPr>
            <p:ph idx="1"/>
          </p:nvPr>
        </p:nvSpPr>
        <p:spPr/>
        <p:txBody>
          <a:bodyPr>
            <a:normAutofit/>
          </a:bodyPr>
          <a:lstStyle/>
          <a:p>
            <a:r>
              <a:rPr lang="en-US" dirty="0"/>
              <a:t>The main objective of the distance method is to find a tree in which the nearest neighbor are positioned correctly.</a:t>
            </a:r>
          </a:p>
          <a:p>
            <a:r>
              <a:rPr lang="en-US" dirty="0"/>
              <a:t>The major advantage of this is that the simplest method of tree building which is based on most simple clustering</a:t>
            </a:r>
          </a:p>
          <a:p>
            <a:pPr marL="0" indent="0">
              <a:buNone/>
            </a:pPr>
            <a:endParaRPr lang="en-US" dirty="0"/>
          </a:p>
          <a:p>
            <a:pPr marL="0" indent="0">
              <a:buNone/>
            </a:pPr>
            <a:r>
              <a:rPr lang="en-US" dirty="0"/>
              <a:t>Algorithms for clustering using Distance Based Methods:</a:t>
            </a:r>
          </a:p>
          <a:p>
            <a:r>
              <a:rPr lang="en-US" dirty="0"/>
              <a:t>Unweighted Pair Group Method with Arithmetic Mean</a:t>
            </a:r>
          </a:p>
          <a:p>
            <a:r>
              <a:rPr lang="en-US" dirty="0"/>
              <a:t>Neighbor – joining Method</a:t>
            </a:r>
          </a:p>
        </p:txBody>
      </p:sp>
    </p:spTree>
    <p:extLst>
      <p:ext uri="{BB962C8B-B14F-4D97-AF65-F5344CB8AC3E}">
        <p14:creationId xmlns:p14="http://schemas.microsoft.com/office/powerpoint/2010/main" val="180630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7A34-0459-45DB-A776-819FF523B59B}"/>
              </a:ext>
            </a:extLst>
          </p:cNvPr>
          <p:cNvSpPr>
            <a:spLocks noGrp="1"/>
          </p:cNvSpPr>
          <p:nvPr>
            <p:ph type="title"/>
          </p:nvPr>
        </p:nvSpPr>
        <p:spPr/>
        <p:txBody>
          <a:bodyPr/>
          <a:lstStyle/>
          <a:p>
            <a:r>
              <a:rPr lang="en-US" dirty="0"/>
              <a:t>Algorithms for clustering</a:t>
            </a:r>
          </a:p>
        </p:txBody>
      </p:sp>
      <p:sp>
        <p:nvSpPr>
          <p:cNvPr id="3" name="Content Placeholder 2">
            <a:extLst>
              <a:ext uri="{FF2B5EF4-FFF2-40B4-BE49-F238E27FC236}">
                <a16:creationId xmlns:a16="http://schemas.microsoft.com/office/drawing/2014/main" id="{6BE357B4-5318-4F5A-ACD4-D40003D8172A}"/>
              </a:ext>
            </a:extLst>
          </p:cNvPr>
          <p:cNvSpPr>
            <a:spLocks noGrp="1"/>
          </p:cNvSpPr>
          <p:nvPr>
            <p:ph idx="1"/>
          </p:nvPr>
        </p:nvSpPr>
        <p:spPr/>
        <p:txBody>
          <a:bodyPr/>
          <a:lstStyle/>
          <a:p>
            <a:r>
              <a:rPr lang="en-US" b="1" dirty="0"/>
              <a:t>Unweighted Pair Group Method with Arithmetic Mean:</a:t>
            </a:r>
          </a:p>
          <a:p>
            <a:pPr lvl="1"/>
            <a:r>
              <a:rPr lang="en-US" dirty="0"/>
              <a:t>Unweighted Pair Group Method with Arithmetic Mean</a:t>
            </a:r>
            <a:r>
              <a:rPr lang="en-US" b="1" dirty="0"/>
              <a:t> </a:t>
            </a:r>
            <a:r>
              <a:rPr lang="en-US" dirty="0"/>
              <a:t>is a clustering algorithm that works by joining the branches of a tree on the basis of greatest similarity criteria among pairs of sequences and by calculating means of the joined pairs</a:t>
            </a:r>
          </a:p>
          <a:p>
            <a:r>
              <a:rPr lang="en-US" b="1" dirty="0"/>
              <a:t>Neighbor – Joining Method:</a:t>
            </a:r>
          </a:p>
          <a:p>
            <a:pPr lvl="1"/>
            <a:r>
              <a:rPr lang="en-US" dirty="0"/>
              <a:t>Neighbor-joining method is very fast and greedy heuristic in which the closet subtree are first joined to each other followed by joining of subtrees far from each other. This method is based on the minimum evolution principle.</a:t>
            </a:r>
          </a:p>
        </p:txBody>
      </p:sp>
    </p:spTree>
    <p:extLst>
      <p:ext uri="{BB962C8B-B14F-4D97-AF65-F5344CB8AC3E}">
        <p14:creationId xmlns:p14="http://schemas.microsoft.com/office/powerpoint/2010/main" val="143982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D675-619C-439D-B322-AE1081A60536}"/>
              </a:ext>
            </a:extLst>
          </p:cNvPr>
          <p:cNvSpPr>
            <a:spLocks noGrp="1"/>
          </p:cNvSpPr>
          <p:nvPr>
            <p:ph type="title"/>
          </p:nvPr>
        </p:nvSpPr>
        <p:spPr/>
        <p:txBody>
          <a:bodyPr/>
          <a:lstStyle/>
          <a:p>
            <a:r>
              <a:rPr lang="en-US" dirty="0"/>
              <a:t>Maximum Parsimony</a:t>
            </a:r>
          </a:p>
        </p:txBody>
      </p:sp>
      <p:sp>
        <p:nvSpPr>
          <p:cNvPr id="3" name="Content Placeholder 2">
            <a:extLst>
              <a:ext uri="{FF2B5EF4-FFF2-40B4-BE49-F238E27FC236}">
                <a16:creationId xmlns:a16="http://schemas.microsoft.com/office/drawing/2014/main" id="{1A248ABC-394F-4E5B-8C8D-FA6D573D2188}"/>
              </a:ext>
            </a:extLst>
          </p:cNvPr>
          <p:cNvSpPr>
            <a:spLocks noGrp="1"/>
          </p:cNvSpPr>
          <p:nvPr>
            <p:ph idx="1"/>
          </p:nvPr>
        </p:nvSpPr>
        <p:spPr/>
        <p:txBody>
          <a:bodyPr/>
          <a:lstStyle/>
          <a:p>
            <a:r>
              <a:rPr lang="en-US" dirty="0"/>
              <a:t>Maximum Parsimony is the most commonly used in those cases where ancestral relationship has to be reconstructed.</a:t>
            </a:r>
          </a:p>
          <a:p>
            <a:r>
              <a:rPr lang="en-US" dirty="0"/>
              <a:t>Parsimony refers to the use of simple answer to a particular problem.</a:t>
            </a:r>
          </a:p>
          <a:p>
            <a:r>
              <a:rPr lang="en-US" dirty="0"/>
              <a:t>It minimizes the number of steps required to generate the observed sequence variation.</a:t>
            </a:r>
          </a:p>
          <a:p>
            <a:r>
              <a:rPr lang="en-US" dirty="0"/>
              <a:t>A phylogenetic tree is constricted for each position in MSA based on the smallest number of evolutionary changes</a:t>
            </a:r>
          </a:p>
          <a:p>
            <a:r>
              <a:rPr lang="en-US" dirty="0"/>
              <a:t>This method is very good for distantly related sequences.</a:t>
            </a:r>
          </a:p>
        </p:txBody>
      </p:sp>
    </p:spTree>
    <p:extLst>
      <p:ext uri="{BB962C8B-B14F-4D97-AF65-F5344CB8AC3E}">
        <p14:creationId xmlns:p14="http://schemas.microsoft.com/office/powerpoint/2010/main" val="358632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1B99-D67A-4588-969E-5C8ADA1AC325}"/>
              </a:ext>
            </a:extLst>
          </p:cNvPr>
          <p:cNvSpPr>
            <a:spLocks noGrp="1"/>
          </p:cNvSpPr>
          <p:nvPr>
            <p:ph type="title"/>
          </p:nvPr>
        </p:nvSpPr>
        <p:spPr/>
        <p:txBody>
          <a:bodyPr/>
          <a:lstStyle/>
          <a:p>
            <a:r>
              <a:rPr lang="en-US" dirty="0"/>
              <a:t>Maximum Likelihood</a:t>
            </a:r>
          </a:p>
        </p:txBody>
      </p:sp>
      <p:sp>
        <p:nvSpPr>
          <p:cNvPr id="3" name="Content Placeholder 2">
            <a:extLst>
              <a:ext uri="{FF2B5EF4-FFF2-40B4-BE49-F238E27FC236}">
                <a16:creationId xmlns:a16="http://schemas.microsoft.com/office/drawing/2014/main" id="{7BACAB50-C43B-49DD-B76F-01ECDF182F87}"/>
              </a:ext>
            </a:extLst>
          </p:cNvPr>
          <p:cNvSpPr>
            <a:spLocks noGrp="1"/>
          </p:cNvSpPr>
          <p:nvPr>
            <p:ph idx="1"/>
          </p:nvPr>
        </p:nvSpPr>
        <p:spPr/>
        <p:txBody>
          <a:bodyPr/>
          <a:lstStyle/>
          <a:p>
            <a:r>
              <a:rPr lang="en-US" dirty="0"/>
              <a:t>Maximum Likelihood method is based on the explicit model of evolution used for phylogeny analysis.</a:t>
            </a:r>
          </a:p>
          <a:p>
            <a:r>
              <a:rPr lang="en-US" dirty="0"/>
              <a:t>It searches the phylogenetic tree and evolutionary model based on the highest likelihood of producing the observed dataset.</a:t>
            </a:r>
          </a:p>
          <a:p>
            <a:r>
              <a:rPr lang="en-US" dirty="0"/>
              <a:t>This model assumes that a history probability is preferred over the history of lower probability to get the observed state to construct a tree with the highest probability.</a:t>
            </a:r>
          </a:p>
          <a:p>
            <a:r>
              <a:rPr lang="en-US" dirty="0"/>
              <a:t>The disadvantage of this method is this method is that it is extremely slow and need more computational power and the results are dependent on the model of evolution</a:t>
            </a:r>
          </a:p>
        </p:txBody>
      </p:sp>
    </p:spTree>
    <p:extLst>
      <p:ext uri="{BB962C8B-B14F-4D97-AF65-F5344CB8AC3E}">
        <p14:creationId xmlns:p14="http://schemas.microsoft.com/office/powerpoint/2010/main" val="211931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2810-781A-415E-B364-45422540F1AF}"/>
              </a:ext>
            </a:extLst>
          </p:cNvPr>
          <p:cNvSpPr>
            <a:spLocks noGrp="1"/>
          </p:cNvSpPr>
          <p:nvPr>
            <p:ph type="title"/>
          </p:nvPr>
        </p:nvSpPr>
        <p:spPr/>
        <p:txBody>
          <a:bodyPr/>
          <a:lstStyle/>
          <a:p>
            <a:r>
              <a:rPr lang="en-US" dirty="0"/>
              <a:t>Phylogenetic Analysis Softwares</a:t>
            </a:r>
          </a:p>
        </p:txBody>
      </p:sp>
      <p:sp>
        <p:nvSpPr>
          <p:cNvPr id="3" name="Content Placeholder 2">
            <a:extLst>
              <a:ext uri="{FF2B5EF4-FFF2-40B4-BE49-F238E27FC236}">
                <a16:creationId xmlns:a16="http://schemas.microsoft.com/office/drawing/2014/main" id="{1B71FAFF-05DE-4833-A60F-D150B433B856}"/>
              </a:ext>
            </a:extLst>
          </p:cNvPr>
          <p:cNvSpPr>
            <a:spLocks noGrp="1"/>
          </p:cNvSpPr>
          <p:nvPr>
            <p:ph idx="1"/>
          </p:nvPr>
        </p:nvSpPr>
        <p:spPr>
          <a:xfrm>
            <a:off x="838200" y="1825624"/>
            <a:ext cx="10515600" cy="4531213"/>
          </a:xfrm>
        </p:spPr>
        <p:txBody>
          <a:bodyPr>
            <a:normAutofit lnSpcReduction="10000"/>
          </a:bodyPr>
          <a:lstStyle/>
          <a:p>
            <a:r>
              <a:rPr lang="en-US" dirty="0" err="1"/>
              <a:t>Winboot</a:t>
            </a:r>
            <a:r>
              <a:rPr lang="en-US" dirty="0"/>
              <a:t> :</a:t>
            </a:r>
          </a:p>
          <a:p>
            <a:pPr lvl="1"/>
            <a:r>
              <a:rPr lang="en-US" dirty="0"/>
              <a:t>This program reads binary data from excel sheet or in PHYLIP format. The final output of the analysis is obtained in the form of a consensus tree.</a:t>
            </a:r>
          </a:p>
          <a:p>
            <a:r>
              <a:rPr lang="en-US" dirty="0" err="1"/>
              <a:t>Phylip</a:t>
            </a:r>
            <a:r>
              <a:rPr lang="en-US" dirty="0"/>
              <a:t>:</a:t>
            </a:r>
          </a:p>
          <a:p>
            <a:pPr lvl="1"/>
            <a:r>
              <a:rPr lang="en-US" dirty="0"/>
              <a:t>It includes programs carry out parsimony, distance matrix methods, maximum likelihood and other methods on variety of types of data.</a:t>
            </a:r>
          </a:p>
          <a:p>
            <a:r>
              <a:rPr lang="en-US" dirty="0"/>
              <a:t>Mega:</a:t>
            </a:r>
          </a:p>
          <a:p>
            <a:pPr lvl="1"/>
            <a:r>
              <a:rPr lang="en-US" dirty="0"/>
              <a:t>Molecular data is analyzed by using parsimony , distance matrix and likelihood methods resulting in consensus along with bootstrapping.</a:t>
            </a:r>
          </a:p>
          <a:p>
            <a:r>
              <a:rPr lang="en-US" dirty="0" err="1"/>
              <a:t>TreeCon</a:t>
            </a:r>
            <a:r>
              <a:rPr lang="en-US" dirty="0"/>
              <a:t>:</a:t>
            </a:r>
          </a:p>
          <a:p>
            <a:pPr lvl="1"/>
            <a:r>
              <a:rPr lang="en-US" dirty="0"/>
              <a:t>It is a Software Package for the construction phylogenetic tree by using the distance data. It has good facility for drawing trees</a:t>
            </a:r>
          </a:p>
        </p:txBody>
      </p:sp>
    </p:spTree>
    <p:extLst>
      <p:ext uri="{BB962C8B-B14F-4D97-AF65-F5344CB8AC3E}">
        <p14:creationId xmlns:p14="http://schemas.microsoft.com/office/powerpoint/2010/main" val="1659105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508</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Phylogenetic Analysis</vt:lpstr>
      <vt:lpstr>Phylogenetics</vt:lpstr>
      <vt:lpstr>Methods of Phylogenetic Analysis</vt:lpstr>
      <vt:lpstr>Distance Based Method</vt:lpstr>
      <vt:lpstr>Algorithms for clustering</vt:lpstr>
      <vt:lpstr>Maximum Parsimony</vt:lpstr>
      <vt:lpstr>Maximum Likelihood</vt:lpstr>
      <vt:lpstr>Phylogenetic Analysis Softwares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Phylogenetic Analysis</dc:title>
  <dc:creator>Gowtham Velmurugan</dc:creator>
  <cp:lastModifiedBy>Gowtham Velmurugan</cp:lastModifiedBy>
  <cp:revision>13</cp:revision>
  <dcterms:created xsi:type="dcterms:W3CDTF">2018-08-22T04:16:01Z</dcterms:created>
  <dcterms:modified xsi:type="dcterms:W3CDTF">2018-08-22T05:07:11Z</dcterms:modified>
</cp:coreProperties>
</file>