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A302-EB9A-4588-B212-31747640C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5DF3D0-F7F2-4A6D-B688-CB440D721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748CD6-3792-48B0-A5D9-C4B2D7CAAE29}"/>
              </a:ext>
            </a:extLst>
          </p:cNvPr>
          <p:cNvSpPr>
            <a:spLocks noGrp="1"/>
          </p:cNvSpPr>
          <p:nvPr>
            <p:ph type="dt" sz="half" idx="10"/>
          </p:nvPr>
        </p:nvSpPr>
        <p:spPr/>
        <p:txBody>
          <a:bodyPr/>
          <a:lstStyle/>
          <a:p>
            <a:fld id="{9C0B04B6-A47B-4BCB-B238-D8127DFE7AE8}" type="datetimeFigureOut">
              <a:rPr lang="en-US" smtClean="0"/>
              <a:t>8/19/2018</a:t>
            </a:fld>
            <a:endParaRPr lang="en-US"/>
          </a:p>
        </p:txBody>
      </p:sp>
      <p:sp>
        <p:nvSpPr>
          <p:cNvPr id="5" name="Footer Placeholder 4">
            <a:extLst>
              <a:ext uri="{FF2B5EF4-FFF2-40B4-BE49-F238E27FC236}">
                <a16:creationId xmlns:a16="http://schemas.microsoft.com/office/drawing/2014/main" id="{E73051AC-993A-4243-890B-B0990184E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63506-90B1-4226-A09A-955946D9B362}"/>
              </a:ext>
            </a:extLst>
          </p:cNvPr>
          <p:cNvSpPr>
            <a:spLocks noGrp="1"/>
          </p:cNvSpPr>
          <p:nvPr>
            <p:ph type="sldNum" sz="quarter" idx="12"/>
          </p:nvPr>
        </p:nvSpPr>
        <p:spPr/>
        <p:txBody>
          <a:bodyPr/>
          <a:lstStyle/>
          <a:p>
            <a:fld id="{DA6944CC-2F13-4B9D-9582-94F64C6EDCF8}" type="slidenum">
              <a:rPr lang="en-US" smtClean="0"/>
              <a:t>‹#›</a:t>
            </a:fld>
            <a:endParaRPr lang="en-US"/>
          </a:p>
        </p:txBody>
      </p:sp>
    </p:spTree>
    <p:extLst>
      <p:ext uri="{BB962C8B-B14F-4D97-AF65-F5344CB8AC3E}">
        <p14:creationId xmlns:p14="http://schemas.microsoft.com/office/powerpoint/2010/main" val="325687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49D8-2A44-49FC-BD1C-1D73BBCF19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DE981-93F3-485A-B872-1E735A435B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87BBA-B99C-4AE7-B3F2-3230EA468D7F}"/>
              </a:ext>
            </a:extLst>
          </p:cNvPr>
          <p:cNvSpPr>
            <a:spLocks noGrp="1"/>
          </p:cNvSpPr>
          <p:nvPr>
            <p:ph type="dt" sz="half" idx="10"/>
          </p:nvPr>
        </p:nvSpPr>
        <p:spPr/>
        <p:txBody>
          <a:bodyPr/>
          <a:lstStyle/>
          <a:p>
            <a:fld id="{9C0B04B6-A47B-4BCB-B238-D8127DFE7AE8}" type="datetimeFigureOut">
              <a:rPr lang="en-US" smtClean="0"/>
              <a:t>8/19/2018</a:t>
            </a:fld>
            <a:endParaRPr lang="en-US"/>
          </a:p>
        </p:txBody>
      </p:sp>
      <p:sp>
        <p:nvSpPr>
          <p:cNvPr id="5" name="Footer Placeholder 4">
            <a:extLst>
              <a:ext uri="{FF2B5EF4-FFF2-40B4-BE49-F238E27FC236}">
                <a16:creationId xmlns:a16="http://schemas.microsoft.com/office/drawing/2014/main" id="{6A2AB136-5CAD-4A55-9985-ACA2A9A34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94073-76F9-48E7-B1E9-EDC07306947F}"/>
              </a:ext>
            </a:extLst>
          </p:cNvPr>
          <p:cNvSpPr>
            <a:spLocks noGrp="1"/>
          </p:cNvSpPr>
          <p:nvPr>
            <p:ph type="sldNum" sz="quarter" idx="12"/>
          </p:nvPr>
        </p:nvSpPr>
        <p:spPr/>
        <p:txBody>
          <a:bodyPr/>
          <a:lstStyle/>
          <a:p>
            <a:fld id="{DA6944CC-2F13-4B9D-9582-94F64C6EDCF8}" type="slidenum">
              <a:rPr lang="en-US" smtClean="0"/>
              <a:t>‹#›</a:t>
            </a:fld>
            <a:endParaRPr lang="en-US"/>
          </a:p>
        </p:txBody>
      </p:sp>
    </p:spTree>
    <p:extLst>
      <p:ext uri="{BB962C8B-B14F-4D97-AF65-F5344CB8AC3E}">
        <p14:creationId xmlns:p14="http://schemas.microsoft.com/office/powerpoint/2010/main" val="77846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065B0C-7FA6-432D-9125-54F73BF4C5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D53B65-3609-4919-8E54-9A2C75688F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145FA-6409-4775-87EF-2C30ADD735FD}"/>
              </a:ext>
            </a:extLst>
          </p:cNvPr>
          <p:cNvSpPr>
            <a:spLocks noGrp="1"/>
          </p:cNvSpPr>
          <p:nvPr>
            <p:ph type="dt" sz="half" idx="10"/>
          </p:nvPr>
        </p:nvSpPr>
        <p:spPr/>
        <p:txBody>
          <a:bodyPr/>
          <a:lstStyle/>
          <a:p>
            <a:fld id="{9C0B04B6-A47B-4BCB-B238-D8127DFE7AE8}" type="datetimeFigureOut">
              <a:rPr lang="en-US" smtClean="0"/>
              <a:t>8/19/2018</a:t>
            </a:fld>
            <a:endParaRPr lang="en-US"/>
          </a:p>
        </p:txBody>
      </p:sp>
      <p:sp>
        <p:nvSpPr>
          <p:cNvPr id="5" name="Footer Placeholder 4">
            <a:extLst>
              <a:ext uri="{FF2B5EF4-FFF2-40B4-BE49-F238E27FC236}">
                <a16:creationId xmlns:a16="http://schemas.microsoft.com/office/drawing/2014/main" id="{6D347986-61B5-4614-ABC9-D4A0A4782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12571-2E8A-47D3-8965-75D9F938D5F6}"/>
              </a:ext>
            </a:extLst>
          </p:cNvPr>
          <p:cNvSpPr>
            <a:spLocks noGrp="1"/>
          </p:cNvSpPr>
          <p:nvPr>
            <p:ph type="sldNum" sz="quarter" idx="12"/>
          </p:nvPr>
        </p:nvSpPr>
        <p:spPr/>
        <p:txBody>
          <a:bodyPr/>
          <a:lstStyle/>
          <a:p>
            <a:fld id="{DA6944CC-2F13-4B9D-9582-94F64C6EDCF8}" type="slidenum">
              <a:rPr lang="en-US" smtClean="0"/>
              <a:t>‹#›</a:t>
            </a:fld>
            <a:endParaRPr lang="en-US"/>
          </a:p>
        </p:txBody>
      </p:sp>
    </p:spTree>
    <p:extLst>
      <p:ext uri="{BB962C8B-B14F-4D97-AF65-F5344CB8AC3E}">
        <p14:creationId xmlns:p14="http://schemas.microsoft.com/office/powerpoint/2010/main" val="273535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7E27-54A2-4148-9E2C-AAD095C59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38EA9C-5667-47F2-ABD8-DF9B151EF7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E04DB-1AF0-4605-93C8-F5E766BF2665}"/>
              </a:ext>
            </a:extLst>
          </p:cNvPr>
          <p:cNvSpPr>
            <a:spLocks noGrp="1"/>
          </p:cNvSpPr>
          <p:nvPr>
            <p:ph type="dt" sz="half" idx="10"/>
          </p:nvPr>
        </p:nvSpPr>
        <p:spPr/>
        <p:txBody>
          <a:bodyPr/>
          <a:lstStyle/>
          <a:p>
            <a:fld id="{9C0B04B6-A47B-4BCB-B238-D8127DFE7AE8}" type="datetimeFigureOut">
              <a:rPr lang="en-US" smtClean="0"/>
              <a:t>8/19/2018</a:t>
            </a:fld>
            <a:endParaRPr lang="en-US"/>
          </a:p>
        </p:txBody>
      </p:sp>
      <p:sp>
        <p:nvSpPr>
          <p:cNvPr id="5" name="Footer Placeholder 4">
            <a:extLst>
              <a:ext uri="{FF2B5EF4-FFF2-40B4-BE49-F238E27FC236}">
                <a16:creationId xmlns:a16="http://schemas.microsoft.com/office/drawing/2014/main" id="{6F5DC218-ECD9-4BB7-8F9D-BB07F221B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63BA6-C231-44AD-A859-306CB39B7028}"/>
              </a:ext>
            </a:extLst>
          </p:cNvPr>
          <p:cNvSpPr>
            <a:spLocks noGrp="1"/>
          </p:cNvSpPr>
          <p:nvPr>
            <p:ph type="sldNum" sz="quarter" idx="12"/>
          </p:nvPr>
        </p:nvSpPr>
        <p:spPr/>
        <p:txBody>
          <a:bodyPr/>
          <a:lstStyle/>
          <a:p>
            <a:fld id="{DA6944CC-2F13-4B9D-9582-94F64C6EDCF8}" type="slidenum">
              <a:rPr lang="en-US" smtClean="0"/>
              <a:t>‹#›</a:t>
            </a:fld>
            <a:endParaRPr lang="en-US"/>
          </a:p>
        </p:txBody>
      </p:sp>
    </p:spTree>
    <p:extLst>
      <p:ext uri="{BB962C8B-B14F-4D97-AF65-F5344CB8AC3E}">
        <p14:creationId xmlns:p14="http://schemas.microsoft.com/office/powerpoint/2010/main" val="160846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7313-F245-4113-82E1-4F82264FBA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FDAA5-1808-4E71-9127-B234C341E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AA6338-EF0C-45CE-AC60-74888974D32C}"/>
              </a:ext>
            </a:extLst>
          </p:cNvPr>
          <p:cNvSpPr>
            <a:spLocks noGrp="1"/>
          </p:cNvSpPr>
          <p:nvPr>
            <p:ph type="dt" sz="half" idx="10"/>
          </p:nvPr>
        </p:nvSpPr>
        <p:spPr/>
        <p:txBody>
          <a:bodyPr/>
          <a:lstStyle/>
          <a:p>
            <a:fld id="{9C0B04B6-A47B-4BCB-B238-D8127DFE7AE8}" type="datetimeFigureOut">
              <a:rPr lang="en-US" smtClean="0"/>
              <a:t>8/19/2018</a:t>
            </a:fld>
            <a:endParaRPr lang="en-US"/>
          </a:p>
        </p:txBody>
      </p:sp>
      <p:sp>
        <p:nvSpPr>
          <p:cNvPr id="5" name="Footer Placeholder 4">
            <a:extLst>
              <a:ext uri="{FF2B5EF4-FFF2-40B4-BE49-F238E27FC236}">
                <a16:creationId xmlns:a16="http://schemas.microsoft.com/office/drawing/2014/main" id="{071DE0F3-C2D4-4010-8BF4-87A184953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2625E-127C-4446-B79A-73E0C7845F7F}"/>
              </a:ext>
            </a:extLst>
          </p:cNvPr>
          <p:cNvSpPr>
            <a:spLocks noGrp="1"/>
          </p:cNvSpPr>
          <p:nvPr>
            <p:ph type="sldNum" sz="quarter" idx="12"/>
          </p:nvPr>
        </p:nvSpPr>
        <p:spPr/>
        <p:txBody>
          <a:bodyPr/>
          <a:lstStyle/>
          <a:p>
            <a:fld id="{DA6944CC-2F13-4B9D-9582-94F64C6EDCF8}" type="slidenum">
              <a:rPr lang="en-US" smtClean="0"/>
              <a:t>‹#›</a:t>
            </a:fld>
            <a:endParaRPr lang="en-US"/>
          </a:p>
        </p:txBody>
      </p:sp>
    </p:spTree>
    <p:extLst>
      <p:ext uri="{BB962C8B-B14F-4D97-AF65-F5344CB8AC3E}">
        <p14:creationId xmlns:p14="http://schemas.microsoft.com/office/powerpoint/2010/main" val="200591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65AF-2CE1-43E0-A5C2-EEC5D5F2E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4DD01E-BED9-4765-9F50-AE8DD90F42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4A4C25-4C9B-4E8E-B0B2-DA02ACBB82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84B25A-3418-4B28-B771-D69A5CAA6D25}"/>
              </a:ext>
            </a:extLst>
          </p:cNvPr>
          <p:cNvSpPr>
            <a:spLocks noGrp="1"/>
          </p:cNvSpPr>
          <p:nvPr>
            <p:ph type="dt" sz="half" idx="10"/>
          </p:nvPr>
        </p:nvSpPr>
        <p:spPr/>
        <p:txBody>
          <a:bodyPr/>
          <a:lstStyle/>
          <a:p>
            <a:fld id="{9C0B04B6-A47B-4BCB-B238-D8127DFE7AE8}" type="datetimeFigureOut">
              <a:rPr lang="en-US" smtClean="0"/>
              <a:t>8/19/2018</a:t>
            </a:fld>
            <a:endParaRPr lang="en-US"/>
          </a:p>
        </p:txBody>
      </p:sp>
      <p:sp>
        <p:nvSpPr>
          <p:cNvPr id="6" name="Footer Placeholder 5">
            <a:extLst>
              <a:ext uri="{FF2B5EF4-FFF2-40B4-BE49-F238E27FC236}">
                <a16:creationId xmlns:a16="http://schemas.microsoft.com/office/drawing/2014/main" id="{3D11BDF0-EFB0-4373-BFA9-6D4807E80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40293-B5A7-4FBE-AD7E-CDA8188CFB4A}"/>
              </a:ext>
            </a:extLst>
          </p:cNvPr>
          <p:cNvSpPr>
            <a:spLocks noGrp="1"/>
          </p:cNvSpPr>
          <p:nvPr>
            <p:ph type="sldNum" sz="quarter" idx="12"/>
          </p:nvPr>
        </p:nvSpPr>
        <p:spPr/>
        <p:txBody>
          <a:bodyPr/>
          <a:lstStyle/>
          <a:p>
            <a:fld id="{DA6944CC-2F13-4B9D-9582-94F64C6EDCF8}" type="slidenum">
              <a:rPr lang="en-US" smtClean="0"/>
              <a:t>‹#›</a:t>
            </a:fld>
            <a:endParaRPr lang="en-US"/>
          </a:p>
        </p:txBody>
      </p:sp>
    </p:spTree>
    <p:extLst>
      <p:ext uri="{BB962C8B-B14F-4D97-AF65-F5344CB8AC3E}">
        <p14:creationId xmlns:p14="http://schemas.microsoft.com/office/powerpoint/2010/main" val="201895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97D5-77EA-4B3B-A5E9-0BEAD7335B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22EB8-3BE3-4278-8A5C-5F150A52C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37B5334-CB9B-4E2D-A144-2C6F3D1D81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CD5A33-3765-4D72-9F20-60CE2458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464CF6-A038-46EC-B609-5C0D6F2FFC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25EFED-786D-44AD-86ED-D2319EBB3BA5}"/>
              </a:ext>
            </a:extLst>
          </p:cNvPr>
          <p:cNvSpPr>
            <a:spLocks noGrp="1"/>
          </p:cNvSpPr>
          <p:nvPr>
            <p:ph type="dt" sz="half" idx="10"/>
          </p:nvPr>
        </p:nvSpPr>
        <p:spPr/>
        <p:txBody>
          <a:bodyPr/>
          <a:lstStyle/>
          <a:p>
            <a:fld id="{9C0B04B6-A47B-4BCB-B238-D8127DFE7AE8}" type="datetimeFigureOut">
              <a:rPr lang="en-US" smtClean="0"/>
              <a:t>8/19/2018</a:t>
            </a:fld>
            <a:endParaRPr lang="en-US"/>
          </a:p>
        </p:txBody>
      </p:sp>
      <p:sp>
        <p:nvSpPr>
          <p:cNvPr id="8" name="Footer Placeholder 7">
            <a:extLst>
              <a:ext uri="{FF2B5EF4-FFF2-40B4-BE49-F238E27FC236}">
                <a16:creationId xmlns:a16="http://schemas.microsoft.com/office/drawing/2014/main" id="{8CA60398-7B29-4D6B-84FA-E6845CF415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5D45AE-3E56-48CF-BC37-55C9FEFE1F09}"/>
              </a:ext>
            </a:extLst>
          </p:cNvPr>
          <p:cNvSpPr>
            <a:spLocks noGrp="1"/>
          </p:cNvSpPr>
          <p:nvPr>
            <p:ph type="sldNum" sz="quarter" idx="12"/>
          </p:nvPr>
        </p:nvSpPr>
        <p:spPr/>
        <p:txBody>
          <a:bodyPr/>
          <a:lstStyle/>
          <a:p>
            <a:fld id="{DA6944CC-2F13-4B9D-9582-94F64C6EDCF8}" type="slidenum">
              <a:rPr lang="en-US" smtClean="0"/>
              <a:t>‹#›</a:t>
            </a:fld>
            <a:endParaRPr lang="en-US"/>
          </a:p>
        </p:txBody>
      </p:sp>
    </p:spTree>
    <p:extLst>
      <p:ext uri="{BB962C8B-B14F-4D97-AF65-F5344CB8AC3E}">
        <p14:creationId xmlns:p14="http://schemas.microsoft.com/office/powerpoint/2010/main" val="252513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A271-4414-4E46-86AB-6F339BAB86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C0AB46-48E2-4848-97EB-813ED72AA66E}"/>
              </a:ext>
            </a:extLst>
          </p:cNvPr>
          <p:cNvSpPr>
            <a:spLocks noGrp="1"/>
          </p:cNvSpPr>
          <p:nvPr>
            <p:ph type="dt" sz="half" idx="10"/>
          </p:nvPr>
        </p:nvSpPr>
        <p:spPr/>
        <p:txBody>
          <a:bodyPr/>
          <a:lstStyle/>
          <a:p>
            <a:fld id="{9C0B04B6-A47B-4BCB-B238-D8127DFE7AE8}" type="datetimeFigureOut">
              <a:rPr lang="en-US" smtClean="0"/>
              <a:t>8/19/2018</a:t>
            </a:fld>
            <a:endParaRPr lang="en-US"/>
          </a:p>
        </p:txBody>
      </p:sp>
      <p:sp>
        <p:nvSpPr>
          <p:cNvPr id="4" name="Footer Placeholder 3">
            <a:extLst>
              <a:ext uri="{FF2B5EF4-FFF2-40B4-BE49-F238E27FC236}">
                <a16:creationId xmlns:a16="http://schemas.microsoft.com/office/drawing/2014/main" id="{3182984F-2C8A-4C1B-ACB0-2AC39CD4E4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975F5C-C926-4F3D-B0A1-0AD8312034B3}"/>
              </a:ext>
            </a:extLst>
          </p:cNvPr>
          <p:cNvSpPr>
            <a:spLocks noGrp="1"/>
          </p:cNvSpPr>
          <p:nvPr>
            <p:ph type="sldNum" sz="quarter" idx="12"/>
          </p:nvPr>
        </p:nvSpPr>
        <p:spPr/>
        <p:txBody>
          <a:bodyPr/>
          <a:lstStyle/>
          <a:p>
            <a:fld id="{DA6944CC-2F13-4B9D-9582-94F64C6EDCF8}" type="slidenum">
              <a:rPr lang="en-US" smtClean="0"/>
              <a:t>‹#›</a:t>
            </a:fld>
            <a:endParaRPr lang="en-US"/>
          </a:p>
        </p:txBody>
      </p:sp>
    </p:spTree>
    <p:extLst>
      <p:ext uri="{BB962C8B-B14F-4D97-AF65-F5344CB8AC3E}">
        <p14:creationId xmlns:p14="http://schemas.microsoft.com/office/powerpoint/2010/main" val="143102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EB7F2-8AAA-42D3-A43B-0583DA2A2AC6}"/>
              </a:ext>
            </a:extLst>
          </p:cNvPr>
          <p:cNvSpPr>
            <a:spLocks noGrp="1"/>
          </p:cNvSpPr>
          <p:nvPr>
            <p:ph type="dt" sz="half" idx="10"/>
          </p:nvPr>
        </p:nvSpPr>
        <p:spPr/>
        <p:txBody>
          <a:bodyPr/>
          <a:lstStyle/>
          <a:p>
            <a:fld id="{9C0B04B6-A47B-4BCB-B238-D8127DFE7AE8}" type="datetimeFigureOut">
              <a:rPr lang="en-US" smtClean="0"/>
              <a:t>8/19/2018</a:t>
            </a:fld>
            <a:endParaRPr lang="en-US"/>
          </a:p>
        </p:txBody>
      </p:sp>
      <p:sp>
        <p:nvSpPr>
          <p:cNvPr id="3" name="Footer Placeholder 2">
            <a:extLst>
              <a:ext uri="{FF2B5EF4-FFF2-40B4-BE49-F238E27FC236}">
                <a16:creationId xmlns:a16="http://schemas.microsoft.com/office/drawing/2014/main" id="{956EB7AB-DBFB-47AC-94D1-078B23A463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DA091A-3601-4152-8EBF-FE416EA9DD2B}"/>
              </a:ext>
            </a:extLst>
          </p:cNvPr>
          <p:cNvSpPr>
            <a:spLocks noGrp="1"/>
          </p:cNvSpPr>
          <p:nvPr>
            <p:ph type="sldNum" sz="quarter" idx="12"/>
          </p:nvPr>
        </p:nvSpPr>
        <p:spPr/>
        <p:txBody>
          <a:bodyPr/>
          <a:lstStyle/>
          <a:p>
            <a:fld id="{DA6944CC-2F13-4B9D-9582-94F64C6EDCF8}" type="slidenum">
              <a:rPr lang="en-US" smtClean="0"/>
              <a:t>‹#›</a:t>
            </a:fld>
            <a:endParaRPr lang="en-US"/>
          </a:p>
        </p:txBody>
      </p:sp>
    </p:spTree>
    <p:extLst>
      <p:ext uri="{BB962C8B-B14F-4D97-AF65-F5344CB8AC3E}">
        <p14:creationId xmlns:p14="http://schemas.microsoft.com/office/powerpoint/2010/main" val="120741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5334-B55D-4900-B21B-A3D762B65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C5B846-A17A-41D4-8121-31082D38BC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E197FF-3E03-4141-8BE9-D0D6B070A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240021-1F80-4D43-9EC3-A047511A5077}"/>
              </a:ext>
            </a:extLst>
          </p:cNvPr>
          <p:cNvSpPr>
            <a:spLocks noGrp="1"/>
          </p:cNvSpPr>
          <p:nvPr>
            <p:ph type="dt" sz="half" idx="10"/>
          </p:nvPr>
        </p:nvSpPr>
        <p:spPr/>
        <p:txBody>
          <a:bodyPr/>
          <a:lstStyle/>
          <a:p>
            <a:fld id="{9C0B04B6-A47B-4BCB-B238-D8127DFE7AE8}" type="datetimeFigureOut">
              <a:rPr lang="en-US" smtClean="0"/>
              <a:t>8/19/2018</a:t>
            </a:fld>
            <a:endParaRPr lang="en-US"/>
          </a:p>
        </p:txBody>
      </p:sp>
      <p:sp>
        <p:nvSpPr>
          <p:cNvPr id="6" name="Footer Placeholder 5">
            <a:extLst>
              <a:ext uri="{FF2B5EF4-FFF2-40B4-BE49-F238E27FC236}">
                <a16:creationId xmlns:a16="http://schemas.microsoft.com/office/drawing/2014/main" id="{F597C32B-0313-48C9-98BA-57ED263D7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C7C84-44FE-4183-A632-59E737541DEE}"/>
              </a:ext>
            </a:extLst>
          </p:cNvPr>
          <p:cNvSpPr>
            <a:spLocks noGrp="1"/>
          </p:cNvSpPr>
          <p:nvPr>
            <p:ph type="sldNum" sz="quarter" idx="12"/>
          </p:nvPr>
        </p:nvSpPr>
        <p:spPr/>
        <p:txBody>
          <a:bodyPr/>
          <a:lstStyle/>
          <a:p>
            <a:fld id="{DA6944CC-2F13-4B9D-9582-94F64C6EDCF8}" type="slidenum">
              <a:rPr lang="en-US" smtClean="0"/>
              <a:t>‹#›</a:t>
            </a:fld>
            <a:endParaRPr lang="en-US"/>
          </a:p>
        </p:txBody>
      </p:sp>
    </p:spTree>
    <p:extLst>
      <p:ext uri="{BB962C8B-B14F-4D97-AF65-F5344CB8AC3E}">
        <p14:creationId xmlns:p14="http://schemas.microsoft.com/office/powerpoint/2010/main" val="136623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9B76-808A-41E7-B483-6FAB4B7EF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4D0BC9-B012-4769-8947-20B035A8E1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50B36E-18B7-4B6F-8F43-34F9DE734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D310E4-6E2F-4BE7-9158-BCEBDBA5B6B0}"/>
              </a:ext>
            </a:extLst>
          </p:cNvPr>
          <p:cNvSpPr>
            <a:spLocks noGrp="1"/>
          </p:cNvSpPr>
          <p:nvPr>
            <p:ph type="dt" sz="half" idx="10"/>
          </p:nvPr>
        </p:nvSpPr>
        <p:spPr/>
        <p:txBody>
          <a:bodyPr/>
          <a:lstStyle/>
          <a:p>
            <a:fld id="{9C0B04B6-A47B-4BCB-B238-D8127DFE7AE8}" type="datetimeFigureOut">
              <a:rPr lang="en-US" smtClean="0"/>
              <a:t>8/19/2018</a:t>
            </a:fld>
            <a:endParaRPr lang="en-US"/>
          </a:p>
        </p:txBody>
      </p:sp>
      <p:sp>
        <p:nvSpPr>
          <p:cNvPr id="6" name="Footer Placeholder 5">
            <a:extLst>
              <a:ext uri="{FF2B5EF4-FFF2-40B4-BE49-F238E27FC236}">
                <a16:creationId xmlns:a16="http://schemas.microsoft.com/office/drawing/2014/main" id="{ECD62DC5-8BAE-4184-963F-14F782363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A76B2-960D-4075-A56D-E9FFD0158C1B}"/>
              </a:ext>
            </a:extLst>
          </p:cNvPr>
          <p:cNvSpPr>
            <a:spLocks noGrp="1"/>
          </p:cNvSpPr>
          <p:nvPr>
            <p:ph type="sldNum" sz="quarter" idx="12"/>
          </p:nvPr>
        </p:nvSpPr>
        <p:spPr/>
        <p:txBody>
          <a:bodyPr/>
          <a:lstStyle/>
          <a:p>
            <a:fld id="{DA6944CC-2F13-4B9D-9582-94F64C6EDCF8}" type="slidenum">
              <a:rPr lang="en-US" smtClean="0"/>
              <a:t>‹#›</a:t>
            </a:fld>
            <a:endParaRPr lang="en-US"/>
          </a:p>
        </p:txBody>
      </p:sp>
    </p:spTree>
    <p:extLst>
      <p:ext uri="{BB962C8B-B14F-4D97-AF65-F5344CB8AC3E}">
        <p14:creationId xmlns:p14="http://schemas.microsoft.com/office/powerpoint/2010/main" val="93972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170212-F980-437E-ADB1-C9C1535D5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6111C-7CAF-422D-BDC3-5AEF867800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4C1AA-1ECB-4FEF-A03D-CABFA7CB4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B04B6-A47B-4BCB-B238-D8127DFE7AE8}" type="datetimeFigureOut">
              <a:rPr lang="en-US" smtClean="0"/>
              <a:t>8/19/2018</a:t>
            </a:fld>
            <a:endParaRPr lang="en-US"/>
          </a:p>
        </p:txBody>
      </p:sp>
      <p:sp>
        <p:nvSpPr>
          <p:cNvPr id="5" name="Footer Placeholder 4">
            <a:extLst>
              <a:ext uri="{FF2B5EF4-FFF2-40B4-BE49-F238E27FC236}">
                <a16:creationId xmlns:a16="http://schemas.microsoft.com/office/drawing/2014/main" id="{23D612F2-3E93-481E-AE98-3585E4643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423A8C-3B07-4BBF-B433-12EA54A62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944CC-2F13-4B9D-9582-94F64C6EDCF8}" type="slidenum">
              <a:rPr lang="en-US" smtClean="0"/>
              <a:t>‹#›</a:t>
            </a:fld>
            <a:endParaRPr lang="en-US"/>
          </a:p>
        </p:txBody>
      </p:sp>
    </p:spTree>
    <p:extLst>
      <p:ext uri="{BB962C8B-B14F-4D97-AF65-F5344CB8AC3E}">
        <p14:creationId xmlns:p14="http://schemas.microsoft.com/office/powerpoint/2010/main" val="1712382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5B-EDB9-495D-AFF5-539125448F97}"/>
              </a:ext>
            </a:extLst>
          </p:cNvPr>
          <p:cNvSpPr>
            <a:spLocks noGrp="1"/>
          </p:cNvSpPr>
          <p:nvPr>
            <p:ph type="ctrTitle"/>
          </p:nvPr>
        </p:nvSpPr>
        <p:spPr/>
        <p:txBody>
          <a:bodyPr/>
          <a:lstStyle/>
          <a:p>
            <a:r>
              <a:rPr lang="en-US" dirty="0"/>
              <a:t>Similarity search Softwares and their applications</a:t>
            </a:r>
          </a:p>
        </p:txBody>
      </p:sp>
      <p:sp>
        <p:nvSpPr>
          <p:cNvPr id="3" name="Subtitle 2">
            <a:extLst>
              <a:ext uri="{FF2B5EF4-FFF2-40B4-BE49-F238E27FC236}">
                <a16:creationId xmlns:a16="http://schemas.microsoft.com/office/drawing/2014/main" id="{1CF0175A-F02E-4A08-AE16-D54D44FF6AD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1590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CA9B-62C6-463A-9B78-077E1015A467}"/>
              </a:ext>
            </a:extLst>
          </p:cNvPr>
          <p:cNvSpPr>
            <a:spLocks noGrp="1"/>
          </p:cNvSpPr>
          <p:nvPr>
            <p:ph type="title"/>
          </p:nvPr>
        </p:nvSpPr>
        <p:spPr/>
        <p:txBody>
          <a:bodyPr/>
          <a:lstStyle/>
          <a:p>
            <a:r>
              <a:rPr lang="en-US" dirty="0"/>
              <a:t>Why Similarity Search?</a:t>
            </a:r>
          </a:p>
        </p:txBody>
      </p:sp>
      <p:sp>
        <p:nvSpPr>
          <p:cNvPr id="3" name="Content Placeholder 2">
            <a:extLst>
              <a:ext uri="{FF2B5EF4-FFF2-40B4-BE49-F238E27FC236}">
                <a16:creationId xmlns:a16="http://schemas.microsoft.com/office/drawing/2014/main" id="{79FF1F17-7129-4295-98B7-9D756CDC288B}"/>
              </a:ext>
            </a:extLst>
          </p:cNvPr>
          <p:cNvSpPr>
            <a:spLocks noGrp="1"/>
          </p:cNvSpPr>
          <p:nvPr>
            <p:ph idx="1"/>
          </p:nvPr>
        </p:nvSpPr>
        <p:spPr/>
        <p:txBody>
          <a:bodyPr/>
          <a:lstStyle/>
          <a:p>
            <a:r>
              <a:rPr lang="en-US" dirty="0"/>
              <a:t>Once a new DNA Sequence is found by the scientists from any biological sample, they would be always curious to know what they contains. Does it have some gene(s)? What trait the gene controls? These questions can be answered by finding the similarity search against the publicly available genome sequence. </a:t>
            </a:r>
          </a:p>
        </p:txBody>
      </p:sp>
    </p:spTree>
    <p:extLst>
      <p:ext uri="{BB962C8B-B14F-4D97-AF65-F5344CB8AC3E}">
        <p14:creationId xmlns:p14="http://schemas.microsoft.com/office/powerpoint/2010/main" val="38450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0564-9AD6-427C-9960-F512F3B0B2B6}"/>
              </a:ext>
            </a:extLst>
          </p:cNvPr>
          <p:cNvSpPr>
            <a:spLocks noGrp="1"/>
          </p:cNvSpPr>
          <p:nvPr>
            <p:ph type="title"/>
          </p:nvPr>
        </p:nvSpPr>
        <p:spPr/>
        <p:txBody>
          <a:bodyPr/>
          <a:lstStyle/>
          <a:p>
            <a:r>
              <a:rPr lang="en-US" dirty="0"/>
              <a:t>Sequence similarity</a:t>
            </a:r>
          </a:p>
        </p:txBody>
      </p:sp>
      <p:sp>
        <p:nvSpPr>
          <p:cNvPr id="3" name="Content Placeholder 2">
            <a:extLst>
              <a:ext uri="{FF2B5EF4-FFF2-40B4-BE49-F238E27FC236}">
                <a16:creationId xmlns:a16="http://schemas.microsoft.com/office/drawing/2014/main" id="{D3DEDCEB-EAE7-4CCE-B5A0-B2C0F081D131}"/>
              </a:ext>
            </a:extLst>
          </p:cNvPr>
          <p:cNvSpPr>
            <a:spLocks noGrp="1"/>
          </p:cNvSpPr>
          <p:nvPr>
            <p:ph idx="1"/>
          </p:nvPr>
        </p:nvSpPr>
        <p:spPr/>
        <p:txBody>
          <a:bodyPr/>
          <a:lstStyle/>
          <a:p>
            <a:r>
              <a:rPr lang="en-US" dirty="0"/>
              <a:t>Quantitative terms: It represents degree of similarity </a:t>
            </a:r>
            <a:r>
              <a:rPr lang="en-US" dirty="0" err="1"/>
              <a:t>eg.</a:t>
            </a:r>
            <a:r>
              <a:rPr lang="en-US" dirty="0"/>
              <a:t> Similarity score indicating 40% match between two DNA sequences</a:t>
            </a:r>
          </a:p>
          <a:p>
            <a:r>
              <a:rPr lang="en-US" dirty="0"/>
              <a:t>Qualitative terms: It is basically an alignment which shows the regions of two sequences which are either similar or different. The most correspondences and the least differences between two sequences is called the optimal alignment.</a:t>
            </a:r>
          </a:p>
          <a:p>
            <a:endParaRPr lang="en-US" dirty="0"/>
          </a:p>
          <a:p>
            <a:r>
              <a:rPr lang="en-US" dirty="0"/>
              <a:t>BLAST and FASTA </a:t>
            </a:r>
            <a:r>
              <a:rPr lang="en-US" dirty="0" err="1"/>
              <a:t>softwares</a:t>
            </a:r>
            <a:r>
              <a:rPr lang="en-US" dirty="0"/>
              <a:t> are used to find the similarity between the two sequences </a:t>
            </a:r>
          </a:p>
        </p:txBody>
      </p:sp>
    </p:spTree>
    <p:extLst>
      <p:ext uri="{BB962C8B-B14F-4D97-AF65-F5344CB8AC3E}">
        <p14:creationId xmlns:p14="http://schemas.microsoft.com/office/powerpoint/2010/main" val="208089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1F10-956D-4B06-A656-7240BB1B54DB}"/>
              </a:ext>
            </a:extLst>
          </p:cNvPr>
          <p:cNvSpPr>
            <a:spLocks noGrp="1"/>
          </p:cNvSpPr>
          <p:nvPr>
            <p:ph type="title"/>
          </p:nvPr>
        </p:nvSpPr>
        <p:spPr/>
        <p:txBody>
          <a:bodyPr/>
          <a:lstStyle/>
          <a:p>
            <a:r>
              <a:rPr lang="en-US" dirty="0"/>
              <a:t>BLAST</a:t>
            </a:r>
          </a:p>
        </p:txBody>
      </p:sp>
      <p:sp>
        <p:nvSpPr>
          <p:cNvPr id="3" name="Content Placeholder 2">
            <a:extLst>
              <a:ext uri="{FF2B5EF4-FFF2-40B4-BE49-F238E27FC236}">
                <a16:creationId xmlns:a16="http://schemas.microsoft.com/office/drawing/2014/main" id="{A7F59B78-5332-4D14-9098-FC492E6AB3E7}"/>
              </a:ext>
            </a:extLst>
          </p:cNvPr>
          <p:cNvSpPr>
            <a:spLocks noGrp="1"/>
          </p:cNvSpPr>
          <p:nvPr>
            <p:ph idx="1"/>
          </p:nvPr>
        </p:nvSpPr>
        <p:spPr/>
        <p:txBody>
          <a:bodyPr/>
          <a:lstStyle/>
          <a:p>
            <a:r>
              <a:rPr lang="en-US" dirty="0"/>
              <a:t>It refers to basic local alignment search tool</a:t>
            </a:r>
          </a:p>
          <a:p>
            <a:r>
              <a:rPr lang="en-US" dirty="0"/>
              <a:t>What is BLAST ?</a:t>
            </a:r>
          </a:p>
          <a:p>
            <a:pPr lvl="1"/>
            <a:r>
              <a:rPr lang="en-US" dirty="0"/>
              <a:t>It is a software used for performing database search either nucleic acids or protein sequences as query</a:t>
            </a:r>
          </a:p>
          <a:p>
            <a:r>
              <a:rPr lang="en-US" dirty="0"/>
              <a:t>Workflow:</a:t>
            </a:r>
          </a:p>
          <a:p>
            <a:pPr lvl="1"/>
            <a:r>
              <a:rPr lang="en-US" dirty="0"/>
              <a:t>A list of high scoring word is first compiled</a:t>
            </a:r>
          </a:p>
          <a:p>
            <a:pPr lvl="1"/>
            <a:r>
              <a:rPr lang="en-US" dirty="0"/>
              <a:t>It searches for the hits, which is also called seeds</a:t>
            </a:r>
          </a:p>
          <a:p>
            <a:pPr lvl="1"/>
            <a:r>
              <a:rPr lang="en-US" dirty="0"/>
              <a:t>The seeds are extended in both right and left directions</a:t>
            </a:r>
          </a:p>
        </p:txBody>
      </p:sp>
    </p:spTree>
    <p:extLst>
      <p:ext uri="{BB962C8B-B14F-4D97-AF65-F5344CB8AC3E}">
        <p14:creationId xmlns:p14="http://schemas.microsoft.com/office/powerpoint/2010/main" val="98638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F48E-1249-45A4-A17C-7C7DF8209FED}"/>
              </a:ext>
            </a:extLst>
          </p:cNvPr>
          <p:cNvSpPr>
            <a:spLocks noGrp="1"/>
          </p:cNvSpPr>
          <p:nvPr>
            <p:ph type="title"/>
          </p:nvPr>
        </p:nvSpPr>
        <p:spPr/>
        <p:txBody>
          <a:bodyPr/>
          <a:lstStyle/>
          <a:p>
            <a:r>
              <a:rPr lang="en-US" dirty="0"/>
              <a:t>Different BLAST options</a:t>
            </a:r>
          </a:p>
        </p:txBody>
      </p:sp>
      <p:sp>
        <p:nvSpPr>
          <p:cNvPr id="3" name="Content Placeholder 2">
            <a:extLst>
              <a:ext uri="{FF2B5EF4-FFF2-40B4-BE49-F238E27FC236}">
                <a16:creationId xmlns:a16="http://schemas.microsoft.com/office/drawing/2014/main" id="{26FA51AF-770C-4B6E-A48C-88DA33B0041D}"/>
              </a:ext>
            </a:extLst>
          </p:cNvPr>
          <p:cNvSpPr>
            <a:spLocks noGrp="1"/>
          </p:cNvSpPr>
          <p:nvPr>
            <p:ph idx="1"/>
          </p:nvPr>
        </p:nvSpPr>
        <p:spPr/>
        <p:txBody>
          <a:bodyPr/>
          <a:lstStyle/>
          <a:p>
            <a:r>
              <a:rPr lang="en-US" dirty="0" err="1"/>
              <a:t>Blastn</a:t>
            </a:r>
            <a:r>
              <a:rPr lang="en-US" dirty="0"/>
              <a:t> </a:t>
            </a:r>
            <a:r>
              <a:rPr lang="en-US" dirty="0">
                <a:sym typeface="Wingdings" panose="05000000000000000000" pitchFamily="2" charset="2"/>
              </a:rPr>
              <a:t> Nucleotide vs Nucleotide sequence</a:t>
            </a:r>
          </a:p>
          <a:p>
            <a:r>
              <a:rPr lang="en-US" dirty="0" err="1"/>
              <a:t>Blastp</a:t>
            </a:r>
            <a:r>
              <a:rPr lang="en-US" dirty="0"/>
              <a:t> </a:t>
            </a:r>
            <a:r>
              <a:rPr lang="en-US" dirty="0">
                <a:sym typeface="Wingdings" panose="05000000000000000000" pitchFamily="2" charset="2"/>
              </a:rPr>
              <a:t> Amino acid vs Protein sequence</a:t>
            </a:r>
          </a:p>
          <a:p>
            <a:r>
              <a:rPr lang="en-US" dirty="0" err="1">
                <a:sym typeface="Wingdings" panose="05000000000000000000" pitchFamily="2" charset="2"/>
              </a:rPr>
              <a:t>Blastx</a:t>
            </a:r>
            <a:r>
              <a:rPr lang="en-US" dirty="0">
                <a:sym typeface="Wingdings" panose="05000000000000000000" pitchFamily="2" charset="2"/>
              </a:rPr>
              <a:t>  nucleotide seq translated in all reading frames vs protein seq</a:t>
            </a:r>
          </a:p>
          <a:p>
            <a:r>
              <a:rPr lang="en-US" dirty="0" err="1">
                <a:sym typeface="Wingdings" panose="05000000000000000000" pitchFamily="2" charset="2"/>
              </a:rPr>
              <a:t>Tblastn</a:t>
            </a:r>
            <a:r>
              <a:rPr lang="en-US" dirty="0">
                <a:sym typeface="Wingdings" panose="05000000000000000000" pitchFamily="2" charset="2"/>
              </a:rPr>
              <a:t>  protein vs nucleotide seq translated in all reading frames</a:t>
            </a:r>
          </a:p>
          <a:p>
            <a:r>
              <a:rPr lang="en-US" dirty="0" err="1">
                <a:sym typeface="Wingdings" panose="05000000000000000000" pitchFamily="2" charset="2"/>
              </a:rPr>
              <a:t>Tblastx</a:t>
            </a:r>
            <a:r>
              <a:rPr lang="en-US" dirty="0">
                <a:sym typeface="Wingdings" panose="05000000000000000000" pitchFamily="2" charset="2"/>
              </a:rPr>
              <a:t>  six frame translation of nucleotide vs six frame translation of nucleotide sequence</a:t>
            </a:r>
            <a:endParaRPr lang="en-US" dirty="0"/>
          </a:p>
        </p:txBody>
      </p:sp>
    </p:spTree>
    <p:extLst>
      <p:ext uri="{BB962C8B-B14F-4D97-AF65-F5344CB8AC3E}">
        <p14:creationId xmlns:p14="http://schemas.microsoft.com/office/powerpoint/2010/main" val="147720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33C9-7A3C-4095-87F8-406BBF9E3A06}"/>
              </a:ext>
            </a:extLst>
          </p:cNvPr>
          <p:cNvSpPr>
            <a:spLocks noGrp="1"/>
          </p:cNvSpPr>
          <p:nvPr>
            <p:ph type="title"/>
          </p:nvPr>
        </p:nvSpPr>
        <p:spPr/>
        <p:txBody>
          <a:bodyPr/>
          <a:lstStyle/>
          <a:p>
            <a:r>
              <a:rPr lang="en-US" dirty="0"/>
              <a:t>FASTA</a:t>
            </a:r>
          </a:p>
        </p:txBody>
      </p:sp>
      <p:sp>
        <p:nvSpPr>
          <p:cNvPr id="3" name="Content Placeholder 2">
            <a:extLst>
              <a:ext uri="{FF2B5EF4-FFF2-40B4-BE49-F238E27FC236}">
                <a16:creationId xmlns:a16="http://schemas.microsoft.com/office/drawing/2014/main" id="{6122B3F9-93E9-4E0B-9ABB-BA7B69A9AA8D}"/>
              </a:ext>
            </a:extLst>
          </p:cNvPr>
          <p:cNvSpPr>
            <a:spLocks noGrp="1"/>
          </p:cNvSpPr>
          <p:nvPr>
            <p:ph idx="1"/>
          </p:nvPr>
        </p:nvSpPr>
        <p:spPr/>
        <p:txBody>
          <a:bodyPr/>
          <a:lstStyle/>
          <a:p>
            <a:r>
              <a:rPr lang="en-US" dirty="0"/>
              <a:t>Another important alignment program called </a:t>
            </a:r>
            <a:r>
              <a:rPr lang="en-US" dirty="0" err="1"/>
              <a:t>fasta</a:t>
            </a:r>
            <a:r>
              <a:rPr lang="en-US" dirty="0"/>
              <a:t>. It works on the principle of local alignment with little variation.</a:t>
            </a:r>
          </a:p>
          <a:p>
            <a:r>
              <a:rPr lang="en-US" dirty="0"/>
              <a:t>In FASTA, database search is accelerated by using several passes of query sequence over the database.</a:t>
            </a:r>
          </a:p>
          <a:p>
            <a:r>
              <a:rPr lang="en-US" dirty="0"/>
              <a:t>Then it retains the best match of subset for further analysis.</a:t>
            </a:r>
          </a:p>
        </p:txBody>
      </p:sp>
    </p:spTree>
    <p:extLst>
      <p:ext uri="{BB962C8B-B14F-4D97-AF65-F5344CB8AC3E}">
        <p14:creationId xmlns:p14="http://schemas.microsoft.com/office/powerpoint/2010/main" val="254218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F16B-0FF5-4185-AB58-F5B6E020114E}"/>
              </a:ext>
            </a:extLst>
          </p:cNvPr>
          <p:cNvSpPr>
            <a:spLocks noGrp="1"/>
          </p:cNvSpPr>
          <p:nvPr>
            <p:ph type="title"/>
          </p:nvPr>
        </p:nvSpPr>
        <p:spPr/>
        <p:txBody>
          <a:bodyPr/>
          <a:lstStyle/>
          <a:p>
            <a:r>
              <a:rPr lang="en-US" dirty="0"/>
              <a:t>FASTA output</a:t>
            </a:r>
          </a:p>
        </p:txBody>
      </p:sp>
      <p:sp>
        <p:nvSpPr>
          <p:cNvPr id="3" name="Content Placeholder 2">
            <a:extLst>
              <a:ext uri="{FF2B5EF4-FFF2-40B4-BE49-F238E27FC236}">
                <a16:creationId xmlns:a16="http://schemas.microsoft.com/office/drawing/2014/main" id="{321100E0-0556-4AC0-9D15-FE4918DBFD04}"/>
              </a:ext>
            </a:extLst>
          </p:cNvPr>
          <p:cNvSpPr>
            <a:spLocks noGrp="1"/>
          </p:cNvSpPr>
          <p:nvPr>
            <p:ph idx="1"/>
          </p:nvPr>
        </p:nvSpPr>
        <p:spPr/>
        <p:txBody>
          <a:bodyPr/>
          <a:lstStyle/>
          <a:p>
            <a:r>
              <a:rPr lang="en-US" dirty="0"/>
              <a:t>Its output is shown in typical histogram form. The histogram shows the distribution of Z-score and statistical expectations of database.</a:t>
            </a:r>
          </a:p>
          <a:p>
            <a:r>
              <a:rPr lang="en-US" dirty="0"/>
              <a:t>The X-axis of the histograms shows the z-score printed in the left column and increases from top to bottom.</a:t>
            </a:r>
          </a:p>
          <a:p>
            <a:r>
              <a:rPr lang="en-US" dirty="0"/>
              <a:t>The number of matching records in the database records having the score are shown in Y-axis</a:t>
            </a:r>
          </a:p>
          <a:p>
            <a:pPr marL="0" indent="0">
              <a:buNone/>
            </a:pPr>
            <a:r>
              <a:rPr lang="en-US" dirty="0"/>
              <a:t>  </a:t>
            </a:r>
          </a:p>
        </p:txBody>
      </p:sp>
    </p:spTree>
    <p:extLst>
      <p:ext uri="{BB962C8B-B14F-4D97-AF65-F5344CB8AC3E}">
        <p14:creationId xmlns:p14="http://schemas.microsoft.com/office/powerpoint/2010/main" val="45775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7CE5-2EA5-47D1-8FEC-76E712376998}"/>
              </a:ext>
            </a:extLst>
          </p:cNvPr>
          <p:cNvSpPr>
            <a:spLocks noGrp="1"/>
          </p:cNvSpPr>
          <p:nvPr>
            <p:ph type="title"/>
          </p:nvPr>
        </p:nvSpPr>
        <p:spPr/>
        <p:txBody>
          <a:bodyPr/>
          <a:lstStyle/>
          <a:p>
            <a:r>
              <a:rPr lang="en-US" dirty="0"/>
              <a:t>Alignment Scores and E-value</a:t>
            </a:r>
          </a:p>
        </p:txBody>
      </p:sp>
      <p:sp>
        <p:nvSpPr>
          <p:cNvPr id="3" name="Content Placeholder 2">
            <a:extLst>
              <a:ext uri="{FF2B5EF4-FFF2-40B4-BE49-F238E27FC236}">
                <a16:creationId xmlns:a16="http://schemas.microsoft.com/office/drawing/2014/main" id="{4D65482F-D3FA-4119-A84A-9A3C96019A02}"/>
              </a:ext>
            </a:extLst>
          </p:cNvPr>
          <p:cNvSpPr>
            <a:spLocks noGrp="1"/>
          </p:cNvSpPr>
          <p:nvPr>
            <p:ph idx="1"/>
          </p:nvPr>
        </p:nvSpPr>
        <p:spPr/>
        <p:txBody>
          <a:bodyPr/>
          <a:lstStyle/>
          <a:p>
            <a:r>
              <a:rPr lang="en-US" dirty="0"/>
              <a:t>BLAST</a:t>
            </a:r>
          </a:p>
          <a:p>
            <a:pPr lvl="1"/>
            <a:r>
              <a:rPr lang="en-US" dirty="0"/>
              <a:t>Score for match = 1</a:t>
            </a:r>
          </a:p>
          <a:p>
            <a:pPr lvl="1"/>
            <a:r>
              <a:rPr lang="en-US" dirty="0"/>
              <a:t>Score for mismatch = -1</a:t>
            </a:r>
          </a:p>
          <a:p>
            <a:pPr lvl="1"/>
            <a:r>
              <a:rPr lang="en-US" dirty="0"/>
              <a:t>Score for gaps = -1</a:t>
            </a:r>
          </a:p>
          <a:p>
            <a:r>
              <a:rPr lang="en-US" dirty="0"/>
              <a:t>The optimum score is coined as bit score in BLAST and Z-score as FASTA</a:t>
            </a:r>
          </a:p>
          <a:p>
            <a:r>
              <a:rPr lang="en-US" dirty="0"/>
              <a:t>Besides a score, the probability of a chance match between query sequence and the database sequence is calculated which is called expectation value (E-value)</a:t>
            </a:r>
          </a:p>
          <a:p>
            <a:r>
              <a:rPr lang="en-US" dirty="0"/>
              <a:t>If bit score is high then E-value will be lower</a:t>
            </a:r>
          </a:p>
        </p:txBody>
      </p:sp>
    </p:spTree>
    <p:extLst>
      <p:ext uri="{BB962C8B-B14F-4D97-AF65-F5344CB8AC3E}">
        <p14:creationId xmlns:p14="http://schemas.microsoft.com/office/powerpoint/2010/main" val="214410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CEDE-04CB-44B5-9548-BB548E7C6C13}"/>
              </a:ext>
            </a:extLst>
          </p:cNvPr>
          <p:cNvSpPr>
            <a:spLocks noGrp="1"/>
          </p:cNvSpPr>
          <p:nvPr>
            <p:ph type="title"/>
          </p:nvPr>
        </p:nvSpPr>
        <p:spPr/>
        <p:txBody>
          <a:bodyPr/>
          <a:lstStyle/>
          <a:p>
            <a:r>
              <a:rPr lang="en-US" dirty="0"/>
              <a:t>Running a BLAST</a:t>
            </a:r>
          </a:p>
        </p:txBody>
      </p:sp>
      <p:sp>
        <p:nvSpPr>
          <p:cNvPr id="3" name="Content Placeholder 2">
            <a:extLst>
              <a:ext uri="{FF2B5EF4-FFF2-40B4-BE49-F238E27FC236}">
                <a16:creationId xmlns:a16="http://schemas.microsoft.com/office/drawing/2014/main" id="{A146D45C-A3DD-4002-A337-5F70C1CC827C}"/>
              </a:ext>
            </a:extLst>
          </p:cNvPr>
          <p:cNvSpPr>
            <a:spLocks noGrp="1"/>
          </p:cNvSpPr>
          <p:nvPr>
            <p:ph idx="1"/>
          </p:nvPr>
        </p:nvSpPr>
        <p:spPr>
          <a:xfrm>
            <a:off x="838200" y="1825625"/>
            <a:ext cx="10515600" cy="4667250"/>
          </a:xfrm>
        </p:spPr>
        <p:txBody>
          <a:bodyPr>
            <a:normAutofit lnSpcReduction="10000"/>
          </a:bodyPr>
          <a:lstStyle/>
          <a:p>
            <a:r>
              <a:rPr lang="en-US" dirty="0"/>
              <a:t>Go to Home page of NCBI and click on BLAST</a:t>
            </a:r>
          </a:p>
          <a:p>
            <a:r>
              <a:rPr lang="en-US" dirty="0"/>
              <a:t>Select the type of BLAST options from this window (For </a:t>
            </a:r>
            <a:r>
              <a:rPr lang="en-US" dirty="0" err="1"/>
              <a:t>eg</a:t>
            </a:r>
            <a:r>
              <a:rPr lang="en-US" dirty="0"/>
              <a:t>: BLASTN)</a:t>
            </a:r>
          </a:p>
          <a:p>
            <a:r>
              <a:rPr lang="en-US" dirty="0"/>
              <a:t>Paste a FASTA a query sequence in the window. Select the database for performing BLAST from drop down box.</a:t>
            </a:r>
          </a:p>
          <a:p>
            <a:r>
              <a:rPr lang="en-US" dirty="0"/>
              <a:t>Then click on BLAST to perform the BLAST search.</a:t>
            </a:r>
          </a:p>
          <a:p>
            <a:r>
              <a:rPr lang="en-US" dirty="0"/>
              <a:t>The distribution of blast hits on the query will show the significance of the matches</a:t>
            </a:r>
          </a:p>
          <a:p>
            <a:r>
              <a:rPr lang="en-US" dirty="0"/>
              <a:t>It also shows the number of hits along with their bit score, E-values and %identities. The alignment of the sequence is also shown.</a:t>
            </a:r>
          </a:p>
          <a:p>
            <a:r>
              <a:rPr lang="en-US" dirty="0"/>
              <a:t>Click on hyperlink of the top hit to find out the description of the match </a:t>
            </a:r>
          </a:p>
        </p:txBody>
      </p:sp>
    </p:spTree>
    <p:extLst>
      <p:ext uri="{BB962C8B-B14F-4D97-AF65-F5344CB8AC3E}">
        <p14:creationId xmlns:p14="http://schemas.microsoft.com/office/powerpoint/2010/main" val="2219761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556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Similarity search Softwares and their applications</vt:lpstr>
      <vt:lpstr>Why Similarity Search?</vt:lpstr>
      <vt:lpstr>Sequence similarity</vt:lpstr>
      <vt:lpstr>BLAST</vt:lpstr>
      <vt:lpstr>Different BLAST options</vt:lpstr>
      <vt:lpstr>FASTA</vt:lpstr>
      <vt:lpstr>FASTA output</vt:lpstr>
      <vt:lpstr>Alignment Scores and E-value</vt:lpstr>
      <vt:lpstr>Running a BLAST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Similarity search Softwares and their applications</dc:title>
  <dc:creator>Gowtham Velmurugan</dc:creator>
  <cp:lastModifiedBy>Gowtham Velmurugan</cp:lastModifiedBy>
  <cp:revision>22</cp:revision>
  <dcterms:created xsi:type="dcterms:W3CDTF">2018-08-19T10:21:45Z</dcterms:created>
  <dcterms:modified xsi:type="dcterms:W3CDTF">2018-08-20T03:46:39Z</dcterms:modified>
</cp:coreProperties>
</file>