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1" r:id="rId7"/>
    <p:sldId id="262" r:id="rId8"/>
    <p:sldId id="263" r:id="rId9"/>
    <p:sldId id="267" r:id="rId10"/>
    <p:sldId id="268" r:id="rId11"/>
    <p:sldId id="269" r:id="rId12"/>
    <p:sldId id="270" r:id="rId13"/>
    <p:sldId id="259"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rinathaprasad B" initials="GB" lastIdx="1" clrIdx="0">
    <p:extLst>
      <p:ext uri="{19B8F6BF-5375-455C-9EA6-DF929625EA0E}">
        <p15:presenceInfo xmlns:p15="http://schemas.microsoft.com/office/powerpoint/2012/main" userId="3f4fb56162fa05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09T22:52:59.65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8817E-53EE-4BF2-9A44-07C75EEF26B5}" type="datetimeFigureOut">
              <a:rPr lang="en-US" smtClean="0"/>
              <a:pPr/>
              <a:t>9/9/2018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D62209-B4B7-420C-B5B4-2AFE0C6BB38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8817E-53EE-4BF2-9A44-07C75EEF26B5}" type="datetimeFigureOut">
              <a:rPr lang="en-US" smtClean="0"/>
              <a:pPr/>
              <a:t>9/9/2018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62209-B4B7-420C-B5B4-2AFE0C6BB38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Correlating the personality and diseases using genomes</a:t>
            </a:r>
          </a:p>
        </p:txBody>
      </p:sp>
      <p:sp>
        <p:nvSpPr>
          <p:cNvPr id="3" name="Subtitle 2"/>
          <p:cNvSpPr>
            <a:spLocks noGrp="1"/>
          </p:cNvSpPr>
          <p:nvPr>
            <p:ph type="subTitle" idx="1"/>
          </p:nvPr>
        </p:nvSpPr>
        <p:spPr>
          <a:xfrm>
            <a:off x="838200" y="3886200"/>
            <a:ext cx="7696200" cy="2667000"/>
          </a:xfrm>
        </p:spPr>
        <p:txBody>
          <a:bodyPr>
            <a:normAutofit fontScale="70000" lnSpcReduction="20000"/>
          </a:bodyPr>
          <a:lstStyle/>
          <a:p>
            <a:r>
              <a:rPr lang="en-US" dirty="0"/>
              <a:t>Under the Guidance of</a:t>
            </a:r>
          </a:p>
          <a:p>
            <a:r>
              <a:rPr lang="en-US" dirty="0"/>
              <a:t>Dr. P. Jayashree</a:t>
            </a:r>
          </a:p>
          <a:p>
            <a:endParaRPr lang="en-US" dirty="0"/>
          </a:p>
          <a:p>
            <a:r>
              <a:rPr lang="en-US" dirty="0"/>
              <a:t>Team Members</a:t>
            </a:r>
          </a:p>
          <a:p>
            <a:r>
              <a:rPr lang="en-US" dirty="0"/>
              <a:t>Gowtham V</a:t>
            </a:r>
          </a:p>
          <a:p>
            <a:r>
              <a:rPr lang="en-US" dirty="0"/>
              <a:t>Swetha B</a:t>
            </a:r>
          </a:p>
          <a:p>
            <a:r>
              <a:rPr lang="en-US" dirty="0"/>
              <a:t>Girinathaprasad B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75E2-91F6-4CFE-987D-A5DC07183637}"/>
              </a:ext>
            </a:extLst>
          </p:cNvPr>
          <p:cNvSpPr>
            <a:spLocks noGrp="1"/>
          </p:cNvSpPr>
          <p:nvPr>
            <p:ph type="title"/>
          </p:nvPr>
        </p:nvSpPr>
        <p:spPr/>
        <p:txBody>
          <a:bodyPr/>
          <a:lstStyle/>
          <a:p>
            <a:r>
              <a:rPr lang="en-US" dirty="0"/>
              <a:t>Accomplished Works</a:t>
            </a:r>
          </a:p>
        </p:txBody>
      </p:sp>
      <p:sp>
        <p:nvSpPr>
          <p:cNvPr id="3" name="Content Placeholder 2">
            <a:extLst>
              <a:ext uri="{FF2B5EF4-FFF2-40B4-BE49-F238E27FC236}">
                <a16:creationId xmlns:a16="http://schemas.microsoft.com/office/drawing/2014/main" id="{24407809-7B5D-4C2C-BB1F-A4AD678F5C50}"/>
              </a:ext>
            </a:extLst>
          </p:cNvPr>
          <p:cNvSpPr>
            <a:spLocks noGrp="1"/>
          </p:cNvSpPr>
          <p:nvPr>
            <p:ph idx="1"/>
          </p:nvPr>
        </p:nvSpPr>
        <p:spPr/>
        <p:txBody>
          <a:bodyPr/>
          <a:lstStyle/>
          <a:p>
            <a:r>
              <a:rPr lang="en-US" dirty="0"/>
              <a:t>Gene Prediction</a:t>
            </a:r>
          </a:p>
          <a:p>
            <a:endParaRPr lang="en-US" dirty="0"/>
          </a:p>
          <a:p>
            <a:pPr marL="0" indent="0">
              <a:buNone/>
            </a:pPr>
            <a:endParaRPr lang="en-US" dirty="0"/>
          </a:p>
        </p:txBody>
      </p:sp>
      <p:sp>
        <p:nvSpPr>
          <p:cNvPr id="6" name="Arrow: Right 5">
            <a:extLst>
              <a:ext uri="{FF2B5EF4-FFF2-40B4-BE49-F238E27FC236}">
                <a16:creationId xmlns:a16="http://schemas.microsoft.com/office/drawing/2014/main" id="{0B06BA0D-620B-4ED1-89BA-18BC7306E8D1}"/>
              </a:ext>
            </a:extLst>
          </p:cNvPr>
          <p:cNvSpPr/>
          <p:nvPr/>
        </p:nvSpPr>
        <p:spPr>
          <a:xfrm>
            <a:off x="3695700" y="37338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074AC60-6432-4D8C-95FC-75AB75AAB23C}"/>
              </a:ext>
            </a:extLst>
          </p:cNvPr>
          <p:cNvPicPr>
            <a:picLocks noChangeAspect="1"/>
          </p:cNvPicPr>
          <p:nvPr/>
        </p:nvPicPr>
        <p:blipFill>
          <a:blip r:embed="rId2"/>
          <a:stretch>
            <a:fillRect/>
          </a:stretch>
        </p:blipFill>
        <p:spPr>
          <a:xfrm>
            <a:off x="5943600" y="2711884"/>
            <a:ext cx="2390774" cy="2386012"/>
          </a:xfrm>
          <a:prstGeom prst="rect">
            <a:avLst/>
          </a:prstGeom>
        </p:spPr>
      </p:pic>
      <p:pic>
        <p:nvPicPr>
          <p:cNvPr id="8" name="Picture 7">
            <a:extLst>
              <a:ext uri="{FF2B5EF4-FFF2-40B4-BE49-F238E27FC236}">
                <a16:creationId xmlns:a16="http://schemas.microsoft.com/office/drawing/2014/main" id="{638EE620-778E-408A-840B-4E28DBD78360}"/>
              </a:ext>
            </a:extLst>
          </p:cNvPr>
          <p:cNvPicPr>
            <a:picLocks noChangeAspect="1"/>
          </p:cNvPicPr>
          <p:nvPr/>
        </p:nvPicPr>
        <p:blipFill>
          <a:blip r:embed="rId3"/>
          <a:stretch>
            <a:fillRect/>
          </a:stretch>
        </p:blipFill>
        <p:spPr>
          <a:xfrm>
            <a:off x="685800" y="2711884"/>
            <a:ext cx="2514600" cy="2386012"/>
          </a:xfrm>
          <a:prstGeom prst="rect">
            <a:avLst/>
          </a:prstGeom>
        </p:spPr>
      </p:pic>
    </p:spTree>
    <p:extLst>
      <p:ext uri="{BB962C8B-B14F-4D97-AF65-F5344CB8AC3E}">
        <p14:creationId xmlns:p14="http://schemas.microsoft.com/office/powerpoint/2010/main" val="184962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19A9-7F4B-4877-98B0-3D98A29F122D}"/>
              </a:ext>
            </a:extLst>
          </p:cNvPr>
          <p:cNvSpPr>
            <a:spLocks noGrp="1"/>
          </p:cNvSpPr>
          <p:nvPr>
            <p:ph type="title"/>
          </p:nvPr>
        </p:nvSpPr>
        <p:spPr/>
        <p:txBody>
          <a:bodyPr/>
          <a:lstStyle/>
          <a:p>
            <a:r>
              <a:rPr lang="en-US" dirty="0"/>
              <a:t>Accomplished Works</a:t>
            </a:r>
          </a:p>
        </p:txBody>
      </p:sp>
      <p:sp>
        <p:nvSpPr>
          <p:cNvPr id="3" name="Content Placeholder 2">
            <a:extLst>
              <a:ext uri="{FF2B5EF4-FFF2-40B4-BE49-F238E27FC236}">
                <a16:creationId xmlns:a16="http://schemas.microsoft.com/office/drawing/2014/main" id="{EFC9C712-26A0-4E25-BEC9-1D0CAD50BAE6}"/>
              </a:ext>
            </a:extLst>
          </p:cNvPr>
          <p:cNvSpPr>
            <a:spLocks noGrp="1"/>
          </p:cNvSpPr>
          <p:nvPr>
            <p:ph idx="1"/>
          </p:nvPr>
        </p:nvSpPr>
        <p:spPr/>
        <p:txBody>
          <a:bodyPr/>
          <a:lstStyle/>
          <a:p>
            <a:r>
              <a:rPr lang="en-US" dirty="0"/>
              <a:t>Model Architecture</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CEDDDF43-FC17-4137-94DE-62CFF63F2176}"/>
              </a:ext>
            </a:extLst>
          </p:cNvPr>
          <p:cNvPicPr>
            <a:picLocks noChangeAspect="1"/>
          </p:cNvPicPr>
          <p:nvPr/>
        </p:nvPicPr>
        <p:blipFill>
          <a:blip r:embed="rId2"/>
          <a:stretch>
            <a:fillRect/>
          </a:stretch>
        </p:blipFill>
        <p:spPr>
          <a:xfrm>
            <a:off x="304800" y="3200400"/>
            <a:ext cx="975938" cy="981075"/>
          </a:xfrm>
          <a:prstGeom prst="rect">
            <a:avLst/>
          </a:prstGeom>
        </p:spPr>
      </p:pic>
      <p:sp>
        <p:nvSpPr>
          <p:cNvPr id="6" name="Rectangle: Rounded Corners 5">
            <a:extLst>
              <a:ext uri="{FF2B5EF4-FFF2-40B4-BE49-F238E27FC236}">
                <a16:creationId xmlns:a16="http://schemas.microsoft.com/office/drawing/2014/main" id="{9AC1FE26-6A0B-49E6-A95F-DC64E78AF6E1}"/>
              </a:ext>
            </a:extLst>
          </p:cNvPr>
          <p:cNvSpPr/>
          <p:nvPr/>
        </p:nvSpPr>
        <p:spPr>
          <a:xfrm>
            <a:off x="2799373" y="2737022"/>
            <a:ext cx="720121"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64</a:t>
            </a:r>
          </a:p>
          <a:p>
            <a:endParaRPr lang="en-US" dirty="0"/>
          </a:p>
          <a:p>
            <a:r>
              <a:rPr lang="en-US" dirty="0"/>
              <a:t>3X3</a:t>
            </a:r>
          </a:p>
          <a:p>
            <a:r>
              <a:rPr lang="en-US" dirty="0"/>
              <a:t>Conv</a:t>
            </a:r>
          </a:p>
        </p:txBody>
      </p:sp>
      <p:sp>
        <p:nvSpPr>
          <p:cNvPr id="4" name="Rectangle: Rounded Corners 3">
            <a:extLst>
              <a:ext uri="{FF2B5EF4-FFF2-40B4-BE49-F238E27FC236}">
                <a16:creationId xmlns:a16="http://schemas.microsoft.com/office/drawing/2014/main" id="{43DBF8AB-0121-43AD-A1F8-EE0E475A63C9}"/>
              </a:ext>
            </a:extLst>
          </p:cNvPr>
          <p:cNvSpPr/>
          <p:nvPr/>
        </p:nvSpPr>
        <p:spPr>
          <a:xfrm>
            <a:off x="1676401" y="2737022"/>
            <a:ext cx="760445"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32</a:t>
            </a:r>
          </a:p>
          <a:p>
            <a:endParaRPr lang="en-US" dirty="0"/>
          </a:p>
          <a:p>
            <a:r>
              <a:rPr lang="en-US" dirty="0"/>
              <a:t>3X3</a:t>
            </a:r>
          </a:p>
          <a:p>
            <a:r>
              <a:rPr lang="en-US" dirty="0"/>
              <a:t>Conv</a:t>
            </a:r>
          </a:p>
        </p:txBody>
      </p:sp>
      <p:sp>
        <p:nvSpPr>
          <p:cNvPr id="7" name="Rectangle: Rounded Corners 6">
            <a:extLst>
              <a:ext uri="{FF2B5EF4-FFF2-40B4-BE49-F238E27FC236}">
                <a16:creationId xmlns:a16="http://schemas.microsoft.com/office/drawing/2014/main" id="{E28B20DC-6CB5-45A4-BA82-0396535FEBF9}"/>
              </a:ext>
            </a:extLst>
          </p:cNvPr>
          <p:cNvSpPr/>
          <p:nvPr/>
        </p:nvSpPr>
        <p:spPr>
          <a:xfrm>
            <a:off x="3870354" y="2737022"/>
            <a:ext cx="720121"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64</a:t>
            </a:r>
          </a:p>
          <a:p>
            <a:endParaRPr lang="en-US" dirty="0"/>
          </a:p>
          <a:p>
            <a:r>
              <a:rPr lang="en-US" dirty="0"/>
              <a:t>3X3</a:t>
            </a:r>
          </a:p>
          <a:p>
            <a:r>
              <a:rPr lang="en-US" dirty="0"/>
              <a:t>Conv</a:t>
            </a:r>
          </a:p>
        </p:txBody>
      </p:sp>
      <p:sp>
        <p:nvSpPr>
          <p:cNvPr id="8" name="Rectangle: Rounded Corners 7">
            <a:extLst>
              <a:ext uri="{FF2B5EF4-FFF2-40B4-BE49-F238E27FC236}">
                <a16:creationId xmlns:a16="http://schemas.microsoft.com/office/drawing/2014/main" id="{6A5B9AE9-7C75-4BAD-A3DE-533BC7CBCEB5}"/>
              </a:ext>
            </a:extLst>
          </p:cNvPr>
          <p:cNvSpPr/>
          <p:nvPr/>
        </p:nvSpPr>
        <p:spPr>
          <a:xfrm>
            <a:off x="4994879" y="2737022"/>
            <a:ext cx="720121"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128</a:t>
            </a:r>
          </a:p>
          <a:p>
            <a:endParaRPr lang="en-US" dirty="0"/>
          </a:p>
          <a:p>
            <a:r>
              <a:rPr lang="en-US" dirty="0"/>
              <a:t>3X3</a:t>
            </a:r>
          </a:p>
          <a:p>
            <a:r>
              <a:rPr lang="en-US" dirty="0"/>
              <a:t>Conv</a:t>
            </a:r>
          </a:p>
        </p:txBody>
      </p:sp>
      <p:sp>
        <p:nvSpPr>
          <p:cNvPr id="9" name="Rectangle: Rounded Corners 8">
            <a:extLst>
              <a:ext uri="{FF2B5EF4-FFF2-40B4-BE49-F238E27FC236}">
                <a16:creationId xmlns:a16="http://schemas.microsoft.com/office/drawing/2014/main" id="{E9BC170A-F337-4C23-87FC-F68F04758EA8}"/>
              </a:ext>
            </a:extLst>
          </p:cNvPr>
          <p:cNvSpPr/>
          <p:nvPr/>
        </p:nvSpPr>
        <p:spPr>
          <a:xfrm>
            <a:off x="5958464" y="2737022"/>
            <a:ext cx="72012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128</a:t>
            </a:r>
          </a:p>
          <a:p>
            <a:endParaRPr lang="en-US" dirty="0"/>
          </a:p>
          <a:p>
            <a:r>
              <a:rPr lang="en-US" dirty="0"/>
              <a:t>3X3</a:t>
            </a:r>
          </a:p>
          <a:p>
            <a:r>
              <a:rPr lang="en-US" dirty="0"/>
              <a:t>Conv</a:t>
            </a:r>
          </a:p>
        </p:txBody>
      </p:sp>
      <p:sp>
        <p:nvSpPr>
          <p:cNvPr id="10" name="Rectangle: Rounded Corners 9">
            <a:extLst>
              <a:ext uri="{FF2B5EF4-FFF2-40B4-BE49-F238E27FC236}">
                <a16:creationId xmlns:a16="http://schemas.microsoft.com/office/drawing/2014/main" id="{AC391A18-6892-4D7A-B073-AC0FCB2A4301}"/>
              </a:ext>
            </a:extLst>
          </p:cNvPr>
          <p:cNvSpPr/>
          <p:nvPr/>
        </p:nvSpPr>
        <p:spPr>
          <a:xfrm>
            <a:off x="6961217" y="2743200"/>
            <a:ext cx="720121"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1024</a:t>
            </a:r>
          </a:p>
          <a:p>
            <a:endParaRPr lang="en-US" dirty="0"/>
          </a:p>
        </p:txBody>
      </p:sp>
      <p:cxnSp>
        <p:nvCxnSpPr>
          <p:cNvPr id="12" name="Straight Arrow Connector 11">
            <a:extLst>
              <a:ext uri="{FF2B5EF4-FFF2-40B4-BE49-F238E27FC236}">
                <a16:creationId xmlns:a16="http://schemas.microsoft.com/office/drawing/2014/main" id="{6C102DDB-6129-40BE-8756-FB307DDA3791}"/>
              </a:ext>
            </a:extLst>
          </p:cNvPr>
          <p:cNvCxnSpPr>
            <a:cxnSpLocks/>
            <a:stCxn id="5" idx="3"/>
          </p:cNvCxnSpPr>
          <p:nvPr/>
        </p:nvCxnSpPr>
        <p:spPr>
          <a:xfrm>
            <a:off x="1280738" y="3690938"/>
            <a:ext cx="360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78F033-7B9B-4654-A912-52ECD6FD144B}"/>
              </a:ext>
            </a:extLst>
          </p:cNvPr>
          <p:cNvCxnSpPr>
            <a:cxnSpLocks/>
          </p:cNvCxnSpPr>
          <p:nvPr/>
        </p:nvCxnSpPr>
        <p:spPr>
          <a:xfrm>
            <a:off x="2438400" y="3683085"/>
            <a:ext cx="360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AD02EE7-38D4-4EF0-B9BD-1F68A0EC66DF}"/>
              </a:ext>
            </a:extLst>
          </p:cNvPr>
          <p:cNvCxnSpPr>
            <a:cxnSpLocks/>
          </p:cNvCxnSpPr>
          <p:nvPr/>
        </p:nvCxnSpPr>
        <p:spPr>
          <a:xfrm>
            <a:off x="3509381" y="3683085"/>
            <a:ext cx="360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7C4971-A352-462E-B07A-F43B5C31FE89}"/>
              </a:ext>
            </a:extLst>
          </p:cNvPr>
          <p:cNvCxnSpPr>
            <a:cxnSpLocks/>
          </p:cNvCxnSpPr>
          <p:nvPr/>
        </p:nvCxnSpPr>
        <p:spPr>
          <a:xfrm>
            <a:off x="4633907" y="3690937"/>
            <a:ext cx="360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98FDD6-0F2F-4097-B388-54C1C6516E67}"/>
              </a:ext>
            </a:extLst>
          </p:cNvPr>
          <p:cNvCxnSpPr>
            <a:cxnSpLocks/>
          </p:cNvCxnSpPr>
          <p:nvPr/>
        </p:nvCxnSpPr>
        <p:spPr>
          <a:xfrm>
            <a:off x="5597491" y="3690937"/>
            <a:ext cx="360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980A19-4DC5-4074-9038-1EF3DB677A0A}"/>
              </a:ext>
            </a:extLst>
          </p:cNvPr>
          <p:cNvCxnSpPr>
            <a:cxnSpLocks/>
          </p:cNvCxnSpPr>
          <p:nvPr/>
        </p:nvCxnSpPr>
        <p:spPr>
          <a:xfrm>
            <a:off x="6600244" y="3707798"/>
            <a:ext cx="360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C6319DF-513A-49A6-AC90-B1232666DF1C}"/>
              </a:ext>
            </a:extLst>
          </p:cNvPr>
          <p:cNvSpPr txBox="1"/>
          <p:nvPr/>
        </p:nvSpPr>
        <p:spPr>
          <a:xfrm>
            <a:off x="1862793" y="3200400"/>
            <a:ext cx="450211" cy="369332"/>
          </a:xfrm>
          <a:prstGeom prst="rect">
            <a:avLst/>
          </a:prstGeom>
          <a:noFill/>
        </p:spPr>
        <p:txBody>
          <a:bodyPr wrap="square" rtlCol="0">
            <a:spAutoFit/>
          </a:bodyPr>
          <a:lstStyle/>
          <a:p>
            <a:endParaRPr lang="en-US" dirty="0"/>
          </a:p>
        </p:txBody>
      </p:sp>
      <p:sp>
        <p:nvSpPr>
          <p:cNvPr id="20" name="TextBox 19">
            <a:extLst>
              <a:ext uri="{FF2B5EF4-FFF2-40B4-BE49-F238E27FC236}">
                <a16:creationId xmlns:a16="http://schemas.microsoft.com/office/drawing/2014/main" id="{39D2843D-7DD7-4483-B456-16D72185BA39}"/>
              </a:ext>
            </a:extLst>
          </p:cNvPr>
          <p:cNvSpPr txBox="1"/>
          <p:nvPr/>
        </p:nvSpPr>
        <p:spPr>
          <a:xfrm flipH="1">
            <a:off x="1674847" y="4267200"/>
            <a:ext cx="687353" cy="369332"/>
          </a:xfrm>
          <a:prstGeom prst="rect">
            <a:avLst/>
          </a:prstGeom>
          <a:noFill/>
        </p:spPr>
        <p:txBody>
          <a:bodyPr wrap="square" rtlCol="0">
            <a:spAutoFit/>
          </a:bodyPr>
          <a:lstStyle/>
          <a:p>
            <a:endParaRPr lang="en-US" dirty="0"/>
          </a:p>
        </p:txBody>
      </p:sp>
      <p:sp>
        <p:nvSpPr>
          <p:cNvPr id="21" name="Rectangle: Rounded Corners 20">
            <a:extLst>
              <a:ext uri="{FF2B5EF4-FFF2-40B4-BE49-F238E27FC236}">
                <a16:creationId xmlns:a16="http://schemas.microsoft.com/office/drawing/2014/main" id="{C950581F-0770-4342-AA29-CA9C03678B4B}"/>
              </a:ext>
            </a:extLst>
          </p:cNvPr>
          <p:cNvSpPr/>
          <p:nvPr/>
        </p:nvSpPr>
        <p:spPr>
          <a:xfrm>
            <a:off x="8001000" y="2737022"/>
            <a:ext cx="206434"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9ADB1AC-74D1-4BDF-8004-AC0E13E71593}"/>
              </a:ext>
            </a:extLst>
          </p:cNvPr>
          <p:cNvCxnSpPr/>
          <p:nvPr/>
        </p:nvCxnSpPr>
        <p:spPr>
          <a:xfrm>
            <a:off x="7681338" y="3683085"/>
            <a:ext cx="319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30F6E2B-7999-4F4E-A2C9-44B775A4170D}"/>
              </a:ext>
            </a:extLst>
          </p:cNvPr>
          <p:cNvCxnSpPr/>
          <p:nvPr/>
        </p:nvCxnSpPr>
        <p:spPr>
          <a:xfrm flipV="1">
            <a:off x="8207434" y="2819400"/>
            <a:ext cx="39349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834254-6874-4722-90FF-FAFADA6C5F81}"/>
              </a:ext>
            </a:extLst>
          </p:cNvPr>
          <p:cNvCxnSpPr>
            <a:cxnSpLocks/>
          </p:cNvCxnSpPr>
          <p:nvPr/>
        </p:nvCxnSpPr>
        <p:spPr>
          <a:xfrm flipV="1">
            <a:off x="8207434" y="3306762"/>
            <a:ext cx="446005" cy="1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BF95E6A-270A-44C8-9DFB-51E27A421EA8}"/>
              </a:ext>
            </a:extLst>
          </p:cNvPr>
          <p:cNvCxnSpPr>
            <a:cxnSpLocks/>
          </p:cNvCxnSpPr>
          <p:nvPr/>
        </p:nvCxnSpPr>
        <p:spPr>
          <a:xfrm>
            <a:off x="8224481" y="4829482"/>
            <a:ext cx="436064" cy="12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4CC635-18FA-4123-A056-A259FED57E90}"/>
              </a:ext>
            </a:extLst>
          </p:cNvPr>
          <p:cNvSpPr txBox="1"/>
          <p:nvPr/>
        </p:nvSpPr>
        <p:spPr>
          <a:xfrm flipH="1">
            <a:off x="8581158" y="2665511"/>
            <a:ext cx="766850" cy="307777"/>
          </a:xfrm>
          <a:prstGeom prst="rect">
            <a:avLst/>
          </a:prstGeom>
          <a:noFill/>
        </p:spPr>
        <p:txBody>
          <a:bodyPr wrap="square" rtlCol="0">
            <a:spAutoFit/>
          </a:bodyPr>
          <a:lstStyle/>
          <a:p>
            <a:r>
              <a:rPr lang="en-US" sz="1400" dirty="0"/>
              <a:t>bfsp2</a:t>
            </a:r>
          </a:p>
        </p:txBody>
      </p:sp>
      <p:sp>
        <p:nvSpPr>
          <p:cNvPr id="33" name="Rectangle 32">
            <a:extLst>
              <a:ext uri="{FF2B5EF4-FFF2-40B4-BE49-F238E27FC236}">
                <a16:creationId xmlns:a16="http://schemas.microsoft.com/office/drawing/2014/main" id="{7539D96F-EF30-4980-8914-01996ABD4081}"/>
              </a:ext>
            </a:extLst>
          </p:cNvPr>
          <p:cNvSpPr/>
          <p:nvPr/>
        </p:nvSpPr>
        <p:spPr>
          <a:xfrm>
            <a:off x="8600928" y="3108482"/>
            <a:ext cx="631904" cy="307777"/>
          </a:xfrm>
          <a:prstGeom prst="rect">
            <a:avLst/>
          </a:prstGeom>
        </p:spPr>
        <p:txBody>
          <a:bodyPr wrap="none">
            <a:spAutoFit/>
          </a:bodyPr>
          <a:lstStyle/>
          <a:p>
            <a:r>
              <a:rPr lang="en-US" sz="1400" dirty="0"/>
              <a:t>cdh13</a:t>
            </a:r>
          </a:p>
        </p:txBody>
      </p:sp>
      <p:sp>
        <p:nvSpPr>
          <p:cNvPr id="34" name="Rectangle 33">
            <a:extLst>
              <a:ext uri="{FF2B5EF4-FFF2-40B4-BE49-F238E27FC236}">
                <a16:creationId xmlns:a16="http://schemas.microsoft.com/office/drawing/2014/main" id="{EE1C079B-F820-46EF-8F07-E9AFA8BBABEA}"/>
              </a:ext>
            </a:extLst>
          </p:cNvPr>
          <p:cNvSpPr/>
          <p:nvPr/>
        </p:nvSpPr>
        <p:spPr>
          <a:xfrm>
            <a:off x="8600276" y="4768334"/>
            <a:ext cx="498470" cy="307777"/>
          </a:xfrm>
          <a:prstGeom prst="rect">
            <a:avLst/>
          </a:prstGeom>
        </p:spPr>
        <p:txBody>
          <a:bodyPr wrap="none">
            <a:spAutoFit/>
          </a:bodyPr>
          <a:lstStyle/>
          <a:p>
            <a:r>
              <a:rPr lang="en-US" sz="1400" dirty="0"/>
              <a:t>mist</a:t>
            </a:r>
          </a:p>
        </p:txBody>
      </p:sp>
      <p:sp>
        <p:nvSpPr>
          <p:cNvPr id="37" name="TextBox 36">
            <a:extLst>
              <a:ext uri="{FF2B5EF4-FFF2-40B4-BE49-F238E27FC236}">
                <a16:creationId xmlns:a16="http://schemas.microsoft.com/office/drawing/2014/main" id="{B2E57530-A99D-4DD4-8B6A-348F3D5CB674}"/>
              </a:ext>
            </a:extLst>
          </p:cNvPr>
          <p:cNvSpPr txBox="1"/>
          <p:nvPr/>
        </p:nvSpPr>
        <p:spPr>
          <a:xfrm>
            <a:off x="8739953" y="3654508"/>
            <a:ext cx="45719" cy="923330"/>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0227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3507-7021-4ECD-ABB7-94AE5F9F5F15}"/>
              </a:ext>
            </a:extLst>
          </p:cNvPr>
          <p:cNvSpPr>
            <a:spLocks noGrp="1"/>
          </p:cNvSpPr>
          <p:nvPr>
            <p:ph type="title"/>
          </p:nvPr>
        </p:nvSpPr>
        <p:spPr/>
        <p:txBody>
          <a:bodyPr/>
          <a:lstStyle/>
          <a:p>
            <a:r>
              <a:rPr lang="en-US" dirty="0"/>
              <a:t>Key Parametric Index</a:t>
            </a:r>
          </a:p>
        </p:txBody>
      </p:sp>
      <p:sp>
        <p:nvSpPr>
          <p:cNvPr id="3" name="Content Placeholder 2">
            <a:extLst>
              <a:ext uri="{FF2B5EF4-FFF2-40B4-BE49-F238E27FC236}">
                <a16:creationId xmlns:a16="http://schemas.microsoft.com/office/drawing/2014/main" id="{6BB6EF2E-6EF1-41D0-8E3E-C08765EA471E}"/>
              </a:ext>
            </a:extLst>
          </p:cNvPr>
          <p:cNvSpPr>
            <a:spLocks noGrp="1"/>
          </p:cNvSpPr>
          <p:nvPr>
            <p:ph idx="1"/>
          </p:nvPr>
        </p:nvSpPr>
        <p:spPr/>
        <p:txBody>
          <a:bodyPr/>
          <a:lstStyle/>
          <a:p>
            <a:r>
              <a:rPr lang="en-US" dirty="0"/>
              <a:t>Model Size : 11,000 KB</a:t>
            </a:r>
          </a:p>
          <a:p>
            <a:r>
              <a:rPr lang="en-US" dirty="0"/>
              <a:t>Model Accuracy : 92.86</a:t>
            </a:r>
          </a:p>
          <a:p>
            <a:r>
              <a:rPr lang="en-US" dirty="0"/>
              <a:t>Inference Time : ~ 2.3 Secs</a:t>
            </a:r>
          </a:p>
          <a:p>
            <a:endParaRPr lang="en-US" dirty="0"/>
          </a:p>
        </p:txBody>
      </p:sp>
      <p:pic>
        <p:nvPicPr>
          <p:cNvPr id="4" name="Picture 3">
            <a:extLst>
              <a:ext uri="{FF2B5EF4-FFF2-40B4-BE49-F238E27FC236}">
                <a16:creationId xmlns:a16="http://schemas.microsoft.com/office/drawing/2014/main" id="{EAAE76D1-5A59-48BC-98EB-CCC355CED1F8}"/>
              </a:ext>
            </a:extLst>
          </p:cNvPr>
          <p:cNvPicPr>
            <a:picLocks noChangeAspect="1"/>
          </p:cNvPicPr>
          <p:nvPr/>
        </p:nvPicPr>
        <p:blipFill>
          <a:blip r:embed="rId2"/>
          <a:stretch>
            <a:fillRect/>
          </a:stretch>
        </p:blipFill>
        <p:spPr>
          <a:xfrm>
            <a:off x="2362200" y="3436483"/>
            <a:ext cx="3819525" cy="2872242"/>
          </a:xfrm>
          <a:prstGeom prst="rect">
            <a:avLst/>
          </a:prstGeom>
        </p:spPr>
      </p:pic>
    </p:spTree>
    <p:extLst>
      <p:ext uri="{BB962C8B-B14F-4D97-AF65-F5344CB8AC3E}">
        <p14:creationId xmlns:p14="http://schemas.microsoft.com/office/powerpoint/2010/main" val="362477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400" dirty="0"/>
              <a:t>DNN Model Generation with less No of trainable parameters</a:t>
            </a:r>
          </a:p>
          <a:p>
            <a:r>
              <a:rPr lang="en-US" sz="2400" dirty="0"/>
              <a:t>Optimizing the model for higher prediction</a:t>
            </a:r>
          </a:p>
          <a:p>
            <a:r>
              <a:rPr lang="en-US" sz="2400" dirty="0"/>
              <a:t>Minimum Model Size that could be achieved for deployment on Device</a:t>
            </a:r>
          </a:p>
          <a:p>
            <a:r>
              <a:rPr lang="en-US" sz="2400" dirty="0"/>
              <a:t>Minimum Inference Time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r>
              <a:rPr lang="en-US" sz="2400" dirty="0"/>
              <a:t>A Terracciano, S Sanna , M Uda, B Deiana, G Usala, F Busonero, A Maschio, M Scally. </a:t>
            </a:r>
            <a:r>
              <a:rPr lang="en-US" sz="2400" i="1" dirty="0"/>
              <a:t>Genome-Wide Association Scan For Five Major Dimensions Of Personality.</a:t>
            </a:r>
            <a:r>
              <a:rPr lang="en-US" sz="2400" dirty="0"/>
              <a:t>2013</a:t>
            </a:r>
          </a:p>
          <a:p>
            <a:r>
              <a:rPr lang="en-US" sz="2400" dirty="0"/>
              <a:t>Han-Na Kim1, Seung-Ju Roh1, Yeon Ah Sung2, Hye Won Chung3, Jong-Young Lee4, Juhee Cho5. </a:t>
            </a:r>
            <a:r>
              <a:rPr lang="en-US" sz="2400" i="1" dirty="0"/>
              <a:t>Genome-Wide Association Study Of The Five-Factor Model Of Personality In Young Korean Women</a:t>
            </a:r>
            <a:r>
              <a:rPr lang="en-US" sz="2400" dirty="0"/>
              <a:t>.2010</a:t>
            </a:r>
          </a:p>
          <a:p>
            <a:r>
              <a:rPr lang="en-US" sz="2400" dirty="0"/>
              <a:t>H.-N. Kim, B.-H. Kim, J. Cho, S. Ryu.</a:t>
            </a:r>
            <a:r>
              <a:rPr lang="en-US" sz="2400" i="1" dirty="0"/>
              <a:t> Pathway Analysis Of Genome-Wide Association Datasets Of Personality traits</a:t>
            </a:r>
            <a:r>
              <a:rPr lang="en-US" sz="2400" dirty="0"/>
              <a:t>.2015.</a:t>
            </a:r>
            <a:endParaRPr lang="en-US" sz="2400" i="1" dirty="0"/>
          </a:p>
          <a:p>
            <a:r>
              <a:rPr lang="en-US" sz="2400" dirty="0"/>
              <a:t>S. Sanchez-</a:t>
            </a:r>
            <a:r>
              <a:rPr lang="en-US" sz="2400" dirty="0" err="1"/>
              <a:t>Roige</a:t>
            </a:r>
            <a:r>
              <a:rPr lang="en-US" sz="2400" dirty="0"/>
              <a:t>, J. C. Gray, J. MacKillop, C.-H. Chen, A. A. Palme. </a:t>
            </a:r>
            <a:r>
              <a:rPr lang="en-US" sz="2400" i="1" dirty="0"/>
              <a:t>The genetics of human personality.2017.</a:t>
            </a:r>
            <a:endParaRPr lang="en-US" sz="2400" dirty="0"/>
          </a:p>
          <a:p>
            <a:r>
              <a:rPr lang="en-US" sz="2400" dirty="0"/>
              <a:t>A. Narayanana, E.C. Keedwella, J. Gamalielssonb, S. Tatinenia. Single-layer artificial neural networks for gene expression analysis.2003.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Thank You</a:t>
            </a:r>
          </a:p>
        </p:txBody>
      </p:sp>
      <p:sp>
        <p:nvSpPr>
          <p:cNvPr id="9" name="Subtitle 8"/>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400" dirty="0"/>
              <a:t>Personality traits are the relatively enduring patterns of thoughts, feelings and behaviors that reflect the tendency to respond in certain ways under certain circumstances. Twin and family studies have showed that personality traits are moderately heritable, and can predict various lifetime outcomes, including psychopathology.</a:t>
            </a:r>
          </a:p>
          <a:p>
            <a:r>
              <a:rPr lang="en-US" sz="2400" dirty="0"/>
              <a:t>Predict the Personality Trait of the person based on his genome analysis to forecast the disease that could occur to the individual.</a:t>
            </a:r>
          </a:p>
          <a:p>
            <a:pPr>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600201"/>
            <a:ext cx="8229600" cy="4114800"/>
          </a:xfrm>
        </p:spPr>
        <p:txBody>
          <a:bodyPr>
            <a:noAutofit/>
          </a:bodyPr>
          <a:lstStyle/>
          <a:p>
            <a:r>
              <a:rPr lang="en-US" sz="2400" dirty="0"/>
              <a:t>Personality Traits were measured with the NEO Personality Inventory, which was designed to characterize the five factor model of the ‘Big Five Dimensions’ of Personality.</a:t>
            </a:r>
          </a:p>
          <a:p>
            <a:r>
              <a:rPr lang="en-US" sz="2400" dirty="0"/>
              <a:t>With the development of behavioral genetics, personality was established a inheritable trait.</a:t>
            </a:r>
          </a:p>
          <a:p>
            <a:r>
              <a:rPr lang="en-US" sz="2400" dirty="0"/>
              <a:t>On average female adults were more neurotic and agreeable than male adults. The results tended to support previous research in that a negative relationship was found between neuroticism and cancer, and a positive relationship was found between neuroticism, stress-related symptoms, and cardiovascular symptoms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3713-05DA-4BCF-A9F4-831ACBEDB350}"/>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E18F1E6-961E-4496-8AD3-3D5A781F34FD}"/>
              </a:ext>
            </a:extLst>
          </p:cNvPr>
          <p:cNvSpPr>
            <a:spLocks noGrp="1"/>
          </p:cNvSpPr>
          <p:nvPr>
            <p:ph idx="1"/>
          </p:nvPr>
        </p:nvSpPr>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4CC657E4-0BF4-4DFC-9BF1-1E0F600D1867}"/>
              </a:ext>
            </a:extLst>
          </p:cNvPr>
          <p:cNvSpPr/>
          <p:nvPr/>
        </p:nvSpPr>
        <p:spPr>
          <a:xfrm>
            <a:off x="685800" y="2514600"/>
            <a:ext cx="1981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 Prediction</a:t>
            </a:r>
          </a:p>
        </p:txBody>
      </p:sp>
      <p:sp>
        <p:nvSpPr>
          <p:cNvPr id="6" name="Rectangle: Rounded Corners 5">
            <a:extLst>
              <a:ext uri="{FF2B5EF4-FFF2-40B4-BE49-F238E27FC236}">
                <a16:creationId xmlns:a16="http://schemas.microsoft.com/office/drawing/2014/main" id="{4AD76D5D-EA4B-46C0-8157-510B431188C3}"/>
              </a:ext>
            </a:extLst>
          </p:cNvPr>
          <p:cNvSpPr/>
          <p:nvPr/>
        </p:nvSpPr>
        <p:spPr>
          <a:xfrm>
            <a:off x="3352801" y="251460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SNP Prediction</a:t>
            </a:r>
          </a:p>
        </p:txBody>
      </p:sp>
      <p:sp>
        <p:nvSpPr>
          <p:cNvPr id="7" name="Rectangle: Rounded Corners 6">
            <a:extLst>
              <a:ext uri="{FF2B5EF4-FFF2-40B4-BE49-F238E27FC236}">
                <a16:creationId xmlns:a16="http://schemas.microsoft.com/office/drawing/2014/main" id="{01F0C530-0C4D-4E36-B557-94D068EF184E}"/>
              </a:ext>
            </a:extLst>
          </p:cNvPr>
          <p:cNvSpPr/>
          <p:nvPr/>
        </p:nvSpPr>
        <p:spPr>
          <a:xfrm>
            <a:off x="6203094" y="251460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Classifier for Personality trait</a:t>
            </a:r>
          </a:p>
        </p:txBody>
      </p:sp>
      <p:sp>
        <p:nvSpPr>
          <p:cNvPr id="8" name="Rectangle: Rounded Corners 7">
            <a:extLst>
              <a:ext uri="{FF2B5EF4-FFF2-40B4-BE49-F238E27FC236}">
                <a16:creationId xmlns:a16="http://schemas.microsoft.com/office/drawing/2014/main" id="{42E6C68E-662E-43F3-9EF1-575BFC68C903}"/>
              </a:ext>
            </a:extLst>
          </p:cNvPr>
          <p:cNvSpPr/>
          <p:nvPr/>
        </p:nvSpPr>
        <p:spPr>
          <a:xfrm>
            <a:off x="4724400" y="449580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01E06A72-0EE0-48B3-B93A-8D024A5130DA}"/>
              </a:ext>
            </a:extLst>
          </p:cNvPr>
          <p:cNvSpPr/>
          <p:nvPr/>
        </p:nvSpPr>
        <p:spPr>
          <a:xfrm>
            <a:off x="1524000" y="4495800"/>
            <a:ext cx="2133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82446C9-C3A7-4074-94A4-B92AAA3C621A}"/>
              </a:ext>
            </a:extLst>
          </p:cNvPr>
          <p:cNvSpPr txBox="1"/>
          <p:nvPr/>
        </p:nvSpPr>
        <p:spPr>
          <a:xfrm>
            <a:off x="4838700" y="4583668"/>
            <a:ext cx="1905000" cy="646331"/>
          </a:xfrm>
          <a:prstGeom prst="rect">
            <a:avLst/>
          </a:prstGeom>
          <a:noFill/>
        </p:spPr>
        <p:txBody>
          <a:bodyPr wrap="square" rtlCol="0">
            <a:spAutoFit/>
          </a:bodyPr>
          <a:lstStyle/>
          <a:p>
            <a:pPr algn="ctr"/>
            <a:r>
              <a:rPr lang="en-US" dirty="0">
                <a:solidFill>
                  <a:schemeClr val="bg1"/>
                </a:solidFill>
              </a:rPr>
              <a:t>Classifier for Diseases</a:t>
            </a:r>
          </a:p>
        </p:txBody>
      </p:sp>
      <p:sp>
        <p:nvSpPr>
          <p:cNvPr id="12" name="TextBox 11">
            <a:extLst>
              <a:ext uri="{FF2B5EF4-FFF2-40B4-BE49-F238E27FC236}">
                <a16:creationId xmlns:a16="http://schemas.microsoft.com/office/drawing/2014/main" id="{4E4C9158-D953-4A2B-B2A1-0A53768AD93E}"/>
              </a:ext>
            </a:extLst>
          </p:cNvPr>
          <p:cNvSpPr txBox="1"/>
          <p:nvPr/>
        </p:nvSpPr>
        <p:spPr>
          <a:xfrm>
            <a:off x="1600200" y="4495800"/>
            <a:ext cx="1924565" cy="923330"/>
          </a:xfrm>
          <a:prstGeom prst="rect">
            <a:avLst/>
          </a:prstGeom>
          <a:noFill/>
        </p:spPr>
        <p:txBody>
          <a:bodyPr wrap="square" rtlCol="0">
            <a:spAutoFit/>
          </a:bodyPr>
          <a:lstStyle/>
          <a:p>
            <a:pPr algn="ctr"/>
            <a:r>
              <a:rPr lang="en-US" dirty="0">
                <a:solidFill>
                  <a:schemeClr val="bg1"/>
                </a:solidFill>
              </a:rPr>
              <a:t>Correlating b/w diseases and personality</a:t>
            </a:r>
          </a:p>
        </p:txBody>
      </p:sp>
      <p:cxnSp>
        <p:nvCxnSpPr>
          <p:cNvPr id="14" name="Straight Arrow Connector 13">
            <a:extLst>
              <a:ext uri="{FF2B5EF4-FFF2-40B4-BE49-F238E27FC236}">
                <a16:creationId xmlns:a16="http://schemas.microsoft.com/office/drawing/2014/main" id="{0B9BEB18-B34E-4F62-A78D-4BE0C22F2976}"/>
              </a:ext>
            </a:extLst>
          </p:cNvPr>
          <p:cNvCxnSpPr>
            <a:endCxn id="6" idx="1"/>
          </p:cNvCxnSpPr>
          <p:nvPr/>
        </p:nvCxnSpPr>
        <p:spPr>
          <a:xfrm>
            <a:off x="2667000" y="2933700"/>
            <a:ext cx="685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78DA63-B2F3-4EC2-A480-5D5563E53DD1}"/>
              </a:ext>
            </a:extLst>
          </p:cNvPr>
          <p:cNvCxnSpPr>
            <a:stCxn id="6" idx="3"/>
            <a:endCxn id="7" idx="1"/>
          </p:cNvCxnSpPr>
          <p:nvPr/>
        </p:nvCxnSpPr>
        <p:spPr>
          <a:xfrm>
            <a:off x="5486401" y="2933700"/>
            <a:ext cx="716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BA0DA3C-9A06-4BD7-81BB-9794C2577492}"/>
              </a:ext>
            </a:extLst>
          </p:cNvPr>
          <p:cNvCxnSpPr/>
          <p:nvPr/>
        </p:nvCxnSpPr>
        <p:spPr>
          <a:xfrm>
            <a:off x="7772400" y="3352800"/>
            <a:ext cx="0" cy="1554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4C541E-40CD-43B3-9363-EBE79722984E}"/>
              </a:ext>
            </a:extLst>
          </p:cNvPr>
          <p:cNvCxnSpPr>
            <a:endCxn id="8" idx="3"/>
          </p:cNvCxnSpPr>
          <p:nvPr/>
        </p:nvCxnSpPr>
        <p:spPr>
          <a:xfrm flipH="1">
            <a:off x="6858000" y="4906833"/>
            <a:ext cx="914400" cy="8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D9AD4CA-FB72-4A1F-BE41-0CFA8ACF41AB}"/>
              </a:ext>
            </a:extLst>
          </p:cNvPr>
          <p:cNvCxnSpPr>
            <a:endCxn id="9" idx="3"/>
          </p:cNvCxnSpPr>
          <p:nvPr/>
        </p:nvCxnSpPr>
        <p:spPr>
          <a:xfrm flipH="1">
            <a:off x="3657600" y="4953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82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4" name="Content Placeholder 3"/>
          <p:cNvGraphicFramePr>
            <a:graphicFrameLocks noGrp="1"/>
          </p:cNvGraphicFramePr>
          <p:nvPr>
            <p:ph idx="1"/>
          </p:nvPr>
        </p:nvGraphicFramePr>
        <p:xfrm>
          <a:off x="457200" y="1600200"/>
          <a:ext cx="8229600" cy="32054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S NO</a:t>
                      </a:r>
                    </a:p>
                  </a:txBody>
                  <a:tcPr/>
                </a:tc>
                <a:tc>
                  <a:txBody>
                    <a:bodyPr/>
                    <a:lstStyle/>
                    <a:p>
                      <a:r>
                        <a:rPr lang="en-US" dirty="0"/>
                        <a:t>Title </a:t>
                      </a:r>
                    </a:p>
                  </a:txBody>
                  <a:tcPr/>
                </a:tc>
                <a:tc>
                  <a:txBody>
                    <a:bodyPr/>
                    <a:lstStyle/>
                    <a:p>
                      <a:r>
                        <a:rPr lang="en-US" dirty="0"/>
                        <a:t>Authors</a:t>
                      </a:r>
                    </a:p>
                  </a:txBody>
                  <a:tcPr/>
                </a:tc>
                <a:tc>
                  <a:txBody>
                    <a:bodyPr/>
                    <a:lstStyle/>
                    <a:p>
                      <a:r>
                        <a:rPr lang="en-US" dirty="0"/>
                        <a:t>Methodology</a:t>
                      </a:r>
                    </a:p>
                  </a:txBody>
                  <a:tcPr/>
                </a:tc>
                <a:tc>
                  <a:txBody>
                    <a:bodyPr/>
                    <a:lstStyle/>
                    <a:p>
                      <a:r>
                        <a:rPr lang="en-US" dirty="0"/>
                        <a:t>Merits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Pathway analysis of genome-wide association datasets of personality traits</a:t>
                      </a:r>
                    </a:p>
                    <a:p>
                      <a:endParaRPr lang="en-US" dirty="0"/>
                    </a:p>
                  </a:txBody>
                  <a:tcPr/>
                </a:tc>
                <a:tc>
                  <a:txBody>
                    <a:bodyPr/>
                    <a:lstStyle/>
                    <a:p>
                      <a:r>
                        <a:rPr lang="pl-PL" sz="1800" b="0" i="0" u="none" strike="noStrike" kern="1200" baseline="0" dirty="0">
                          <a:solidFill>
                            <a:schemeClr val="dk1"/>
                          </a:solidFill>
                          <a:latin typeface="+mn-lt"/>
                          <a:ea typeface="+mn-ea"/>
                          <a:cs typeface="+mn-cs"/>
                        </a:rPr>
                        <a:t>H.-N. Kim</a:t>
                      </a:r>
                      <a:r>
                        <a:rPr lang="en-US" sz="1800" b="0" i="0" u="none" strike="noStrike" kern="1200" baseline="0" dirty="0">
                          <a:solidFill>
                            <a:schemeClr val="dk1"/>
                          </a:solidFill>
                          <a:latin typeface="+mn-lt"/>
                          <a:ea typeface="+mn-ea"/>
                          <a:cs typeface="+mn-cs"/>
                        </a:rPr>
                        <a:t>,</a:t>
                      </a:r>
                      <a:r>
                        <a:rPr lang="pl-PL" sz="1800" b="0" i="0" u="none" strike="noStrike" kern="1200" baseline="0" dirty="0">
                          <a:solidFill>
                            <a:schemeClr val="dk1"/>
                          </a:solidFill>
                          <a:latin typeface="+mn-lt"/>
                          <a:ea typeface="+mn-ea"/>
                          <a:cs typeface="+mn-cs"/>
                        </a:rPr>
                        <a:t> B.-H. Kim, J. Cho</a:t>
                      </a:r>
                      <a:r>
                        <a:rPr lang="en-US" sz="1800" b="0" i="1" u="none" strike="noStrike" kern="1200" baseline="0" dirty="0">
                          <a:solidFill>
                            <a:schemeClr val="dk1"/>
                          </a:solidFill>
                          <a:latin typeface="+mn-lt"/>
                          <a:ea typeface="+mn-ea"/>
                          <a:cs typeface="+mn-cs"/>
                        </a:rPr>
                        <a:t>,</a:t>
                      </a:r>
                      <a:r>
                        <a:rPr lang="pl-PL" sz="1800" b="0" i="0" u="none" strike="noStrike" kern="1200" baseline="0" dirty="0">
                          <a:solidFill>
                            <a:schemeClr val="dk1"/>
                          </a:solidFill>
                          <a:latin typeface="+mn-lt"/>
                          <a:ea typeface="+mn-ea"/>
                          <a:cs typeface="+mn-cs"/>
                        </a:rPr>
                        <a:t> S. Ryu</a:t>
                      </a:r>
                      <a:r>
                        <a:rPr lang="en-US" sz="1800" b="0" i="0" u="none" strike="noStrike" kern="1200" baseline="0" dirty="0">
                          <a:solidFill>
                            <a:schemeClr val="dk1"/>
                          </a:solidFill>
                          <a:latin typeface="+mn-lt"/>
                          <a:ea typeface="+mn-ea"/>
                          <a:cs typeface="+mn-cs"/>
                        </a:rPr>
                        <a:t>,</a:t>
                      </a:r>
                      <a:endParaRPr lang="pl-PL"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H. Shin, J. Sung, C. Shin, N. H. Cho,</a:t>
                      </a:r>
                    </a:p>
                    <a:p>
                      <a:r>
                        <a:rPr lang="en-US" sz="1800" b="0" i="0" u="none" strike="noStrike" kern="1200" baseline="0" dirty="0">
                          <a:solidFill>
                            <a:schemeClr val="dk1"/>
                          </a:solidFill>
                          <a:latin typeface="+mn-lt"/>
                          <a:ea typeface="+mn-ea"/>
                          <a:cs typeface="+mn-cs"/>
                        </a:rPr>
                        <a:t>Y. A. Sung, B.-O. Choi and H.-L. Kim.</a:t>
                      </a:r>
                      <a:endParaRPr lang="en-US" sz="1800" b="0"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Analyzing correlation between genome and traits based on 1042 pathways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Analyzing of interactions of gene set with the personality traits</a:t>
                      </a:r>
                    </a:p>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4" name="Content Placeholder 3"/>
          <p:cNvGraphicFramePr>
            <a:graphicFrameLocks noGrp="1"/>
          </p:cNvGraphicFramePr>
          <p:nvPr>
            <p:ph idx="1"/>
          </p:nvPr>
        </p:nvGraphicFramePr>
        <p:xfrm>
          <a:off x="457200" y="1600200"/>
          <a:ext cx="8229600" cy="34798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S NO</a:t>
                      </a:r>
                    </a:p>
                  </a:txBody>
                  <a:tcPr/>
                </a:tc>
                <a:tc>
                  <a:txBody>
                    <a:bodyPr/>
                    <a:lstStyle/>
                    <a:p>
                      <a:r>
                        <a:rPr lang="en-US" dirty="0"/>
                        <a:t>Title </a:t>
                      </a:r>
                    </a:p>
                  </a:txBody>
                  <a:tcPr/>
                </a:tc>
                <a:tc>
                  <a:txBody>
                    <a:bodyPr/>
                    <a:lstStyle/>
                    <a:p>
                      <a:r>
                        <a:rPr lang="en-US" dirty="0"/>
                        <a:t>Authors</a:t>
                      </a:r>
                    </a:p>
                  </a:txBody>
                  <a:tcPr/>
                </a:tc>
                <a:tc>
                  <a:txBody>
                    <a:bodyPr/>
                    <a:lstStyle/>
                    <a:p>
                      <a:r>
                        <a:rPr lang="en-US" dirty="0"/>
                        <a:t>Methodology</a:t>
                      </a:r>
                    </a:p>
                  </a:txBody>
                  <a:tcPr/>
                </a:tc>
                <a:tc>
                  <a:txBody>
                    <a:bodyPr/>
                    <a:lstStyle/>
                    <a:p>
                      <a:r>
                        <a:rPr lang="en-US" dirty="0"/>
                        <a:t>Merits</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sz="1800" b="0" i="0" u="none" strike="noStrike" kern="1200" baseline="0" dirty="0">
                          <a:solidFill>
                            <a:schemeClr val="dk1"/>
                          </a:solidFill>
                          <a:latin typeface="+mn-lt"/>
                          <a:ea typeface="+mn-ea"/>
                          <a:cs typeface="+mn-cs"/>
                        </a:rPr>
                        <a:t>Genome-wide association study of the five-factor</a:t>
                      </a:r>
                    </a:p>
                    <a:p>
                      <a:r>
                        <a:rPr lang="en-US" sz="1800" b="0" i="0" u="none" strike="noStrike" kern="1200" baseline="0" dirty="0">
                          <a:solidFill>
                            <a:schemeClr val="dk1"/>
                          </a:solidFill>
                          <a:latin typeface="+mn-lt"/>
                          <a:ea typeface="+mn-ea"/>
                          <a:cs typeface="+mn-cs"/>
                        </a:rPr>
                        <a:t>model of personality in young Korean women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tc>
                  <a:txBody>
                    <a:bodyPr/>
                    <a:lstStyle/>
                    <a:p>
                      <a:r>
                        <a:rPr lang="en-US" sz="1800" b="0" i="0" u="none" strike="noStrike" kern="1200" baseline="0" dirty="0">
                          <a:solidFill>
                            <a:schemeClr val="dk1"/>
                          </a:solidFill>
                          <a:latin typeface="+mn-lt"/>
                          <a:ea typeface="+mn-ea"/>
                          <a:cs typeface="+mn-cs"/>
                        </a:rPr>
                        <a:t>Han-Na Kim, Seung-Ju </a:t>
                      </a:r>
                      <a:r>
                        <a:rPr lang="en-US" sz="1800" b="0" i="0" u="none" strike="noStrike" kern="1200" baseline="0" dirty="0" err="1">
                          <a:solidFill>
                            <a:schemeClr val="dk1"/>
                          </a:solidFill>
                          <a:latin typeface="+mn-lt"/>
                          <a:ea typeface="+mn-ea"/>
                          <a:cs typeface="+mn-cs"/>
                        </a:rPr>
                        <a:t>Roh</a:t>
                      </a:r>
                      <a:r>
                        <a:rPr lang="en-US" sz="1800" b="0" i="0" u="none" strike="noStrike" kern="1200" baseline="0" dirty="0">
                          <a:solidFill>
                            <a:schemeClr val="dk1"/>
                          </a:solidFill>
                          <a:latin typeface="+mn-lt"/>
                          <a:ea typeface="+mn-ea"/>
                          <a:cs typeface="+mn-cs"/>
                        </a:rPr>
                        <a:t>, Yeon Ah Sung, Hye Won Chung, </a:t>
                      </a:r>
                      <a:r>
                        <a:rPr lang="en-US" sz="1800" b="0" i="0" u="none" strike="noStrike" kern="1200" baseline="0" dirty="0" err="1">
                          <a:solidFill>
                            <a:schemeClr val="dk1"/>
                          </a:solidFill>
                          <a:latin typeface="+mn-lt"/>
                          <a:ea typeface="+mn-ea"/>
                          <a:cs typeface="+mn-cs"/>
                        </a:rPr>
                        <a:t>Jong</a:t>
                      </a:r>
                      <a:r>
                        <a:rPr lang="en-US" sz="1800" b="0" i="0" u="none" strike="noStrike" kern="1200" baseline="0" dirty="0">
                          <a:solidFill>
                            <a:schemeClr val="dk1"/>
                          </a:solidFill>
                          <a:latin typeface="+mn-lt"/>
                          <a:ea typeface="+mn-ea"/>
                          <a:cs typeface="+mn-cs"/>
                        </a:rPr>
                        <a:t>-Young Lee, Juhee Cho</a:t>
                      </a:r>
                    </a:p>
                    <a:p>
                      <a:r>
                        <a:rPr lang="en-US" sz="1800" b="0" i="0" u="none" strike="noStrike" kern="1200" baseline="0" dirty="0" err="1">
                          <a:solidFill>
                            <a:schemeClr val="dk1"/>
                          </a:solidFill>
                          <a:latin typeface="+mn-lt"/>
                          <a:ea typeface="+mn-ea"/>
                          <a:cs typeface="+mn-cs"/>
                        </a:rPr>
                        <a:t>Hocheol</a:t>
                      </a:r>
                      <a:r>
                        <a:rPr lang="en-US" sz="1800" b="0" i="0" u="none" strike="noStrike" kern="1200" baseline="0" dirty="0">
                          <a:solidFill>
                            <a:schemeClr val="dk1"/>
                          </a:solidFill>
                          <a:latin typeface="+mn-lt"/>
                          <a:ea typeface="+mn-ea"/>
                          <a:cs typeface="+mn-cs"/>
                        </a:rPr>
                        <a:t> Shin and </a:t>
                      </a:r>
                      <a:r>
                        <a:rPr lang="en-US" sz="1800" b="0" i="0" u="none" strike="noStrike" kern="1200" baseline="0" dirty="0" err="1">
                          <a:solidFill>
                            <a:schemeClr val="dk1"/>
                          </a:solidFill>
                          <a:latin typeface="+mn-lt"/>
                          <a:ea typeface="+mn-ea"/>
                          <a:cs typeface="+mn-cs"/>
                        </a:rPr>
                        <a:t>Hyung-Lae</a:t>
                      </a:r>
                      <a:r>
                        <a:rPr lang="en-US" sz="1800" b="0" i="0" u="none" strike="noStrike" kern="1200" baseline="0" dirty="0">
                          <a:solidFill>
                            <a:schemeClr val="dk1"/>
                          </a:solidFill>
                          <a:latin typeface="+mn-lt"/>
                          <a:ea typeface="+mn-ea"/>
                          <a:cs typeface="+mn-cs"/>
                        </a:rPr>
                        <a:t> Kim</a:t>
                      </a:r>
                      <a:endParaRPr lang="en-US" dirty="0"/>
                    </a:p>
                    <a:p>
                      <a:endParaRPr lang="en-US" dirty="0"/>
                    </a:p>
                  </a:txBody>
                  <a:tcPr/>
                </a:tc>
                <a:tc>
                  <a:txBody>
                    <a:bodyPr/>
                    <a:lstStyle/>
                    <a:p>
                      <a:r>
                        <a:rPr lang="en-US" dirty="0"/>
                        <a:t>Performed a GWA study of 2,053,685 SNPs from 1089 women and </a:t>
                      </a:r>
                      <a:r>
                        <a:rPr lang="en-US" dirty="0" err="1"/>
                        <a:t>analysed</a:t>
                      </a:r>
                      <a:r>
                        <a:rPr lang="en-US" dirty="0"/>
                        <a:t> the SNPs that relate to the personality trait.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Showed the key genes associated with the personality traits.</a:t>
                      </a:r>
                    </a:p>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4" name="Content Placeholder 3"/>
          <p:cNvGraphicFramePr>
            <a:graphicFrameLocks noGrp="1"/>
          </p:cNvGraphicFramePr>
          <p:nvPr>
            <p:ph idx="1"/>
          </p:nvPr>
        </p:nvGraphicFramePr>
        <p:xfrm>
          <a:off x="457200" y="1600200"/>
          <a:ext cx="8229600" cy="32054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S NO</a:t>
                      </a:r>
                    </a:p>
                  </a:txBody>
                  <a:tcPr/>
                </a:tc>
                <a:tc>
                  <a:txBody>
                    <a:bodyPr/>
                    <a:lstStyle/>
                    <a:p>
                      <a:r>
                        <a:rPr lang="en-US" dirty="0"/>
                        <a:t>Title </a:t>
                      </a:r>
                    </a:p>
                  </a:txBody>
                  <a:tcPr/>
                </a:tc>
                <a:tc>
                  <a:txBody>
                    <a:bodyPr/>
                    <a:lstStyle/>
                    <a:p>
                      <a:r>
                        <a:rPr lang="en-US" dirty="0"/>
                        <a:t>Authors</a:t>
                      </a:r>
                    </a:p>
                  </a:txBody>
                  <a:tcPr/>
                </a:tc>
                <a:tc>
                  <a:txBody>
                    <a:bodyPr/>
                    <a:lstStyle/>
                    <a:p>
                      <a:r>
                        <a:rPr lang="en-US" dirty="0"/>
                        <a:t>Methodology</a:t>
                      </a:r>
                    </a:p>
                  </a:txBody>
                  <a:tcPr/>
                </a:tc>
                <a:tc>
                  <a:txBody>
                    <a:bodyPr/>
                    <a:lstStyle/>
                    <a:p>
                      <a:r>
                        <a:rPr lang="en-US" dirty="0"/>
                        <a:t>Merits</a:t>
                      </a:r>
                    </a:p>
                  </a:txBody>
                  <a:tcPr/>
                </a:tc>
                <a:extLst>
                  <a:ext uri="{0D108BD9-81ED-4DB2-BD59-A6C34878D82A}">
                    <a16:rowId xmlns:a16="http://schemas.microsoft.com/office/drawing/2014/main" val="10000"/>
                  </a:ext>
                </a:extLst>
              </a:tr>
              <a:tr h="370840">
                <a:tc>
                  <a:txBody>
                    <a:bodyPr/>
                    <a:lstStyle/>
                    <a:p>
                      <a:r>
                        <a:rPr lang="en-US" dirty="0"/>
                        <a:t>3</a:t>
                      </a:r>
                    </a:p>
                  </a:txBody>
                  <a:tcPr/>
                </a:tc>
                <a:tc>
                  <a:txBody>
                    <a:bodyPr/>
                    <a:lstStyle/>
                    <a:p>
                      <a:r>
                        <a:rPr lang="en-US" sz="1800" b="0" i="0" u="none" strike="noStrike" kern="1200" baseline="0" dirty="0">
                          <a:solidFill>
                            <a:schemeClr val="dk1"/>
                          </a:solidFill>
                          <a:latin typeface="+mn-lt"/>
                          <a:ea typeface="+mn-ea"/>
                          <a:cs typeface="+mn-cs"/>
                        </a:rPr>
                        <a:t>Genome-wide association scan for five major dimensions</a:t>
                      </a:r>
                    </a:p>
                    <a:p>
                      <a:r>
                        <a:rPr lang="en-US" sz="1800" b="0" i="0" u="none" strike="noStrike" kern="1200" baseline="0" dirty="0">
                          <a:solidFill>
                            <a:schemeClr val="dk1"/>
                          </a:solidFill>
                          <a:latin typeface="+mn-lt"/>
                          <a:ea typeface="+mn-ea"/>
                          <a:cs typeface="+mn-cs"/>
                        </a:rPr>
                        <a:t>of personality</a:t>
                      </a:r>
                      <a:endParaRPr lang="en-US" dirty="0"/>
                    </a:p>
                    <a:p>
                      <a:endParaRPr lang="en-US" dirty="0"/>
                    </a:p>
                  </a:txBody>
                  <a:tcPr/>
                </a:tc>
                <a:tc>
                  <a:txBody>
                    <a:bodyPr/>
                    <a:lstStyle/>
                    <a:p>
                      <a:r>
                        <a:rPr lang="it-IT" sz="1800" b="0" i="0" u="none" strike="noStrike" kern="1200" baseline="0" dirty="0">
                          <a:solidFill>
                            <a:schemeClr val="dk1"/>
                          </a:solidFill>
                          <a:latin typeface="+mn-lt"/>
                          <a:ea typeface="+mn-ea"/>
                          <a:cs typeface="+mn-cs"/>
                        </a:rPr>
                        <a:t>A Terracciano, S Sanna, M Uda, B Deiana, G Usala, F Busonero, A Maschio, M Scally,</a:t>
                      </a:r>
                    </a:p>
                    <a:p>
                      <a:r>
                        <a:rPr lang="en-US" sz="1800" b="0" i="0" u="none" strike="noStrike" kern="1200" baseline="0" dirty="0">
                          <a:solidFill>
                            <a:schemeClr val="dk1"/>
                          </a:solidFill>
                          <a:latin typeface="+mn-lt"/>
                          <a:ea typeface="+mn-ea"/>
                          <a:cs typeface="+mn-cs"/>
                        </a:rPr>
                        <a:t>N Patriciu1, W-M Chen3</a:t>
                      </a:r>
                      <a:endParaRPr lang="en-US" dirty="0"/>
                    </a:p>
                    <a:p>
                      <a:endParaRPr lang="en-US" dirty="0"/>
                    </a:p>
                  </a:txBody>
                  <a:tcPr/>
                </a:tc>
                <a:tc>
                  <a:txBody>
                    <a:bodyPr/>
                    <a:lstStyle/>
                    <a:p>
                      <a:r>
                        <a:rPr lang="en-US" dirty="0"/>
                        <a:t>1)Recruited subjects</a:t>
                      </a:r>
                    </a:p>
                    <a:p>
                      <a:r>
                        <a:rPr lang="en-US" dirty="0"/>
                        <a:t>2)Personality assessment</a:t>
                      </a:r>
                    </a:p>
                    <a:p>
                      <a:r>
                        <a:rPr lang="en-US" dirty="0"/>
                        <a:t>3)Genotyping and imputation</a:t>
                      </a:r>
                    </a:p>
                    <a:p>
                      <a:r>
                        <a:rPr lang="en-US" dirty="0"/>
                        <a:t>4)GWA analysis on the data with traits</a:t>
                      </a:r>
                    </a:p>
                    <a:p>
                      <a:endParaRPr lang="en-US" dirty="0"/>
                    </a:p>
                  </a:txBody>
                  <a:tcPr/>
                </a:tc>
                <a:tc>
                  <a:txBody>
                    <a:bodyPr/>
                    <a:lstStyle/>
                    <a:p>
                      <a:r>
                        <a:rPr lang="en-US" dirty="0"/>
                        <a:t>Provide the P values and Z values associated with each trait</a:t>
                      </a:r>
                    </a:p>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2400" dirty="0"/>
              <a:t>Convert the gene sequence and SNP sequence into image using </a:t>
            </a:r>
            <a:r>
              <a:rPr lang="en-US" sz="2400" dirty="0" err="1"/>
              <a:t>opencv</a:t>
            </a:r>
            <a:r>
              <a:rPr lang="en-US" sz="2400" dirty="0"/>
              <a:t> of 300 x 300 pixels (i.e., 90,000 pixels) </a:t>
            </a:r>
          </a:p>
          <a:p>
            <a:pPr marL="342900" lvl="1" indent="-342900">
              <a:buFont typeface="Arial" pitchFamily="34" charset="0"/>
              <a:buChar char="•"/>
            </a:pPr>
            <a:r>
              <a:rPr lang="en-US" sz="2400" dirty="0"/>
              <a:t>Extract the features from the image using the convolutional neural network</a:t>
            </a:r>
          </a:p>
          <a:p>
            <a:pPr marL="342900" lvl="1" indent="-342900">
              <a:buFont typeface="Arial" pitchFamily="34" charset="0"/>
              <a:buChar char="•"/>
            </a:pPr>
            <a:r>
              <a:rPr lang="en-US" sz="2400" dirty="0"/>
              <a:t>Predict the Gene type and SNP associated with the sequence with the help of the model which is generated from the convolutional neural network</a:t>
            </a:r>
          </a:p>
          <a:p>
            <a:pPr marL="342900" lvl="1" indent="-342900">
              <a:buFont typeface="Arial" pitchFamily="34" charset="0"/>
              <a:buChar char="•"/>
            </a:pPr>
            <a:r>
              <a:rPr lang="en-US" sz="2400" dirty="0"/>
              <a:t>Generate the fuzzy inference model for the analyzed gene type and SNP that are related to personality trait and diseases and predict the personality associated and disease related to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75E2-91F6-4CFE-987D-A5DC07183637}"/>
              </a:ext>
            </a:extLst>
          </p:cNvPr>
          <p:cNvSpPr>
            <a:spLocks noGrp="1"/>
          </p:cNvSpPr>
          <p:nvPr>
            <p:ph type="title"/>
          </p:nvPr>
        </p:nvSpPr>
        <p:spPr/>
        <p:txBody>
          <a:bodyPr/>
          <a:lstStyle/>
          <a:p>
            <a:r>
              <a:rPr lang="en-US" dirty="0"/>
              <a:t>Accomplished Works</a:t>
            </a:r>
          </a:p>
        </p:txBody>
      </p:sp>
      <p:sp>
        <p:nvSpPr>
          <p:cNvPr id="3" name="Content Placeholder 2">
            <a:extLst>
              <a:ext uri="{FF2B5EF4-FFF2-40B4-BE49-F238E27FC236}">
                <a16:creationId xmlns:a16="http://schemas.microsoft.com/office/drawing/2014/main" id="{24407809-7B5D-4C2C-BB1F-A4AD678F5C50}"/>
              </a:ext>
            </a:extLst>
          </p:cNvPr>
          <p:cNvSpPr>
            <a:spLocks noGrp="1"/>
          </p:cNvSpPr>
          <p:nvPr>
            <p:ph idx="1"/>
          </p:nvPr>
        </p:nvSpPr>
        <p:spPr/>
        <p:txBody>
          <a:bodyPr/>
          <a:lstStyle/>
          <a:p>
            <a:r>
              <a:rPr lang="en-US" dirty="0"/>
              <a:t>Sequence to image Conversion</a:t>
            </a:r>
          </a:p>
          <a:p>
            <a:endParaRPr lang="en-US" dirty="0"/>
          </a:p>
          <a:p>
            <a:pPr marL="0" indent="0">
              <a:buNone/>
            </a:pPr>
            <a:endParaRPr lang="en-US" dirty="0"/>
          </a:p>
        </p:txBody>
      </p:sp>
      <p:pic>
        <p:nvPicPr>
          <p:cNvPr id="4" name="Picture 3">
            <a:extLst>
              <a:ext uri="{FF2B5EF4-FFF2-40B4-BE49-F238E27FC236}">
                <a16:creationId xmlns:a16="http://schemas.microsoft.com/office/drawing/2014/main" id="{6F6B1F5D-BC0B-4FE8-AEB6-90F5D4EC5B4A}"/>
              </a:ext>
            </a:extLst>
          </p:cNvPr>
          <p:cNvPicPr>
            <a:picLocks noChangeAspect="1"/>
          </p:cNvPicPr>
          <p:nvPr/>
        </p:nvPicPr>
        <p:blipFill>
          <a:blip r:embed="rId2"/>
          <a:stretch>
            <a:fillRect/>
          </a:stretch>
        </p:blipFill>
        <p:spPr>
          <a:xfrm>
            <a:off x="424249" y="2768874"/>
            <a:ext cx="3836773" cy="2684795"/>
          </a:xfrm>
          <a:prstGeom prst="rect">
            <a:avLst/>
          </a:prstGeom>
        </p:spPr>
      </p:pic>
      <p:pic>
        <p:nvPicPr>
          <p:cNvPr id="5" name="Picture 4">
            <a:extLst>
              <a:ext uri="{FF2B5EF4-FFF2-40B4-BE49-F238E27FC236}">
                <a16:creationId xmlns:a16="http://schemas.microsoft.com/office/drawing/2014/main" id="{8DA63AFA-660D-422A-9CE3-DC0A8991CF46}"/>
              </a:ext>
            </a:extLst>
          </p:cNvPr>
          <p:cNvPicPr>
            <a:picLocks noChangeAspect="1"/>
          </p:cNvPicPr>
          <p:nvPr/>
        </p:nvPicPr>
        <p:blipFill>
          <a:blip r:embed="rId3"/>
          <a:stretch>
            <a:fillRect/>
          </a:stretch>
        </p:blipFill>
        <p:spPr>
          <a:xfrm>
            <a:off x="6433751" y="2950032"/>
            <a:ext cx="2286000" cy="2322478"/>
          </a:xfrm>
          <a:prstGeom prst="rect">
            <a:avLst/>
          </a:prstGeom>
        </p:spPr>
      </p:pic>
      <p:sp>
        <p:nvSpPr>
          <p:cNvPr id="6" name="Arrow: Right 5">
            <a:extLst>
              <a:ext uri="{FF2B5EF4-FFF2-40B4-BE49-F238E27FC236}">
                <a16:creationId xmlns:a16="http://schemas.microsoft.com/office/drawing/2014/main" id="{0B06BA0D-620B-4ED1-89BA-18BC7306E8D1}"/>
              </a:ext>
            </a:extLst>
          </p:cNvPr>
          <p:cNvSpPr/>
          <p:nvPr/>
        </p:nvSpPr>
        <p:spPr>
          <a:xfrm>
            <a:off x="4648200" y="37338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7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639</Words>
  <Application>Microsoft Office PowerPoint</Application>
  <PresentationFormat>On-screen Show (4:3)</PresentationFormat>
  <Paragraphs>117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Correlating the personality and diseases using genomes</vt:lpstr>
      <vt:lpstr>Problem statement</vt:lpstr>
      <vt:lpstr>Introduction</vt:lpstr>
      <vt:lpstr>Modules</vt:lpstr>
      <vt:lpstr>Literature Survey</vt:lpstr>
      <vt:lpstr>Literature Survey</vt:lpstr>
      <vt:lpstr>Literature Survey</vt:lpstr>
      <vt:lpstr>Proposed Solution</vt:lpstr>
      <vt:lpstr>Accomplished Works</vt:lpstr>
      <vt:lpstr>Accomplished Works</vt:lpstr>
      <vt:lpstr>Accomplished Works</vt:lpstr>
      <vt:lpstr>Key Parametric Index</vt:lpstr>
      <vt:lpstr>Objectives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Correlating the personality and diseases using genomes</dc:title>
  <dc:creator>admin</dc:creator>
  <cp:lastModifiedBy>Girinathaprasad B</cp:lastModifiedBy>
  <cp:revision>38</cp:revision>
  <dcterms:created xsi:type="dcterms:W3CDTF">2018-07-20T21:57:53Z</dcterms:created>
  <dcterms:modified xsi:type="dcterms:W3CDTF">2018-09-09T17:53:52Z</dcterms:modified>
</cp:coreProperties>
</file>