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56" r:id="rId2"/>
    <p:sldId id="259" r:id="rId3"/>
    <p:sldId id="257" r:id="rId4"/>
    <p:sldId id="260" r:id="rId5"/>
    <p:sldId id="261" r:id="rId6"/>
    <p:sldId id="262" r:id="rId7"/>
    <p:sldId id="263" r:id="rId8"/>
    <p:sldId id="267" r:id="rId9"/>
    <p:sldId id="268" r:id="rId10"/>
    <p:sldId id="269" r:id="rId11"/>
    <p:sldId id="270" r:id="rId12"/>
    <p:sldId id="271" r:id="rId13"/>
    <p:sldId id="272" r:id="rId14"/>
    <p:sldId id="280" r:id="rId15"/>
    <p:sldId id="281" r:id="rId16"/>
    <p:sldId id="273" r:id="rId17"/>
    <p:sldId id="274" r:id="rId18"/>
    <p:sldId id="283" r:id="rId19"/>
    <p:sldId id="275" r:id="rId20"/>
    <p:sldId id="276" r:id="rId21"/>
    <p:sldId id="277" r:id="rId22"/>
    <p:sldId id="278" r:id="rId23"/>
    <p:sldId id="279" r:id="rId24"/>
    <p:sldId id="282" r:id="rId25"/>
    <p:sldId id="284" r:id="rId26"/>
    <p:sldId id="26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94652" autoAdjust="0"/>
  </p:normalViewPr>
  <p:slideViewPr>
    <p:cSldViewPr>
      <p:cViewPr varScale="1">
        <p:scale>
          <a:sx n="75" d="100"/>
          <a:sy n="75" d="100"/>
        </p:scale>
        <p:origin x="-1236"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A1EA6E-B137-47D2-8F65-C5BB702909AE}" type="datetimeFigureOut">
              <a:rPr lang="en-US" smtClean="0"/>
              <a:t>5/11/2025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1F4E38-4A43-44F2-82EC-8F658841A4AB}" type="slidenum">
              <a:rPr lang="en-US" smtClean="0"/>
              <a:t>‹#›</a:t>
            </a:fld>
            <a:endParaRPr lang="en-US"/>
          </a:p>
        </p:txBody>
      </p:sp>
    </p:spTree>
    <p:extLst>
      <p:ext uri="{BB962C8B-B14F-4D97-AF65-F5344CB8AC3E}">
        <p14:creationId xmlns:p14="http://schemas.microsoft.com/office/powerpoint/2010/main" val="1730788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8750C3-0B24-46B7-A13B-46EE8B17779C}"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FD2EC-82A1-49AA-BBAB-6926CDF0C98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8750C3-0B24-46B7-A13B-46EE8B17779C}"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FD2EC-82A1-49AA-BBAB-6926CDF0C98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8750C3-0B24-46B7-A13B-46EE8B17779C}"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FD2EC-82A1-49AA-BBAB-6926CDF0C98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8750C3-0B24-46B7-A13B-46EE8B17779C}"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FD2EC-82A1-49AA-BBAB-6926CDF0C98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5E8750C3-0B24-46B7-A13B-46EE8B17779C}"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FD2EC-82A1-49AA-BBAB-6926CDF0C98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8750C3-0B24-46B7-A13B-46EE8B17779C}"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FD2EC-82A1-49AA-BBAB-6926CDF0C98F}"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8750C3-0B24-46B7-A13B-46EE8B17779C}" type="datetimeFigureOut">
              <a:rPr lang="en-US" smtClean="0"/>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4FD2EC-82A1-49AA-BBAB-6926CDF0C98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8750C3-0B24-46B7-A13B-46EE8B17779C}" type="datetimeFigureOut">
              <a:rPr lang="en-US" smtClean="0"/>
              <a:t>5/11/2025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4FD2EC-82A1-49AA-BBAB-6926CDF0C98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8750C3-0B24-46B7-A13B-46EE8B17779C}" type="datetimeFigureOut">
              <a:rPr lang="en-US" smtClean="0"/>
              <a:t>5/11/2025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4FD2EC-82A1-49AA-BBAB-6926CDF0C98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5E8750C3-0B24-46B7-A13B-46EE8B17779C}" type="datetimeFigureOut">
              <a:rPr lang="en-US" smtClean="0"/>
              <a:t>5/11/2025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34FD2EC-82A1-49AA-BBAB-6926CDF0C98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8750C3-0B24-46B7-A13B-46EE8B17779C}"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FD2EC-82A1-49AA-BBAB-6926CDF0C98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5E8750C3-0B24-46B7-A13B-46EE8B17779C}" type="datetimeFigureOut">
              <a:rPr lang="en-US" smtClean="0"/>
              <a:t>5/11/2025</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34FD2EC-82A1-49AA-BBAB-6926CDF0C98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2.png"/><Relationship Id="rId12"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7.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0.png"/><Relationship Id="rId10"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198" y="335280"/>
            <a:ext cx="6408601" cy="407963"/>
          </a:xfrm>
        </p:spPr>
        <p:txBody>
          <a:bodyPr/>
          <a:lstStyle/>
          <a:p>
            <a:r>
              <a:rPr lang="en-US" sz="2800" b="1" u="sng" dirty="0" smtClean="0">
                <a:latin typeface="Agency FB" pitchFamily="34" charset="0"/>
              </a:rPr>
              <a:t>HOSTING A </a:t>
            </a:r>
            <a:r>
              <a:rPr lang="en-US" sz="2800" b="1" u="sng" dirty="0" smtClean="0">
                <a:solidFill>
                  <a:schemeClr val="accent3"/>
                </a:solidFill>
                <a:latin typeface="Agency FB" pitchFamily="34" charset="0"/>
              </a:rPr>
              <a:t>STATIC</a:t>
            </a:r>
            <a:r>
              <a:rPr lang="en-US" sz="2800" b="1" u="sng" dirty="0" smtClean="0">
                <a:latin typeface="Agency FB" pitchFamily="34" charset="0"/>
              </a:rPr>
              <a:t> WEBSITE  </a:t>
            </a:r>
            <a:r>
              <a:rPr lang="en-US" sz="2800" b="1" u="sng" dirty="0" smtClean="0">
                <a:solidFill>
                  <a:schemeClr val="accent3"/>
                </a:solidFill>
                <a:latin typeface="Agency FB" pitchFamily="34" charset="0"/>
              </a:rPr>
              <a:t>USING</a:t>
            </a:r>
            <a:r>
              <a:rPr lang="en-US" sz="2800" b="1" u="sng" dirty="0" smtClean="0">
                <a:latin typeface="Agency FB" pitchFamily="34" charset="0"/>
              </a:rPr>
              <a:t>  AWS</a:t>
            </a:r>
            <a:endParaRPr lang="en-US" sz="2800" b="1" u="sng" dirty="0">
              <a:latin typeface="Agency FB"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120" y="762000"/>
            <a:ext cx="2110767" cy="158103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398" y="2446961"/>
            <a:ext cx="704001" cy="70400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7029" y="2394128"/>
            <a:ext cx="1080945" cy="809665"/>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76599" y="2389873"/>
            <a:ext cx="840659" cy="840659"/>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76399" y="3392106"/>
            <a:ext cx="1295400" cy="660076"/>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43600" y="4156472"/>
            <a:ext cx="4191000" cy="2788920"/>
          </a:xfrm>
          <a:prstGeom prst="rect">
            <a:avLst/>
          </a:prstGeom>
        </p:spPr>
      </p:pic>
    </p:spTree>
    <p:extLst>
      <p:ext uri="{BB962C8B-B14F-4D97-AF65-F5344CB8AC3E}">
        <p14:creationId xmlns:p14="http://schemas.microsoft.com/office/powerpoint/2010/main" val="2795876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SemiBold Condensed" pitchFamily="34" charset="0"/>
              </a:rPr>
              <a:t>CONNECTING WINSCP</a:t>
            </a:r>
            <a:endParaRPr lang="en-US" dirty="0">
              <a:latin typeface="Bahnschrift SemiBold Condensed" pitchFamily="34"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3980" y="1143000"/>
            <a:ext cx="5176357" cy="3503612"/>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457200"/>
            <a:ext cx="381000" cy="381000"/>
          </a:xfrm>
          <a:prstGeom prst="rect">
            <a:avLst/>
          </a:prstGeom>
        </p:spPr>
      </p:pic>
      <p:sp>
        <p:nvSpPr>
          <p:cNvPr id="9" name="TextBox 8"/>
          <p:cNvSpPr txBox="1"/>
          <p:nvPr/>
        </p:nvSpPr>
        <p:spPr>
          <a:xfrm>
            <a:off x="76200" y="1447800"/>
            <a:ext cx="3512500" cy="2585323"/>
          </a:xfrm>
          <a:prstGeom prst="rect">
            <a:avLst/>
          </a:prstGeom>
          <a:noFill/>
        </p:spPr>
        <p:txBody>
          <a:bodyPr wrap="none" rtlCol="0">
            <a:spAutoFit/>
          </a:bodyPr>
          <a:lstStyle/>
          <a:p>
            <a:pPr marL="285750" indent="-285750">
              <a:buFont typeface="Arial" pitchFamily="34" charset="0"/>
              <a:buChar char="•"/>
            </a:pPr>
            <a:r>
              <a:rPr lang="en-US" dirty="0" err="1" smtClean="0">
                <a:latin typeface="Arial" pitchFamily="34" charset="0"/>
                <a:cs typeface="Arial" pitchFamily="34" charset="0"/>
              </a:rPr>
              <a:t>WinScp</a:t>
            </a:r>
            <a:r>
              <a:rPr lang="en-US" dirty="0" smtClean="0">
                <a:latin typeface="Arial" pitchFamily="34" charset="0"/>
                <a:cs typeface="Arial" pitchFamily="34" charset="0"/>
              </a:rPr>
              <a:t> is a software used to </a:t>
            </a:r>
          </a:p>
          <a:p>
            <a:r>
              <a:rPr lang="en-US" dirty="0" smtClean="0">
                <a:latin typeface="Arial" pitchFamily="34" charset="0"/>
                <a:cs typeface="Arial" pitchFamily="34" charset="0"/>
              </a:rPr>
              <a:t>Transfer data and  files </a:t>
            </a:r>
          </a:p>
          <a:p>
            <a:r>
              <a:rPr lang="en-US" dirty="0" smtClean="0">
                <a:latin typeface="Arial" pitchFamily="34" charset="0"/>
                <a:cs typeface="Arial" pitchFamily="34" charset="0"/>
              </a:rPr>
              <a:t>among different OS without any </a:t>
            </a:r>
          </a:p>
          <a:p>
            <a:r>
              <a:rPr lang="en-US" dirty="0" smtClean="0">
                <a:latin typeface="Arial" pitchFamily="34" charset="0"/>
                <a:cs typeface="Arial" pitchFamily="34" charset="0"/>
              </a:rPr>
              <a:t>difficulties.</a:t>
            </a:r>
          </a:p>
          <a:p>
            <a:r>
              <a:rPr lang="en-US" dirty="0">
                <a:latin typeface="Arial" pitchFamily="34" charset="0"/>
                <a:cs typeface="Arial" pitchFamily="34" charset="0"/>
              </a:rPr>
              <a:t> </a:t>
            </a:r>
            <a:r>
              <a:rPr lang="en-US" dirty="0" smtClean="0">
                <a:latin typeface="Arial" pitchFamily="34" charset="0"/>
                <a:cs typeface="Arial" pitchFamily="34" charset="0"/>
              </a:rPr>
              <a:t>                </a:t>
            </a:r>
          </a:p>
          <a:p>
            <a:pPr marL="285750" indent="-285750">
              <a:buFont typeface="Arial" pitchFamily="34" charset="0"/>
              <a:buChar char="•"/>
            </a:pPr>
            <a:r>
              <a:rPr lang="en-US" dirty="0" err="1" smtClean="0">
                <a:latin typeface="Arial" pitchFamily="34" charset="0"/>
                <a:cs typeface="Arial" pitchFamily="34" charset="0"/>
              </a:rPr>
              <a:t>WinScp</a:t>
            </a:r>
            <a:r>
              <a:rPr lang="en-US" dirty="0" smtClean="0">
                <a:latin typeface="Arial" pitchFamily="34" charset="0"/>
                <a:cs typeface="Arial" pitchFamily="34" charset="0"/>
              </a:rPr>
              <a:t> in connect to the</a:t>
            </a:r>
          </a:p>
          <a:p>
            <a:r>
              <a:rPr lang="en-US" dirty="0" smtClean="0">
                <a:latin typeface="Arial" pitchFamily="34" charset="0"/>
                <a:cs typeface="Arial" pitchFamily="34" charset="0"/>
              </a:rPr>
              <a:t> specific OS through</a:t>
            </a:r>
          </a:p>
          <a:p>
            <a:r>
              <a:rPr lang="en-US" dirty="0" smtClean="0">
                <a:latin typeface="Arial" pitchFamily="34" charset="0"/>
                <a:cs typeface="Arial" pitchFamily="34" charset="0"/>
              </a:rPr>
              <a:t> IP address and Security key,</a:t>
            </a:r>
          </a:p>
          <a:p>
            <a:r>
              <a:rPr lang="en-US" dirty="0" smtClean="0">
                <a:latin typeface="Arial" pitchFamily="34" charset="0"/>
                <a:cs typeface="Arial" pitchFamily="34" charset="0"/>
              </a:rPr>
              <a:t>                 </a:t>
            </a:r>
            <a:endParaRPr lang="en-US" dirty="0">
              <a:latin typeface="Arial" pitchFamily="34" charset="0"/>
              <a:cs typeface="Arial" pitchFamily="34" charset="0"/>
            </a:endParaRPr>
          </a:p>
        </p:txBody>
      </p:sp>
    </p:spTree>
    <p:extLst>
      <p:ext uri="{BB962C8B-B14F-4D97-AF65-F5344CB8AC3E}">
        <p14:creationId xmlns:p14="http://schemas.microsoft.com/office/powerpoint/2010/main" val="622067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Condensed" pitchFamily="34" charset="0"/>
              </a:rPr>
              <a:t>SOURCE  CODE  TRANSFER VIA </a:t>
            </a:r>
            <a:r>
              <a:rPr lang="en-US" dirty="0" err="1" smtClean="0">
                <a:latin typeface="Bahnschrift Condensed" pitchFamily="34" charset="0"/>
              </a:rPr>
              <a:t>Winscp</a:t>
            </a:r>
            <a:r>
              <a:rPr lang="en-US" dirty="0" smtClean="0">
                <a:latin typeface="Bahnschrift Condensed" pitchFamily="34" charset="0"/>
              </a:rPr>
              <a:t> </a:t>
            </a:r>
            <a:endParaRPr lang="en-US" dirty="0">
              <a:latin typeface="Bahnschrift Condensed"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91550"/>
            <a:ext cx="6781800" cy="3812901"/>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5508" y="4488584"/>
            <a:ext cx="475601" cy="475601"/>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61109" y="4525889"/>
            <a:ext cx="782891" cy="426716"/>
          </a:xfrm>
          <a:prstGeom prst="rect">
            <a:avLst/>
          </a:prstGeom>
        </p:spPr>
      </p:pic>
    </p:spTree>
    <p:extLst>
      <p:ext uri="{BB962C8B-B14F-4D97-AF65-F5344CB8AC3E}">
        <p14:creationId xmlns:p14="http://schemas.microsoft.com/office/powerpoint/2010/main" val="229982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Condensed" pitchFamily="34" charset="0"/>
              </a:rPr>
              <a:t>SOURCE CODE </a:t>
            </a:r>
            <a:endParaRPr lang="en-US" dirty="0">
              <a:latin typeface="Bahnschrift Condensed" pitchFamily="34" charset="0"/>
            </a:endParaRPr>
          </a:p>
        </p:txBody>
      </p:sp>
      <p:sp>
        <p:nvSpPr>
          <p:cNvPr id="3" name="Content Placeholder 2"/>
          <p:cNvSpPr>
            <a:spLocks noGrp="1"/>
          </p:cNvSpPr>
          <p:nvPr>
            <p:ph idx="1"/>
          </p:nvPr>
        </p:nvSpPr>
        <p:spPr>
          <a:xfrm>
            <a:off x="685800" y="1143000"/>
            <a:ext cx="7520940" cy="3579849"/>
          </a:xfrm>
        </p:spPr>
        <p:txBody>
          <a:bodyPr>
            <a:normAutofit fontScale="85000" lnSpcReduction="20000"/>
          </a:bodyPr>
          <a:lstStyle/>
          <a:p>
            <a:r>
              <a:rPr lang="en-US" b="0" dirty="0">
                <a:latin typeface="Arial Unicode MS" pitchFamily="34" charset="-128"/>
                <a:ea typeface="Arial Unicode MS" pitchFamily="34" charset="-128"/>
                <a:cs typeface="Arial Unicode MS" pitchFamily="34" charset="-128"/>
              </a:rPr>
              <a:t>&lt;!DOCTYPE html&gt;</a:t>
            </a:r>
          </a:p>
          <a:p>
            <a:r>
              <a:rPr lang="en-US" b="0" dirty="0">
                <a:latin typeface="Arial Unicode MS" pitchFamily="34" charset="-128"/>
                <a:ea typeface="Arial Unicode MS" pitchFamily="34" charset="-128"/>
                <a:cs typeface="Arial Unicode MS" pitchFamily="34" charset="-128"/>
              </a:rPr>
              <a:t>&lt;html </a:t>
            </a:r>
            <a:r>
              <a:rPr lang="en-US" b="0" dirty="0" err="1">
                <a:latin typeface="Arial Unicode MS" pitchFamily="34" charset="-128"/>
                <a:ea typeface="Arial Unicode MS" pitchFamily="34" charset="-128"/>
                <a:cs typeface="Arial Unicode MS" pitchFamily="34" charset="-128"/>
              </a:rPr>
              <a:t>lang</a:t>
            </a:r>
            <a:r>
              <a:rPr lang="en-US" b="0" dirty="0">
                <a:latin typeface="Arial Unicode MS" pitchFamily="34" charset="-128"/>
                <a:ea typeface="Arial Unicode MS" pitchFamily="34" charset="-128"/>
                <a:cs typeface="Arial Unicode MS" pitchFamily="34" charset="-128"/>
              </a:rPr>
              <a:t>="en"&gt;</a:t>
            </a:r>
          </a:p>
          <a:p>
            <a:endParaRPr lang="en-US" b="0" dirty="0">
              <a:latin typeface="Arial Unicode MS" pitchFamily="34" charset="-128"/>
              <a:ea typeface="Arial Unicode MS" pitchFamily="34" charset="-128"/>
              <a:cs typeface="Arial Unicode MS" pitchFamily="34" charset="-128"/>
            </a:endParaRPr>
          </a:p>
          <a:p>
            <a:r>
              <a:rPr lang="en-US" b="0" dirty="0">
                <a:latin typeface="Arial Unicode MS" pitchFamily="34" charset="-128"/>
                <a:ea typeface="Arial Unicode MS" pitchFamily="34" charset="-128"/>
                <a:cs typeface="Arial Unicode MS" pitchFamily="34" charset="-128"/>
              </a:rPr>
              <a:t>&lt;head&gt;</a:t>
            </a:r>
          </a:p>
          <a:p>
            <a:r>
              <a:rPr lang="en-US" b="0" dirty="0">
                <a:latin typeface="Arial Unicode MS" pitchFamily="34" charset="-128"/>
                <a:ea typeface="Arial Unicode MS" pitchFamily="34" charset="-128"/>
                <a:cs typeface="Arial Unicode MS" pitchFamily="34" charset="-128"/>
              </a:rPr>
              <a:t>  &lt;meta charset="UTF-8" /&gt;</a:t>
            </a:r>
          </a:p>
          <a:p>
            <a:r>
              <a:rPr lang="en-US" b="0" dirty="0">
                <a:latin typeface="Arial Unicode MS" pitchFamily="34" charset="-128"/>
                <a:ea typeface="Arial Unicode MS" pitchFamily="34" charset="-128"/>
                <a:cs typeface="Arial Unicode MS" pitchFamily="34" charset="-128"/>
              </a:rPr>
              <a:t>  &lt;meta name="viewport" content="width=device-width, initial-scale=1.0" /&gt;</a:t>
            </a:r>
          </a:p>
          <a:p>
            <a:r>
              <a:rPr lang="en-US" b="0" dirty="0">
                <a:latin typeface="Arial Unicode MS" pitchFamily="34" charset="-128"/>
                <a:ea typeface="Arial Unicode MS" pitchFamily="34" charset="-128"/>
                <a:cs typeface="Arial Unicode MS" pitchFamily="34" charset="-128"/>
              </a:rPr>
              <a:t>  &lt;title&gt;</a:t>
            </a:r>
            <a:r>
              <a:rPr lang="en-US" b="0" dirty="0" err="1">
                <a:latin typeface="Arial Unicode MS" pitchFamily="34" charset="-128"/>
                <a:ea typeface="Arial Unicode MS" pitchFamily="34" charset="-128"/>
                <a:cs typeface="Arial Unicode MS" pitchFamily="34" charset="-128"/>
              </a:rPr>
              <a:t>Vels</a:t>
            </a:r>
            <a:r>
              <a:rPr lang="en-US" b="0" dirty="0">
                <a:latin typeface="Arial Unicode MS" pitchFamily="34" charset="-128"/>
                <a:ea typeface="Arial Unicode MS" pitchFamily="34" charset="-128"/>
                <a:cs typeface="Arial Unicode MS" pitchFamily="34" charset="-128"/>
              </a:rPr>
              <a:t> University - Home&lt;/title&gt;</a:t>
            </a:r>
          </a:p>
          <a:p>
            <a:endParaRPr lang="en-US" b="0" dirty="0">
              <a:latin typeface="Arial Unicode MS" pitchFamily="34" charset="-128"/>
              <a:ea typeface="Arial Unicode MS" pitchFamily="34" charset="-128"/>
              <a:cs typeface="Arial Unicode MS" pitchFamily="34" charset="-128"/>
            </a:endParaRPr>
          </a:p>
          <a:p>
            <a:r>
              <a:rPr lang="en-US" b="0" dirty="0">
                <a:latin typeface="Arial Unicode MS" pitchFamily="34" charset="-128"/>
                <a:ea typeface="Arial Unicode MS" pitchFamily="34" charset="-128"/>
                <a:cs typeface="Arial Unicode MS" pitchFamily="34" charset="-128"/>
              </a:rPr>
              <a:t>  &lt;!-- Google Fonts --&gt;</a:t>
            </a:r>
          </a:p>
          <a:p>
            <a:r>
              <a:rPr lang="en-US" b="0" dirty="0">
                <a:latin typeface="Arial Unicode MS" pitchFamily="34" charset="-128"/>
                <a:ea typeface="Arial Unicode MS" pitchFamily="34" charset="-128"/>
                <a:cs typeface="Arial Unicode MS" pitchFamily="34" charset="-128"/>
              </a:rPr>
              <a:t>  &lt;link </a:t>
            </a:r>
            <a:r>
              <a:rPr lang="en-US" b="0" dirty="0" err="1">
                <a:latin typeface="Arial Unicode MS" pitchFamily="34" charset="-128"/>
                <a:ea typeface="Arial Unicode MS" pitchFamily="34" charset="-128"/>
                <a:cs typeface="Arial Unicode MS" pitchFamily="34" charset="-128"/>
              </a:rPr>
              <a:t>href</a:t>
            </a:r>
            <a:r>
              <a:rPr lang="en-US" b="0" dirty="0">
                <a:latin typeface="Arial Unicode MS" pitchFamily="34" charset="-128"/>
                <a:ea typeface="Arial Unicode MS" pitchFamily="34" charset="-128"/>
                <a:cs typeface="Arial Unicode MS" pitchFamily="34" charset="-128"/>
              </a:rPr>
              <a:t>="https://fonts.googleapis.com/css2?family=Poppins:wght@400;600&amp;display=swap" </a:t>
            </a:r>
            <a:r>
              <a:rPr lang="en-US" b="0" dirty="0" err="1">
                <a:latin typeface="Arial Unicode MS" pitchFamily="34" charset="-128"/>
                <a:ea typeface="Arial Unicode MS" pitchFamily="34" charset="-128"/>
                <a:cs typeface="Arial Unicode MS" pitchFamily="34" charset="-128"/>
              </a:rPr>
              <a:t>rel</a:t>
            </a:r>
            <a:r>
              <a:rPr lang="en-US" b="0" dirty="0">
                <a:latin typeface="Arial Unicode MS" pitchFamily="34" charset="-128"/>
                <a:ea typeface="Arial Unicode MS" pitchFamily="34" charset="-128"/>
                <a:cs typeface="Arial Unicode MS" pitchFamily="34" charset="-128"/>
              </a:rPr>
              <a:t>="</a:t>
            </a:r>
            <a:r>
              <a:rPr lang="en-US" b="0" dirty="0" err="1">
                <a:latin typeface="Arial Unicode MS" pitchFamily="34" charset="-128"/>
                <a:ea typeface="Arial Unicode MS" pitchFamily="34" charset="-128"/>
                <a:cs typeface="Arial Unicode MS" pitchFamily="34" charset="-128"/>
              </a:rPr>
              <a:t>stylesheet</a:t>
            </a:r>
            <a:r>
              <a:rPr lang="en-US" b="0" dirty="0">
                <a:latin typeface="Arial Unicode MS" pitchFamily="34" charset="-128"/>
                <a:ea typeface="Arial Unicode MS" pitchFamily="34" charset="-128"/>
                <a:cs typeface="Arial Unicode MS" pitchFamily="34" charset="-128"/>
              </a:rPr>
              <a:t>"&gt;</a:t>
            </a:r>
          </a:p>
          <a:p>
            <a:r>
              <a:rPr lang="en-US" b="0" dirty="0">
                <a:latin typeface="Arial Unicode MS" pitchFamily="34" charset="-128"/>
                <a:ea typeface="Arial Unicode MS" pitchFamily="34" charset="-128"/>
                <a:cs typeface="Arial Unicode MS" pitchFamily="34" charset="-128"/>
              </a:rPr>
              <a:t>  &lt;link </a:t>
            </a:r>
            <a:r>
              <a:rPr lang="en-US" b="0" dirty="0" err="1">
                <a:latin typeface="Arial Unicode MS" pitchFamily="34" charset="-128"/>
                <a:ea typeface="Arial Unicode MS" pitchFamily="34" charset="-128"/>
                <a:cs typeface="Arial Unicode MS" pitchFamily="34" charset="-128"/>
              </a:rPr>
              <a:t>href</a:t>
            </a:r>
            <a:r>
              <a:rPr lang="en-US" b="0" dirty="0">
                <a:latin typeface="Arial Unicode MS" pitchFamily="34" charset="-128"/>
                <a:ea typeface="Arial Unicode MS" pitchFamily="34" charset="-128"/>
                <a:cs typeface="Arial Unicode MS" pitchFamily="34" charset="-128"/>
              </a:rPr>
              <a:t>="https://fonts.googleapis.com/css2?family=Cinzel:wght@700&amp;display=swap" </a:t>
            </a:r>
            <a:r>
              <a:rPr lang="en-US" b="0" dirty="0" err="1">
                <a:latin typeface="Arial Unicode MS" pitchFamily="34" charset="-128"/>
                <a:ea typeface="Arial Unicode MS" pitchFamily="34" charset="-128"/>
                <a:cs typeface="Arial Unicode MS" pitchFamily="34" charset="-128"/>
              </a:rPr>
              <a:t>rel</a:t>
            </a:r>
            <a:r>
              <a:rPr lang="en-US" b="0" dirty="0">
                <a:latin typeface="Arial Unicode MS" pitchFamily="34" charset="-128"/>
                <a:ea typeface="Arial Unicode MS" pitchFamily="34" charset="-128"/>
                <a:cs typeface="Arial Unicode MS" pitchFamily="34" charset="-128"/>
              </a:rPr>
              <a:t>="</a:t>
            </a:r>
            <a:r>
              <a:rPr lang="en-US" b="0" dirty="0" err="1">
                <a:latin typeface="Arial Unicode MS" pitchFamily="34" charset="-128"/>
                <a:ea typeface="Arial Unicode MS" pitchFamily="34" charset="-128"/>
                <a:cs typeface="Arial Unicode MS" pitchFamily="34" charset="-128"/>
              </a:rPr>
              <a:t>stylesheet</a:t>
            </a:r>
            <a:r>
              <a:rPr lang="en-US" b="0" dirty="0">
                <a:latin typeface="Arial Unicode MS" pitchFamily="34" charset="-128"/>
                <a:ea typeface="Arial Unicode MS" pitchFamily="34" charset="-128"/>
                <a:cs typeface="Arial Unicode MS" pitchFamily="34" charset="-128"/>
              </a:rPr>
              <a:t>"&gt;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114799"/>
            <a:ext cx="1600199" cy="872191"/>
          </a:xfrm>
          <a:prstGeom prst="rect">
            <a:avLst/>
          </a:prstGeom>
        </p:spPr>
      </p:pic>
    </p:spTree>
    <p:extLst>
      <p:ext uri="{BB962C8B-B14F-4D97-AF65-F5344CB8AC3E}">
        <p14:creationId xmlns:p14="http://schemas.microsoft.com/office/powerpoint/2010/main" val="1269506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763000" cy="4724400"/>
          </a:xfrm>
        </p:spPr>
        <p:txBody>
          <a:bodyPr>
            <a:normAutofit/>
          </a:bodyPr>
          <a:lstStyle/>
          <a:p>
            <a:r>
              <a:rPr lang="en-US" dirty="0" smtClean="0"/>
              <a:t>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3873162"/>
            <a:ext cx="1676400" cy="913725"/>
          </a:xfrm>
          <a:prstGeom prst="rect">
            <a:avLst/>
          </a:prstGeom>
        </p:spPr>
      </p:pic>
      <p:sp>
        <p:nvSpPr>
          <p:cNvPr id="2" name="TextBox 1"/>
          <p:cNvSpPr txBox="1"/>
          <p:nvPr/>
        </p:nvSpPr>
        <p:spPr>
          <a:xfrm>
            <a:off x="380999" y="25399"/>
            <a:ext cx="3644899" cy="5539978"/>
          </a:xfrm>
          <a:prstGeom prst="rect">
            <a:avLst/>
          </a:prstGeom>
          <a:noFill/>
        </p:spPr>
        <p:txBody>
          <a:bodyPr wrap="square" rtlCol="0">
            <a:spAutoFit/>
          </a:bodyPr>
          <a:lstStyle/>
          <a:p>
            <a:r>
              <a:rPr lang="en-US" dirty="0"/>
              <a:t> </a:t>
            </a:r>
            <a:r>
              <a:rPr lang="en-US" sz="1200" dirty="0"/>
              <a:t>&lt;style&gt;</a:t>
            </a:r>
          </a:p>
          <a:p>
            <a:r>
              <a:rPr lang="en-US" sz="1200" dirty="0"/>
              <a:t>    * {</a:t>
            </a:r>
          </a:p>
          <a:p>
            <a:r>
              <a:rPr lang="en-US" sz="1200" dirty="0"/>
              <a:t>      margin: 0;</a:t>
            </a:r>
          </a:p>
          <a:p>
            <a:r>
              <a:rPr lang="en-US" sz="1200" dirty="0"/>
              <a:t>      padding: 0;</a:t>
            </a:r>
          </a:p>
          <a:p>
            <a:r>
              <a:rPr lang="en-US" sz="1200" dirty="0"/>
              <a:t>      box-sizing: border-box;</a:t>
            </a:r>
          </a:p>
          <a:p>
            <a:r>
              <a:rPr lang="en-US" sz="1200" dirty="0"/>
              <a:t>      font-family: 'Poppins', sans-serif;</a:t>
            </a:r>
          </a:p>
          <a:p>
            <a:r>
              <a:rPr lang="en-US" sz="1200" dirty="0"/>
              <a:t>    </a:t>
            </a:r>
            <a:r>
              <a:rPr lang="en-US" sz="1200" dirty="0" smtClean="0"/>
              <a:t>}</a:t>
            </a:r>
          </a:p>
          <a:p>
            <a:endParaRPr lang="en-US" sz="1200" dirty="0" smtClean="0"/>
          </a:p>
          <a:p>
            <a:r>
              <a:rPr lang="en-US" sz="1200" dirty="0" smtClean="0"/>
              <a:t>    </a:t>
            </a:r>
            <a:r>
              <a:rPr lang="en-US" sz="1200" dirty="0"/>
              <a:t>body {</a:t>
            </a:r>
          </a:p>
          <a:p>
            <a:r>
              <a:rPr lang="en-US" sz="1200" dirty="0"/>
              <a:t>      background-color: #000000;</a:t>
            </a:r>
          </a:p>
          <a:p>
            <a:r>
              <a:rPr lang="en-US" sz="1200" dirty="0"/>
              <a:t>      color: #</a:t>
            </a:r>
            <a:r>
              <a:rPr lang="en-US" sz="1200" dirty="0" err="1"/>
              <a:t>ffffff</a:t>
            </a:r>
            <a:r>
              <a:rPr lang="en-US" sz="1200" dirty="0"/>
              <a:t>;</a:t>
            </a:r>
          </a:p>
          <a:p>
            <a:r>
              <a:rPr lang="en-US" sz="1200" dirty="0"/>
              <a:t>      font-size: 16px;</a:t>
            </a:r>
          </a:p>
          <a:p>
            <a:r>
              <a:rPr lang="en-US" sz="1200" dirty="0"/>
              <a:t>      line-height: 1.6;</a:t>
            </a:r>
          </a:p>
          <a:p>
            <a:r>
              <a:rPr lang="en-US" sz="1200" dirty="0"/>
              <a:t>    </a:t>
            </a:r>
            <a:r>
              <a:rPr lang="en-US" sz="1200" dirty="0" smtClean="0"/>
              <a:t>}</a:t>
            </a:r>
          </a:p>
          <a:p>
            <a:r>
              <a:rPr lang="en-US" sz="1200" dirty="0" smtClean="0"/>
              <a:t>    header </a:t>
            </a:r>
            <a:r>
              <a:rPr lang="en-US" sz="1200" dirty="0"/>
              <a:t>{</a:t>
            </a:r>
          </a:p>
          <a:p>
            <a:r>
              <a:rPr lang="en-US" sz="1200" dirty="0"/>
              <a:t>      background-color: #111111;</a:t>
            </a:r>
          </a:p>
          <a:p>
            <a:r>
              <a:rPr lang="en-US" sz="1200" dirty="0"/>
              <a:t>      padding: 20px;</a:t>
            </a:r>
          </a:p>
          <a:p>
            <a:r>
              <a:rPr lang="en-US" sz="1200" dirty="0"/>
              <a:t>      text-align: center;</a:t>
            </a:r>
          </a:p>
          <a:p>
            <a:r>
              <a:rPr lang="en-US" sz="1200" dirty="0"/>
              <a:t>      box-shadow: 0 2px 5px </a:t>
            </a:r>
            <a:r>
              <a:rPr lang="en-US" sz="1200" dirty="0" err="1"/>
              <a:t>rgba</a:t>
            </a:r>
            <a:r>
              <a:rPr lang="en-US" sz="1200" dirty="0"/>
              <a:t>(255, 165, 0, 0.2);</a:t>
            </a:r>
          </a:p>
          <a:p>
            <a:r>
              <a:rPr lang="en-US" sz="1200" dirty="0"/>
              <a:t>    }</a:t>
            </a:r>
          </a:p>
          <a:p>
            <a:endParaRPr lang="en-US" sz="1200" dirty="0"/>
          </a:p>
          <a:p>
            <a:r>
              <a:rPr lang="en-US" sz="1200" dirty="0"/>
              <a:t>    .logo {</a:t>
            </a:r>
          </a:p>
          <a:p>
            <a:r>
              <a:rPr lang="en-US" sz="1200" dirty="0"/>
              <a:t>      max-width: 200px;</a:t>
            </a:r>
          </a:p>
          <a:p>
            <a:r>
              <a:rPr lang="en-US" sz="1200" dirty="0"/>
              <a:t>      height: auto;</a:t>
            </a:r>
          </a:p>
          <a:p>
            <a:r>
              <a:rPr lang="en-US" sz="1200" dirty="0"/>
              <a:t>      margin-bottom: 20px;</a:t>
            </a:r>
          </a:p>
          <a:p>
            <a:r>
              <a:rPr lang="en-US" sz="1200" dirty="0"/>
              <a:t>    }</a:t>
            </a:r>
            <a:endParaRPr lang="en-US" sz="1200" dirty="0" smtClean="0"/>
          </a:p>
          <a:p>
            <a:endParaRPr lang="en-US" dirty="0" smtClean="0"/>
          </a:p>
          <a:p>
            <a:r>
              <a:rPr lang="en-US" dirty="0" smtClean="0"/>
              <a:t>    .</a:t>
            </a:r>
            <a:endParaRPr lang="en-US" dirty="0"/>
          </a:p>
        </p:txBody>
      </p:sp>
    </p:spTree>
    <p:extLst>
      <p:ext uri="{BB962C8B-B14F-4D97-AF65-F5344CB8AC3E}">
        <p14:creationId xmlns:p14="http://schemas.microsoft.com/office/powerpoint/2010/main" val="2653871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4724400"/>
          </a:xfrm>
        </p:spPr>
        <p:txBody>
          <a:bodyPr>
            <a:normAutofit/>
          </a:bodyPr>
          <a:lstStyle/>
          <a:p>
            <a:r>
              <a:rPr lang="en-US" dirty="0" smtClean="0"/>
              <a:t>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0015" y="3938274"/>
            <a:ext cx="1669185" cy="909792"/>
          </a:xfrm>
          <a:prstGeom prst="rect">
            <a:avLst/>
          </a:prstGeom>
        </p:spPr>
      </p:pic>
      <p:sp>
        <p:nvSpPr>
          <p:cNvPr id="2" name="TextBox 1"/>
          <p:cNvSpPr txBox="1"/>
          <p:nvPr/>
        </p:nvSpPr>
        <p:spPr>
          <a:xfrm>
            <a:off x="647700" y="228600"/>
            <a:ext cx="4040530" cy="4370427"/>
          </a:xfrm>
          <a:prstGeom prst="rect">
            <a:avLst/>
          </a:prstGeom>
          <a:noFill/>
        </p:spPr>
        <p:txBody>
          <a:bodyPr wrap="none" rtlCol="0">
            <a:spAutoFit/>
          </a:bodyPr>
          <a:lstStyle/>
          <a:p>
            <a:r>
              <a:rPr lang="en-US" sz="1400" dirty="0"/>
              <a:t>@</a:t>
            </a:r>
            <a:r>
              <a:rPr lang="en-US" sz="1400" dirty="0" err="1"/>
              <a:t>keyframes</a:t>
            </a:r>
            <a:r>
              <a:rPr lang="en-US" sz="1400" dirty="0"/>
              <a:t> </a:t>
            </a:r>
            <a:r>
              <a:rPr lang="en-US" sz="1400" dirty="0" err="1"/>
              <a:t>fadeInSlideUp</a:t>
            </a:r>
            <a:r>
              <a:rPr lang="en-US" sz="1400" dirty="0"/>
              <a:t> {</a:t>
            </a:r>
          </a:p>
          <a:p>
            <a:r>
              <a:rPr lang="en-US" sz="1400" dirty="0"/>
              <a:t>      0% {</a:t>
            </a:r>
          </a:p>
          <a:p>
            <a:r>
              <a:rPr lang="en-US" sz="1400" dirty="0"/>
              <a:t>        opacity: 0;</a:t>
            </a:r>
          </a:p>
          <a:p>
            <a:r>
              <a:rPr lang="en-US" sz="1400" dirty="0"/>
              <a:t>        transform: </a:t>
            </a:r>
            <a:r>
              <a:rPr lang="en-US" sz="1400" dirty="0" err="1"/>
              <a:t>translateY</a:t>
            </a:r>
            <a:r>
              <a:rPr lang="en-US" sz="1400" dirty="0"/>
              <a:t>(30px);</a:t>
            </a:r>
          </a:p>
          <a:p>
            <a:r>
              <a:rPr lang="en-US" sz="1400" dirty="0"/>
              <a:t>      }</a:t>
            </a:r>
          </a:p>
          <a:p>
            <a:endParaRPr lang="en-US" sz="1400" dirty="0"/>
          </a:p>
          <a:p>
            <a:r>
              <a:rPr lang="en-US" sz="1400" dirty="0"/>
              <a:t>      100% {</a:t>
            </a:r>
          </a:p>
          <a:p>
            <a:r>
              <a:rPr lang="en-US" sz="1400" dirty="0"/>
              <a:t>        opacity: 1;</a:t>
            </a:r>
          </a:p>
          <a:p>
            <a:r>
              <a:rPr lang="en-US" sz="1400" dirty="0"/>
              <a:t>        transform: </a:t>
            </a:r>
            <a:r>
              <a:rPr lang="en-US" sz="1400" dirty="0" err="1"/>
              <a:t>translateY</a:t>
            </a:r>
            <a:r>
              <a:rPr lang="en-US" sz="1400" dirty="0"/>
              <a:t>(0);</a:t>
            </a:r>
          </a:p>
          <a:p>
            <a:r>
              <a:rPr lang="en-US" sz="1400" dirty="0"/>
              <a:t>      }</a:t>
            </a:r>
          </a:p>
          <a:p>
            <a:r>
              <a:rPr lang="en-US" sz="1400" dirty="0"/>
              <a:t>    }</a:t>
            </a:r>
          </a:p>
          <a:p>
            <a:endParaRPr lang="en-US" sz="1400" dirty="0"/>
          </a:p>
          <a:p>
            <a:r>
              <a:rPr lang="en-US" sz="1400" dirty="0"/>
              <a:t>    .welcome-message {</a:t>
            </a:r>
          </a:p>
          <a:p>
            <a:r>
              <a:rPr lang="en-US" sz="1400" dirty="0"/>
              <a:t>      background-color: #ff6600;</a:t>
            </a:r>
          </a:p>
          <a:p>
            <a:r>
              <a:rPr lang="en-US" sz="1400" dirty="0"/>
              <a:t>      padding: 50px 20px;</a:t>
            </a:r>
          </a:p>
          <a:p>
            <a:r>
              <a:rPr lang="en-US" sz="1400" dirty="0"/>
              <a:t>      text-align: center;</a:t>
            </a:r>
          </a:p>
          <a:p>
            <a:r>
              <a:rPr lang="en-US" sz="1400" dirty="0"/>
              <a:t>      opacity: 0;</a:t>
            </a:r>
          </a:p>
          <a:p>
            <a:r>
              <a:rPr lang="en-US" sz="1400" dirty="0"/>
              <a:t>      animation: </a:t>
            </a:r>
            <a:r>
              <a:rPr lang="en-US" sz="1400" dirty="0" err="1"/>
              <a:t>fadeInSlideUp</a:t>
            </a:r>
            <a:r>
              <a:rPr lang="en-US" sz="1400" dirty="0"/>
              <a:t> 2s ease-out forwards;</a:t>
            </a:r>
          </a:p>
          <a:p>
            <a:r>
              <a:rPr lang="en-US" sz="1400" dirty="0"/>
              <a:t>    </a:t>
            </a:r>
            <a:r>
              <a:rPr lang="en-US" sz="1400" dirty="0" smtClean="0"/>
              <a:t>}</a:t>
            </a:r>
          </a:p>
          <a:p>
            <a:r>
              <a:rPr lang="en-US" sz="1200" dirty="0" smtClean="0"/>
              <a:t>.</a:t>
            </a:r>
            <a:endParaRPr lang="en-US" sz="1200" dirty="0"/>
          </a:p>
        </p:txBody>
      </p:sp>
    </p:spTree>
    <p:extLst>
      <p:ext uri="{BB962C8B-B14F-4D97-AF65-F5344CB8AC3E}">
        <p14:creationId xmlns:p14="http://schemas.microsoft.com/office/powerpoint/2010/main" val="861039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4724400"/>
          </a:xfrm>
        </p:spPr>
        <p:txBody>
          <a:bodyPr>
            <a:normAutofit/>
          </a:bodyPr>
          <a:lstStyle/>
          <a:p>
            <a:r>
              <a:rPr lang="en-US" dirty="0" smtClean="0"/>
              <a:t>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00" y="3962400"/>
            <a:ext cx="1688523" cy="920332"/>
          </a:xfrm>
          <a:prstGeom prst="rect">
            <a:avLst/>
          </a:prstGeom>
        </p:spPr>
      </p:pic>
      <p:sp>
        <p:nvSpPr>
          <p:cNvPr id="2" name="TextBox 1"/>
          <p:cNvSpPr txBox="1"/>
          <p:nvPr/>
        </p:nvSpPr>
        <p:spPr>
          <a:xfrm>
            <a:off x="381000" y="452672"/>
            <a:ext cx="2895600" cy="4185761"/>
          </a:xfrm>
          <a:prstGeom prst="rect">
            <a:avLst/>
          </a:prstGeom>
          <a:noFill/>
        </p:spPr>
        <p:txBody>
          <a:bodyPr wrap="square" rtlCol="0">
            <a:spAutoFit/>
          </a:bodyPr>
          <a:lstStyle/>
          <a:p>
            <a:r>
              <a:rPr lang="en-US" sz="1400" dirty="0"/>
              <a:t>.</a:t>
            </a:r>
            <a:r>
              <a:rPr lang="en-US" sz="1400" dirty="0" err="1"/>
              <a:t>aws</a:t>
            </a:r>
            <a:r>
              <a:rPr lang="en-US" sz="1400" dirty="0"/>
              <a:t>-title {</a:t>
            </a:r>
          </a:p>
          <a:p>
            <a:r>
              <a:rPr lang="en-US" sz="1400" dirty="0"/>
              <a:t>      font-family: '</a:t>
            </a:r>
            <a:r>
              <a:rPr lang="en-US" sz="1400" dirty="0" err="1"/>
              <a:t>Cinzel</a:t>
            </a:r>
            <a:r>
              <a:rPr lang="en-US" sz="1400" dirty="0"/>
              <a:t>', serif;</a:t>
            </a:r>
          </a:p>
          <a:p>
            <a:r>
              <a:rPr lang="en-US" sz="1400" dirty="0"/>
              <a:t>      font-weight: 700;</a:t>
            </a:r>
          </a:p>
          <a:p>
            <a:r>
              <a:rPr lang="en-US" sz="1400" dirty="0"/>
              <a:t>      letter-spacing: 1px;</a:t>
            </a:r>
          </a:p>
          <a:p>
            <a:r>
              <a:rPr lang="en-US" sz="1400" dirty="0"/>
              <a:t>      font-size: 2.8em;</a:t>
            </a:r>
          </a:p>
          <a:p>
            <a:r>
              <a:rPr lang="en-US" sz="1400" dirty="0"/>
              <a:t>      text-transform: uppercase;</a:t>
            </a:r>
          </a:p>
          <a:p>
            <a:r>
              <a:rPr lang="en-US" sz="1400" dirty="0"/>
              <a:t>      margin-bottom: 20px;</a:t>
            </a:r>
          </a:p>
          <a:p>
            <a:r>
              <a:rPr lang="en-US" sz="1400" dirty="0"/>
              <a:t>      color: #000000;</a:t>
            </a:r>
          </a:p>
          <a:p>
            <a:r>
              <a:rPr lang="en-US" sz="1400" dirty="0"/>
              <a:t>    }</a:t>
            </a:r>
          </a:p>
          <a:p>
            <a:endParaRPr lang="en-US" sz="1400" dirty="0"/>
          </a:p>
          <a:p>
            <a:r>
              <a:rPr lang="en-US" sz="1400" dirty="0"/>
              <a:t>    .</a:t>
            </a:r>
            <a:r>
              <a:rPr lang="en-US" sz="1400" dirty="0" err="1"/>
              <a:t>nav</a:t>
            </a:r>
            <a:r>
              <a:rPr lang="en-US" sz="1400" dirty="0"/>
              <a:t>-bar {</a:t>
            </a:r>
          </a:p>
          <a:p>
            <a:r>
              <a:rPr lang="en-US" sz="1400" dirty="0"/>
              <a:t>      background-color: #222222;</a:t>
            </a:r>
          </a:p>
          <a:p>
            <a:r>
              <a:rPr lang="en-US" sz="1400" dirty="0"/>
              <a:t>      padding: 15px;</a:t>
            </a:r>
          </a:p>
          <a:p>
            <a:r>
              <a:rPr lang="en-US" sz="1400" dirty="0"/>
              <a:t>      text-align: center;</a:t>
            </a:r>
          </a:p>
          <a:p>
            <a:r>
              <a:rPr lang="en-US" sz="1400" dirty="0"/>
              <a:t>      display: flex;</a:t>
            </a:r>
          </a:p>
          <a:p>
            <a:r>
              <a:rPr lang="en-US" sz="1400" dirty="0"/>
              <a:t>      justify-content: center;</a:t>
            </a:r>
          </a:p>
          <a:p>
            <a:r>
              <a:rPr lang="en-US" sz="1400" dirty="0"/>
              <a:t>      gap: 15px;</a:t>
            </a:r>
          </a:p>
          <a:p>
            <a:r>
              <a:rPr lang="en-US" sz="1400" dirty="0"/>
              <a:t>      flex-wrap: wrap;</a:t>
            </a:r>
          </a:p>
          <a:p>
            <a:r>
              <a:rPr lang="en-US" sz="1400" dirty="0"/>
              <a:t>    }</a:t>
            </a:r>
          </a:p>
        </p:txBody>
      </p:sp>
    </p:spTree>
    <p:extLst>
      <p:ext uri="{BB962C8B-B14F-4D97-AF65-F5344CB8AC3E}">
        <p14:creationId xmlns:p14="http://schemas.microsoft.com/office/powerpoint/2010/main" val="861039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4200" y="3903891"/>
            <a:ext cx="1752600" cy="955257"/>
          </a:xfrm>
          <a:prstGeom prst="rect">
            <a:avLst/>
          </a:prstGeom>
        </p:spPr>
      </p:pic>
      <p:sp>
        <p:nvSpPr>
          <p:cNvPr id="2" name="TextBox 1"/>
          <p:cNvSpPr txBox="1"/>
          <p:nvPr/>
        </p:nvSpPr>
        <p:spPr>
          <a:xfrm>
            <a:off x="381000" y="152400"/>
            <a:ext cx="3330335" cy="4339650"/>
          </a:xfrm>
          <a:prstGeom prst="rect">
            <a:avLst/>
          </a:prstGeom>
          <a:noFill/>
        </p:spPr>
        <p:txBody>
          <a:bodyPr wrap="none" rtlCol="0">
            <a:spAutoFit/>
          </a:bodyPr>
          <a:lstStyle/>
          <a:p>
            <a:r>
              <a:rPr lang="en-US" sz="1200" dirty="0"/>
              <a:t>.</a:t>
            </a:r>
            <a:r>
              <a:rPr lang="en-US" sz="1200" dirty="0" err="1"/>
              <a:t>nav</a:t>
            </a:r>
            <a:r>
              <a:rPr lang="en-US" sz="1200" dirty="0"/>
              <a:t>-bar a {</a:t>
            </a:r>
          </a:p>
          <a:p>
            <a:r>
              <a:rPr lang="en-US" sz="1200" dirty="0"/>
              <a:t>      color: #</a:t>
            </a:r>
            <a:r>
              <a:rPr lang="en-US" sz="1200" dirty="0" err="1"/>
              <a:t>ffffff</a:t>
            </a:r>
            <a:r>
              <a:rPr lang="en-US" sz="1200" dirty="0"/>
              <a:t>;</a:t>
            </a:r>
          </a:p>
          <a:p>
            <a:r>
              <a:rPr lang="en-US" sz="1200" dirty="0"/>
              <a:t>      background-color: #ff6600;</a:t>
            </a:r>
          </a:p>
          <a:p>
            <a:r>
              <a:rPr lang="en-US" sz="1200" dirty="0"/>
              <a:t>      padding: 10px 20px;</a:t>
            </a:r>
          </a:p>
          <a:p>
            <a:r>
              <a:rPr lang="en-US" sz="1200" dirty="0"/>
              <a:t>      text-decoration: none;</a:t>
            </a:r>
          </a:p>
          <a:p>
            <a:r>
              <a:rPr lang="en-US" sz="1200" dirty="0"/>
              <a:t>      border-radius: 5px;</a:t>
            </a:r>
          </a:p>
          <a:p>
            <a:r>
              <a:rPr lang="en-US" sz="1200" dirty="0"/>
              <a:t>      font-weight: 600;</a:t>
            </a:r>
          </a:p>
          <a:p>
            <a:r>
              <a:rPr lang="en-US" sz="1200" dirty="0"/>
              <a:t>      font-size: 1em;</a:t>
            </a:r>
          </a:p>
          <a:p>
            <a:r>
              <a:rPr lang="en-US" sz="1200" dirty="0"/>
              <a:t>      transition: background-color 0.3s, color 0.3s;</a:t>
            </a:r>
          </a:p>
          <a:p>
            <a:r>
              <a:rPr lang="en-US" sz="1200" dirty="0"/>
              <a:t>      display: inline-block;</a:t>
            </a:r>
          </a:p>
          <a:p>
            <a:r>
              <a:rPr lang="en-US" sz="1200" dirty="0"/>
              <a:t>      cursor: pointer;</a:t>
            </a:r>
          </a:p>
          <a:p>
            <a:r>
              <a:rPr lang="en-US" sz="1200" dirty="0"/>
              <a:t>    }</a:t>
            </a:r>
          </a:p>
          <a:p>
            <a:endParaRPr lang="en-US" sz="1200" dirty="0"/>
          </a:p>
          <a:p>
            <a:r>
              <a:rPr lang="en-US" sz="1200" dirty="0"/>
              <a:t>    .</a:t>
            </a:r>
            <a:r>
              <a:rPr lang="en-US" sz="1200" dirty="0" err="1"/>
              <a:t>nav</a:t>
            </a:r>
            <a:r>
              <a:rPr lang="en-US" sz="1200" dirty="0"/>
              <a:t>-bar a:hover {</a:t>
            </a:r>
          </a:p>
          <a:p>
            <a:r>
              <a:rPr lang="en-US" sz="1200" dirty="0"/>
              <a:t>      background-color: #ffa347;</a:t>
            </a:r>
          </a:p>
          <a:p>
            <a:r>
              <a:rPr lang="en-US" sz="1200" dirty="0"/>
              <a:t>      color: #000;</a:t>
            </a:r>
          </a:p>
          <a:p>
            <a:r>
              <a:rPr lang="en-US" sz="1200" dirty="0"/>
              <a:t>    </a:t>
            </a:r>
            <a:r>
              <a:rPr lang="en-US" sz="1200" dirty="0" smtClean="0"/>
              <a:t>}</a:t>
            </a:r>
          </a:p>
          <a:p>
            <a:r>
              <a:rPr lang="en-US" sz="1200" dirty="0" smtClean="0"/>
              <a:t>    .</a:t>
            </a:r>
            <a:r>
              <a:rPr lang="en-US" sz="1200" dirty="0"/>
              <a:t>content {</a:t>
            </a:r>
          </a:p>
          <a:p>
            <a:r>
              <a:rPr lang="en-US" sz="1200" dirty="0"/>
              <a:t>      display: none;</a:t>
            </a:r>
          </a:p>
          <a:p>
            <a:r>
              <a:rPr lang="en-US" sz="1200" dirty="0"/>
              <a:t>      padding: 30px;</a:t>
            </a:r>
          </a:p>
          <a:p>
            <a:r>
              <a:rPr lang="en-US" sz="1200" dirty="0"/>
              <a:t>      background-color: #111111;</a:t>
            </a:r>
          </a:p>
          <a:p>
            <a:r>
              <a:rPr lang="en-US" sz="1200" dirty="0"/>
              <a:t>      border-top: 2px solid #ff6600;</a:t>
            </a:r>
          </a:p>
          <a:p>
            <a:r>
              <a:rPr lang="en-US" sz="1200" dirty="0"/>
              <a:t>    }</a:t>
            </a:r>
          </a:p>
        </p:txBody>
      </p:sp>
    </p:spTree>
    <p:extLst>
      <p:ext uri="{BB962C8B-B14F-4D97-AF65-F5344CB8AC3E}">
        <p14:creationId xmlns:p14="http://schemas.microsoft.com/office/powerpoint/2010/main" val="465197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549640" cy="4995372"/>
          </a:xfrm>
        </p:spPr>
        <p:txBody>
          <a:bodyPr>
            <a:noAutofit/>
          </a:bodyPr>
          <a:lstStyle/>
          <a:p>
            <a:r>
              <a:rPr lang="en-US" sz="1200" b="0" dirty="0">
                <a:latin typeface="Arial" pitchFamily="34" charset="0"/>
                <a:cs typeface="Arial" pitchFamily="34" charset="0"/>
              </a:rPr>
              <a:t>.</a:t>
            </a:r>
            <a:r>
              <a:rPr lang="en-US" sz="1200" b="0" dirty="0" err="1">
                <a:latin typeface="Arial" pitchFamily="34" charset="0"/>
                <a:cs typeface="Arial" pitchFamily="34" charset="0"/>
              </a:rPr>
              <a:t>content.active</a:t>
            </a:r>
            <a:r>
              <a:rPr lang="en-US" sz="1200" b="0" dirty="0">
                <a:latin typeface="Arial" pitchFamily="34" charset="0"/>
                <a:cs typeface="Arial" pitchFamily="34" charset="0"/>
              </a:rPr>
              <a:t> {</a:t>
            </a:r>
          </a:p>
          <a:p>
            <a:r>
              <a:rPr lang="en-US" sz="1200" b="0" dirty="0">
                <a:latin typeface="Arial" pitchFamily="34" charset="0"/>
                <a:cs typeface="Arial" pitchFamily="34" charset="0"/>
              </a:rPr>
              <a:t>      display: block;</a:t>
            </a:r>
          </a:p>
          <a:p>
            <a:r>
              <a:rPr lang="en-US" sz="1200" b="0" dirty="0">
                <a:latin typeface="Arial" pitchFamily="34" charset="0"/>
                <a:cs typeface="Arial" pitchFamily="34" charset="0"/>
              </a:rPr>
              <a:t>      animation: </a:t>
            </a:r>
            <a:r>
              <a:rPr lang="en-US" sz="1200" b="0" dirty="0" err="1">
                <a:latin typeface="Arial" pitchFamily="34" charset="0"/>
                <a:cs typeface="Arial" pitchFamily="34" charset="0"/>
              </a:rPr>
              <a:t>slideFade</a:t>
            </a:r>
            <a:r>
              <a:rPr lang="en-US" sz="1200" b="0" dirty="0">
                <a:latin typeface="Arial" pitchFamily="34" charset="0"/>
                <a:cs typeface="Arial" pitchFamily="34" charset="0"/>
              </a:rPr>
              <a:t> 1s ease;</a:t>
            </a:r>
          </a:p>
          <a:p>
            <a:r>
              <a:rPr lang="en-US" sz="1200" b="0" dirty="0">
                <a:latin typeface="Arial" pitchFamily="34" charset="0"/>
                <a:cs typeface="Arial" pitchFamily="34" charset="0"/>
              </a:rPr>
              <a:t>    }</a:t>
            </a:r>
          </a:p>
          <a:p>
            <a:endParaRPr lang="en-US" sz="1200" b="0" dirty="0">
              <a:latin typeface="Arial" pitchFamily="34" charset="0"/>
              <a:cs typeface="Arial" pitchFamily="34" charset="0"/>
            </a:endParaRPr>
          </a:p>
          <a:p>
            <a:r>
              <a:rPr lang="en-US" sz="1200" b="0" dirty="0">
                <a:latin typeface="Arial" pitchFamily="34" charset="0"/>
                <a:cs typeface="Arial" pitchFamily="34" charset="0"/>
              </a:rPr>
              <a:t>    @</a:t>
            </a:r>
            <a:r>
              <a:rPr lang="en-US" sz="1200" b="0" dirty="0" err="1">
                <a:latin typeface="Arial" pitchFamily="34" charset="0"/>
                <a:cs typeface="Arial" pitchFamily="34" charset="0"/>
              </a:rPr>
              <a:t>keyframes</a:t>
            </a:r>
            <a:r>
              <a:rPr lang="en-US" sz="1200" b="0" dirty="0">
                <a:latin typeface="Arial" pitchFamily="34" charset="0"/>
                <a:cs typeface="Arial" pitchFamily="34" charset="0"/>
              </a:rPr>
              <a:t> </a:t>
            </a:r>
            <a:r>
              <a:rPr lang="en-US" sz="1200" b="0" dirty="0" err="1">
                <a:latin typeface="Arial" pitchFamily="34" charset="0"/>
                <a:cs typeface="Arial" pitchFamily="34" charset="0"/>
              </a:rPr>
              <a:t>slideFade</a:t>
            </a:r>
            <a:r>
              <a:rPr lang="en-US" sz="1200" b="0" dirty="0">
                <a:latin typeface="Arial" pitchFamily="34" charset="0"/>
                <a:cs typeface="Arial" pitchFamily="34" charset="0"/>
              </a:rPr>
              <a:t> {</a:t>
            </a:r>
          </a:p>
          <a:p>
            <a:r>
              <a:rPr lang="en-US" sz="1200" b="0" dirty="0">
                <a:latin typeface="Arial" pitchFamily="34" charset="0"/>
                <a:cs typeface="Arial" pitchFamily="34" charset="0"/>
              </a:rPr>
              <a:t>      0% {</a:t>
            </a:r>
          </a:p>
          <a:p>
            <a:r>
              <a:rPr lang="en-US" sz="1200" b="0" dirty="0">
                <a:latin typeface="Arial" pitchFamily="34" charset="0"/>
                <a:cs typeface="Arial" pitchFamily="34" charset="0"/>
              </a:rPr>
              <a:t>        opacity: 0;</a:t>
            </a:r>
          </a:p>
          <a:p>
            <a:r>
              <a:rPr lang="en-US" sz="1200" b="0" dirty="0">
                <a:latin typeface="Arial" pitchFamily="34" charset="0"/>
                <a:cs typeface="Arial" pitchFamily="34" charset="0"/>
              </a:rPr>
              <a:t>        transform: </a:t>
            </a:r>
            <a:r>
              <a:rPr lang="en-US" sz="1200" b="0" dirty="0" err="1">
                <a:latin typeface="Arial" pitchFamily="34" charset="0"/>
                <a:cs typeface="Arial" pitchFamily="34" charset="0"/>
              </a:rPr>
              <a:t>translateY</a:t>
            </a:r>
            <a:r>
              <a:rPr lang="en-US" sz="1200" b="0" dirty="0">
                <a:latin typeface="Arial" pitchFamily="34" charset="0"/>
                <a:cs typeface="Arial" pitchFamily="34" charset="0"/>
              </a:rPr>
              <a:t>(20px);</a:t>
            </a:r>
          </a:p>
          <a:p>
            <a:r>
              <a:rPr lang="en-US" sz="1200" b="0" dirty="0">
                <a:latin typeface="Arial" pitchFamily="34" charset="0"/>
                <a:cs typeface="Arial" pitchFamily="34" charset="0"/>
              </a:rPr>
              <a:t>      }</a:t>
            </a:r>
          </a:p>
          <a:p>
            <a:endParaRPr lang="en-US" sz="1200" b="0" dirty="0">
              <a:latin typeface="Arial" pitchFamily="34" charset="0"/>
              <a:cs typeface="Arial" pitchFamily="34" charset="0"/>
            </a:endParaRPr>
          </a:p>
          <a:p>
            <a:r>
              <a:rPr lang="en-US" sz="1200" b="0" dirty="0">
                <a:latin typeface="Arial" pitchFamily="34" charset="0"/>
                <a:cs typeface="Arial" pitchFamily="34" charset="0"/>
              </a:rPr>
              <a:t>      100% {</a:t>
            </a:r>
          </a:p>
          <a:p>
            <a:r>
              <a:rPr lang="en-US" sz="1200" b="0" dirty="0">
                <a:latin typeface="Arial" pitchFamily="34" charset="0"/>
                <a:cs typeface="Arial" pitchFamily="34" charset="0"/>
              </a:rPr>
              <a:t>        opacity: 1;</a:t>
            </a:r>
          </a:p>
          <a:p>
            <a:r>
              <a:rPr lang="en-US" sz="1200" b="0" dirty="0">
                <a:latin typeface="Arial" pitchFamily="34" charset="0"/>
                <a:cs typeface="Arial" pitchFamily="34" charset="0"/>
              </a:rPr>
              <a:t>        transform: </a:t>
            </a:r>
            <a:r>
              <a:rPr lang="en-US" sz="1200" b="0" dirty="0" err="1">
                <a:latin typeface="Arial" pitchFamily="34" charset="0"/>
                <a:cs typeface="Arial" pitchFamily="34" charset="0"/>
              </a:rPr>
              <a:t>translateY</a:t>
            </a:r>
            <a:r>
              <a:rPr lang="en-US" sz="1200" b="0" dirty="0">
                <a:latin typeface="Arial" pitchFamily="34" charset="0"/>
                <a:cs typeface="Arial" pitchFamily="34" charset="0"/>
              </a:rPr>
              <a:t>(0);</a:t>
            </a:r>
          </a:p>
          <a:p>
            <a:r>
              <a:rPr lang="en-US" sz="1200" b="0" dirty="0">
                <a:latin typeface="Arial" pitchFamily="34" charset="0"/>
                <a:cs typeface="Arial" pitchFamily="34" charset="0"/>
              </a:rPr>
              <a:t>      }</a:t>
            </a:r>
          </a:p>
          <a:p>
            <a:r>
              <a:rPr lang="en-US" sz="1200" b="0" dirty="0">
                <a:latin typeface="Arial" pitchFamily="34" charset="0"/>
                <a:cs typeface="Arial" pitchFamily="34" charset="0"/>
              </a:rPr>
              <a:t>    }</a:t>
            </a:r>
          </a:p>
          <a:p>
            <a:endParaRPr lang="en-US" sz="1200" b="0" dirty="0">
              <a:latin typeface="Arial" pitchFamily="34" charset="0"/>
              <a:cs typeface="Arial" pitchFamily="34" charset="0"/>
            </a:endParaRPr>
          </a:p>
          <a:p>
            <a:endParaRPr lang="en-US" sz="1200" b="0" dirty="0">
              <a:latin typeface="Arial" pitchFamily="34" charset="0"/>
              <a:cs typeface="Arial"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1400" y="4038600"/>
            <a:ext cx="1472373" cy="802518"/>
          </a:xfrm>
          <a:prstGeom prst="rect">
            <a:avLst/>
          </a:prstGeom>
        </p:spPr>
      </p:pic>
    </p:spTree>
    <p:extLst>
      <p:ext uri="{BB962C8B-B14F-4D97-AF65-F5344CB8AC3E}">
        <p14:creationId xmlns:p14="http://schemas.microsoft.com/office/powerpoint/2010/main" val="897205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28600"/>
            <a:ext cx="2737288" cy="4832092"/>
          </a:xfrm>
          <a:prstGeom prst="rect">
            <a:avLst/>
          </a:prstGeom>
          <a:noFill/>
        </p:spPr>
        <p:txBody>
          <a:bodyPr wrap="none" rtlCol="0">
            <a:spAutoFit/>
          </a:bodyPr>
          <a:lstStyle/>
          <a:p>
            <a:r>
              <a:rPr lang="en-US" sz="1400" dirty="0"/>
              <a:t>pre {</a:t>
            </a:r>
          </a:p>
          <a:p>
            <a:r>
              <a:rPr lang="en-US" sz="1400" dirty="0"/>
              <a:t>      background-color: #222222;</a:t>
            </a:r>
          </a:p>
          <a:p>
            <a:r>
              <a:rPr lang="en-US" sz="1400" dirty="0"/>
              <a:t>      padding: 10px;</a:t>
            </a:r>
          </a:p>
          <a:p>
            <a:r>
              <a:rPr lang="en-US" sz="1400" dirty="0"/>
              <a:t>      border-left: 4px solid #ff6600;</a:t>
            </a:r>
          </a:p>
          <a:p>
            <a:r>
              <a:rPr lang="en-US" sz="1400" dirty="0"/>
              <a:t>      overflow-x: auto;</a:t>
            </a:r>
          </a:p>
          <a:p>
            <a:r>
              <a:rPr lang="en-US" sz="1400" dirty="0"/>
              <a:t>    }</a:t>
            </a:r>
          </a:p>
          <a:p>
            <a:endParaRPr lang="en-US" sz="1400" dirty="0"/>
          </a:p>
          <a:p>
            <a:r>
              <a:rPr lang="en-US" sz="1400" dirty="0"/>
              <a:t>    .architecture-image {</a:t>
            </a:r>
          </a:p>
          <a:p>
            <a:r>
              <a:rPr lang="en-US" sz="1400" dirty="0"/>
              <a:t>      width: 100%;</a:t>
            </a:r>
          </a:p>
          <a:p>
            <a:r>
              <a:rPr lang="en-US" sz="1400" dirty="0"/>
              <a:t>      max-width: 800px;</a:t>
            </a:r>
          </a:p>
          <a:p>
            <a:r>
              <a:rPr lang="en-US" sz="1400" dirty="0"/>
              <a:t>      height: auto;</a:t>
            </a:r>
          </a:p>
          <a:p>
            <a:r>
              <a:rPr lang="en-US" sz="1400" dirty="0"/>
              <a:t>      border: 2px solid #ff6600;</a:t>
            </a:r>
          </a:p>
          <a:p>
            <a:r>
              <a:rPr lang="en-US" sz="1400" dirty="0"/>
              <a:t>      margin-top: 20px;</a:t>
            </a:r>
          </a:p>
          <a:p>
            <a:r>
              <a:rPr lang="en-US" sz="1400" dirty="0"/>
              <a:t>    }</a:t>
            </a:r>
          </a:p>
          <a:p>
            <a:endParaRPr lang="en-US" sz="1400" dirty="0"/>
          </a:p>
          <a:p>
            <a:r>
              <a:rPr lang="en-US" sz="1400" dirty="0"/>
              <a:t>    .tool-icons {</a:t>
            </a:r>
          </a:p>
          <a:p>
            <a:r>
              <a:rPr lang="en-US" sz="1400" dirty="0"/>
              <a:t>      display: flex;</a:t>
            </a:r>
          </a:p>
          <a:p>
            <a:r>
              <a:rPr lang="en-US" sz="1400" dirty="0"/>
              <a:t>      flex-wrap: wrap;</a:t>
            </a:r>
          </a:p>
          <a:p>
            <a:r>
              <a:rPr lang="en-US" sz="1400" dirty="0"/>
              <a:t>      justify-content: center;</a:t>
            </a:r>
          </a:p>
          <a:p>
            <a:r>
              <a:rPr lang="en-US" sz="1400" dirty="0"/>
              <a:t>      gap: 20px;</a:t>
            </a:r>
          </a:p>
          <a:p>
            <a:r>
              <a:rPr lang="en-US" sz="1400" dirty="0"/>
              <a:t>      margin-top: 20px;</a:t>
            </a:r>
          </a:p>
          <a:p>
            <a:r>
              <a:rPr lang="en-US" sz="1400" dirty="0"/>
              <a:t>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3800" y="3962400"/>
            <a:ext cx="1600200" cy="872192"/>
          </a:xfrm>
          <a:prstGeom prst="rect">
            <a:avLst/>
          </a:prstGeom>
        </p:spPr>
      </p:pic>
    </p:spTree>
    <p:extLst>
      <p:ext uri="{BB962C8B-B14F-4D97-AF65-F5344CB8AC3E}">
        <p14:creationId xmlns:p14="http://schemas.microsoft.com/office/powerpoint/2010/main" val="98550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Condensed" pitchFamily="34" charset="0"/>
              </a:rPr>
              <a:t>Test page :</a:t>
            </a:r>
            <a:endParaRPr lang="en-US" dirty="0">
              <a:latin typeface="Bahnschrift Condensed" pitchFamily="34"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504" y="1100138"/>
            <a:ext cx="6367217" cy="3579812"/>
          </a:xfrm>
        </p:spPr>
      </p:pic>
    </p:spTree>
    <p:extLst>
      <p:ext uri="{BB962C8B-B14F-4D97-AF65-F5344CB8AC3E}">
        <p14:creationId xmlns:p14="http://schemas.microsoft.com/office/powerpoint/2010/main" val="3834954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6096000" y="-11723"/>
            <a:ext cx="3048000" cy="68580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 </a:t>
            </a:r>
            <a:r>
              <a:rPr lang="en-US" sz="1600" dirty="0" err="1" smtClean="0">
                <a:solidFill>
                  <a:schemeClr val="tx1"/>
                </a:solidFill>
              </a:rPr>
              <a:t>Hostinger</a:t>
            </a:r>
            <a:r>
              <a:rPr lang="en-US" sz="1600" dirty="0" smtClean="0">
                <a:solidFill>
                  <a:schemeClr val="tx1"/>
                </a:solidFill>
              </a:rPr>
              <a:t> is a Platform for To purchase an Private Domain. We are Going to use this Platform to Purchase an Private To run the Website and configuring  the private domain with the Route 53 service the service which is used particularly for the domain name .</a:t>
            </a:r>
          </a:p>
        </p:txBody>
      </p:sp>
      <p:sp>
        <p:nvSpPr>
          <p:cNvPr id="4" name="Rectangle 3"/>
          <p:cNvSpPr/>
          <p:nvPr/>
        </p:nvSpPr>
        <p:spPr>
          <a:xfrm>
            <a:off x="0" y="0"/>
            <a:ext cx="3048000" cy="6858000"/>
          </a:xfrm>
          <a:prstGeom prst="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4">
                  <a:lumMod val="75000"/>
                </a:schemeClr>
              </a:solidFill>
            </a:endParaRPr>
          </a:p>
        </p:txBody>
      </p:sp>
      <p:sp>
        <p:nvSpPr>
          <p:cNvPr id="5" name="Rectangle 4"/>
          <p:cNvSpPr/>
          <p:nvPr/>
        </p:nvSpPr>
        <p:spPr>
          <a:xfrm>
            <a:off x="2933701" y="0"/>
            <a:ext cx="3162299" cy="6858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0" dirty="0" smtClean="0"/>
              <a:t> </a:t>
            </a:r>
            <a:r>
              <a:rPr lang="en-US" sz="1600" b="0" dirty="0" smtClean="0">
                <a:solidFill>
                  <a:schemeClr val="tx1"/>
                </a:solidFill>
              </a:rPr>
              <a:t>Elastic Compute Cloud (Ec2) With </a:t>
            </a:r>
          </a:p>
          <a:p>
            <a:r>
              <a:rPr lang="en-US" sz="1600" dirty="0" smtClean="0">
                <a:solidFill>
                  <a:schemeClr val="tx1"/>
                </a:solidFill>
              </a:rPr>
              <a:t>the help of Ec2 Amazon Linux </a:t>
            </a:r>
            <a:r>
              <a:rPr lang="en-US" sz="1600" dirty="0">
                <a:solidFill>
                  <a:schemeClr val="tx1"/>
                </a:solidFill>
              </a:rPr>
              <a:t> </a:t>
            </a:r>
            <a:r>
              <a:rPr lang="en-US" sz="1600" dirty="0" smtClean="0">
                <a:solidFill>
                  <a:schemeClr val="tx1"/>
                </a:solidFill>
              </a:rPr>
              <a:t>Run</a:t>
            </a:r>
          </a:p>
          <a:p>
            <a:r>
              <a:rPr lang="en-US" sz="1600" dirty="0" smtClean="0">
                <a:solidFill>
                  <a:schemeClr val="tx1"/>
                </a:solidFill>
              </a:rPr>
              <a:t>And install the Apache Server to host the website in </a:t>
            </a:r>
            <a:r>
              <a:rPr lang="en-US" sz="1600" dirty="0" err="1" smtClean="0">
                <a:solidFill>
                  <a:schemeClr val="tx1"/>
                </a:solidFill>
              </a:rPr>
              <a:t>linux</a:t>
            </a:r>
            <a:r>
              <a:rPr lang="en-US" sz="1600" dirty="0" smtClean="0">
                <a:solidFill>
                  <a:schemeClr val="tx1"/>
                </a:solidFill>
              </a:rPr>
              <a:t> . And Finding the path of the apache and Making file permission for that directory then Web hosting Using </a:t>
            </a:r>
            <a:r>
              <a:rPr lang="en-US" sz="1600" dirty="0" err="1" smtClean="0">
                <a:solidFill>
                  <a:schemeClr val="tx1"/>
                </a:solidFill>
              </a:rPr>
              <a:t>WinSCP</a:t>
            </a:r>
            <a:r>
              <a:rPr lang="en-US" sz="1600" dirty="0" smtClean="0">
                <a:solidFill>
                  <a:schemeClr val="tx1"/>
                </a:solidFill>
              </a:rPr>
              <a:t>.</a:t>
            </a:r>
          </a:p>
          <a:p>
            <a:endParaRPr lang="en-US" sz="1600" dirty="0" smtClean="0">
              <a:solidFill>
                <a:schemeClr val="tx1"/>
              </a:solidFill>
            </a:endParaRPr>
          </a:p>
          <a:p>
            <a:endParaRPr lang="en-US" sz="1600" dirty="0">
              <a:solidFill>
                <a:schemeClr val="tx1"/>
              </a:solidFill>
            </a:endParaRPr>
          </a:p>
        </p:txBody>
      </p:sp>
      <p:sp>
        <p:nvSpPr>
          <p:cNvPr id="2" name="Title 1"/>
          <p:cNvSpPr>
            <a:spLocks noGrp="1"/>
          </p:cNvSpPr>
          <p:nvPr>
            <p:ph type="title"/>
          </p:nvPr>
        </p:nvSpPr>
        <p:spPr>
          <a:xfrm>
            <a:off x="515962" y="1104900"/>
            <a:ext cx="1846238" cy="381000"/>
          </a:xfrm>
        </p:spPr>
        <p:txBody>
          <a:bodyPr/>
          <a:lstStyle/>
          <a:p>
            <a:r>
              <a:rPr lang="en-US" sz="1800" dirty="0" smtClean="0">
                <a:latin typeface="Bahnschrift Condensed" pitchFamily="34" charset="0"/>
              </a:rPr>
              <a:t>Amazon web service          </a:t>
            </a:r>
            <a:endParaRPr lang="en-US" sz="1800" dirty="0">
              <a:latin typeface="Bahnschrift Condensed" pitchFamily="34" charset="0"/>
            </a:endParaRPr>
          </a:p>
        </p:txBody>
      </p:sp>
      <p:sp>
        <p:nvSpPr>
          <p:cNvPr id="3" name="Content Placeholder 2"/>
          <p:cNvSpPr>
            <a:spLocks noGrp="1"/>
          </p:cNvSpPr>
          <p:nvPr>
            <p:ph idx="1"/>
          </p:nvPr>
        </p:nvSpPr>
        <p:spPr>
          <a:xfrm>
            <a:off x="1" y="2057400"/>
            <a:ext cx="2971800" cy="3579849"/>
          </a:xfrm>
        </p:spPr>
        <p:txBody>
          <a:bodyPr/>
          <a:lstStyle/>
          <a:p>
            <a:r>
              <a:rPr lang="en-US" b="0" dirty="0" smtClean="0"/>
              <a:t>Using “ AMAZON WEB SERVICE “</a:t>
            </a:r>
          </a:p>
          <a:p>
            <a:r>
              <a:rPr lang="en-US" b="0" dirty="0" smtClean="0"/>
              <a:t>Hosting a Static Web Page and </a:t>
            </a:r>
          </a:p>
          <a:p>
            <a:r>
              <a:rPr lang="en-US" b="0" dirty="0"/>
              <a:t> </a:t>
            </a:r>
            <a:r>
              <a:rPr lang="en-US" b="0" dirty="0" smtClean="0"/>
              <a:t>With the help of  Amazon Linux </a:t>
            </a:r>
          </a:p>
          <a:p>
            <a:r>
              <a:rPr lang="en-US" b="0" dirty="0" smtClean="0"/>
              <a:t>“EC2” and Configuring with the </a:t>
            </a:r>
          </a:p>
          <a:p>
            <a:r>
              <a:rPr lang="en-US" b="0" dirty="0" smtClean="0"/>
              <a:t>Private Domain with the help of </a:t>
            </a:r>
          </a:p>
          <a:p>
            <a:r>
              <a:rPr lang="en-US" b="0" dirty="0" smtClean="0"/>
              <a:t>Route 53 and Routing Policies</a:t>
            </a:r>
          </a:p>
          <a:p>
            <a:r>
              <a:rPr lang="en-US" b="0" dirty="0" smtClean="0"/>
              <a:t>to avoid server Downtime</a:t>
            </a:r>
          </a:p>
          <a:p>
            <a:r>
              <a:rPr lang="en-US" b="0" dirty="0" smtClean="0"/>
              <a:t> </a:t>
            </a:r>
            <a:endParaRPr lang="en-US" b="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686" y="0"/>
            <a:ext cx="1729426" cy="12954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32238"/>
            <a:ext cx="1643345" cy="123092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00" y="147637"/>
            <a:ext cx="1147763" cy="1147763"/>
          </a:xfrm>
          <a:prstGeom prst="rect">
            <a:avLst/>
          </a:prstGeom>
        </p:spPr>
      </p:pic>
      <p:sp>
        <p:nvSpPr>
          <p:cNvPr id="10" name="TextBox 9"/>
          <p:cNvSpPr txBox="1"/>
          <p:nvPr/>
        </p:nvSpPr>
        <p:spPr>
          <a:xfrm>
            <a:off x="4160858" y="1256207"/>
            <a:ext cx="484428" cy="369332"/>
          </a:xfrm>
          <a:prstGeom prst="rect">
            <a:avLst/>
          </a:prstGeom>
          <a:noFill/>
        </p:spPr>
        <p:txBody>
          <a:bodyPr wrap="none" rtlCol="0">
            <a:spAutoFit/>
          </a:bodyPr>
          <a:lstStyle/>
          <a:p>
            <a:r>
              <a:rPr lang="en-US" b="1" dirty="0" smtClean="0">
                <a:latin typeface="Agency FB" pitchFamily="34" charset="0"/>
              </a:rPr>
              <a:t>EC2</a:t>
            </a:r>
            <a:endParaRPr lang="en-US" b="1" dirty="0">
              <a:latin typeface="Agency FB" pitchFamily="34" charset="0"/>
            </a:endParaRPr>
          </a:p>
        </p:txBody>
      </p:sp>
      <p:sp>
        <p:nvSpPr>
          <p:cNvPr id="11" name="TextBox 10"/>
          <p:cNvSpPr txBox="1"/>
          <p:nvPr/>
        </p:nvSpPr>
        <p:spPr>
          <a:xfrm>
            <a:off x="7322048" y="1110734"/>
            <a:ext cx="1064715" cy="369332"/>
          </a:xfrm>
          <a:prstGeom prst="rect">
            <a:avLst/>
          </a:prstGeom>
          <a:noFill/>
        </p:spPr>
        <p:txBody>
          <a:bodyPr wrap="none" rtlCol="0">
            <a:spAutoFit/>
          </a:bodyPr>
          <a:lstStyle/>
          <a:p>
            <a:r>
              <a:rPr lang="en-US" b="1" dirty="0" smtClean="0">
                <a:latin typeface="Agency FB" pitchFamily="34" charset="0"/>
              </a:rPr>
              <a:t>HOSTINGER</a:t>
            </a:r>
            <a:endParaRPr lang="en-US" b="1" dirty="0">
              <a:latin typeface="Agency FB" pitchFamily="34" charset="0"/>
            </a:endParaRPr>
          </a:p>
        </p:txBody>
      </p:sp>
    </p:spTree>
    <p:extLst>
      <p:ext uri="{BB962C8B-B14F-4D97-AF65-F5344CB8AC3E}">
        <p14:creationId xmlns:p14="http://schemas.microsoft.com/office/powerpoint/2010/main" val="1420692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Condensed" pitchFamily="34" charset="0"/>
              </a:rPr>
              <a:t>Private  domain :</a:t>
            </a:r>
            <a:endParaRPr lang="en-US" dirty="0">
              <a:latin typeface="Bahnschrift Condensed"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63900" y="317500"/>
            <a:ext cx="685800" cy="6858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133600"/>
            <a:ext cx="7559762" cy="2341418"/>
          </a:xfrm>
          <a:prstGeom prst="rect">
            <a:avLst/>
          </a:prstGeom>
          <a:noFill/>
        </p:spPr>
      </p:pic>
      <p:sp>
        <p:nvSpPr>
          <p:cNvPr id="7" name="TextBox 6"/>
          <p:cNvSpPr txBox="1"/>
          <p:nvPr/>
        </p:nvSpPr>
        <p:spPr>
          <a:xfrm>
            <a:off x="990600" y="1295400"/>
            <a:ext cx="6417141" cy="369332"/>
          </a:xfrm>
          <a:prstGeom prst="rect">
            <a:avLst/>
          </a:prstGeom>
          <a:noFill/>
        </p:spPr>
        <p:txBody>
          <a:bodyPr wrap="none" rtlCol="0">
            <a:spAutoFit/>
          </a:bodyPr>
          <a:lstStyle/>
          <a:p>
            <a:r>
              <a:rPr lang="en-US" dirty="0" smtClean="0">
                <a:latin typeface="Arial" pitchFamily="34" charset="0"/>
                <a:cs typeface="Arial" pitchFamily="34" charset="0"/>
              </a:rPr>
              <a:t>Purchasing Private Domain “</a:t>
            </a:r>
            <a:r>
              <a:rPr lang="en-US" dirty="0" err="1" smtClean="0">
                <a:latin typeface="Arial" pitchFamily="34" charset="0"/>
                <a:cs typeface="Arial" pitchFamily="34" charset="0"/>
              </a:rPr>
              <a:t>gowthateam.site</a:t>
            </a:r>
            <a:r>
              <a:rPr lang="en-US" dirty="0" smtClean="0">
                <a:latin typeface="Arial" pitchFamily="34" charset="0"/>
                <a:cs typeface="Arial" pitchFamily="34" charset="0"/>
              </a:rPr>
              <a:t>” from </a:t>
            </a:r>
            <a:r>
              <a:rPr lang="en-US" dirty="0" err="1" smtClean="0">
                <a:latin typeface="Arial" pitchFamily="34" charset="0"/>
                <a:cs typeface="Arial" pitchFamily="34" charset="0"/>
              </a:rPr>
              <a:t>hostinger</a:t>
            </a:r>
            <a:endParaRPr lang="en-US" dirty="0">
              <a:latin typeface="Arial" pitchFamily="34" charset="0"/>
              <a:cs typeface="Arial" pitchFamily="34" charset="0"/>
            </a:endParaRPr>
          </a:p>
        </p:txBody>
      </p:sp>
      <p:sp>
        <p:nvSpPr>
          <p:cNvPr id="9" name="Rectangle 8"/>
          <p:cNvSpPr/>
          <p:nvPr/>
        </p:nvSpPr>
        <p:spPr>
          <a:xfrm>
            <a:off x="2438401" y="3505200"/>
            <a:ext cx="1760770" cy="457200"/>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2681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Condensed" pitchFamily="34" charset="0"/>
              </a:rPr>
              <a:t>CONFIGURING PRIVATE DOMAIN VIA ROUTE 53</a:t>
            </a:r>
            <a:endParaRPr lang="en-US" dirty="0">
              <a:latin typeface="Bahnschrift Condensed" pitchFamily="34"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504" y="1100138"/>
            <a:ext cx="6367217" cy="3579812"/>
          </a:xfrm>
        </p:spPr>
      </p:pic>
    </p:spTree>
    <p:extLst>
      <p:ext uri="{BB962C8B-B14F-4D97-AF65-F5344CB8AC3E}">
        <p14:creationId xmlns:p14="http://schemas.microsoft.com/office/powerpoint/2010/main" val="1574207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504" y="1100138"/>
            <a:ext cx="6367217" cy="3579812"/>
          </a:xfr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 y="223307"/>
            <a:ext cx="1104902" cy="827610"/>
          </a:xfrm>
          <a:prstGeom prst="rect">
            <a:avLst/>
          </a:prstGeom>
        </p:spPr>
      </p:pic>
    </p:spTree>
    <p:extLst>
      <p:ext uri="{BB962C8B-B14F-4D97-AF65-F5344CB8AC3E}">
        <p14:creationId xmlns:p14="http://schemas.microsoft.com/office/powerpoint/2010/main" val="3596667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2057400" cy="304800"/>
          </a:xfrm>
        </p:spPr>
        <p:txBody>
          <a:bodyPr/>
          <a:lstStyle/>
          <a:p>
            <a:r>
              <a:rPr lang="en-US" dirty="0" smtClean="0"/>
              <a:t>OUTPUT :</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838200"/>
            <a:ext cx="6909348" cy="3884612"/>
          </a:xfrm>
        </p:spPr>
      </p:pic>
    </p:spTree>
    <p:extLst>
      <p:ext uri="{BB962C8B-B14F-4D97-AF65-F5344CB8AC3E}">
        <p14:creationId xmlns:p14="http://schemas.microsoft.com/office/powerpoint/2010/main" val="3573534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52400"/>
            <a:ext cx="838200" cy="627841"/>
          </a:xfrm>
          <a:prstGeom prst="rect">
            <a:avLst/>
          </a:prstGeom>
        </p:spPr>
      </p:pic>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0600" y="466320"/>
            <a:ext cx="7465769" cy="4197446"/>
          </a:xfrm>
        </p:spPr>
      </p:pic>
    </p:spTree>
    <p:extLst>
      <p:ext uri="{BB962C8B-B14F-4D97-AF65-F5344CB8AC3E}">
        <p14:creationId xmlns:p14="http://schemas.microsoft.com/office/powerpoint/2010/main" val="863584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533400"/>
            <a:ext cx="7180414" cy="4037012"/>
          </a:xfrm>
        </p:spPr>
      </p:pic>
    </p:spTree>
    <p:extLst>
      <p:ext uri="{BB962C8B-B14F-4D97-AF65-F5344CB8AC3E}">
        <p14:creationId xmlns:p14="http://schemas.microsoft.com/office/powerpoint/2010/main" val="66518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1883733"/>
            <a:ext cx="3581400" cy="548640"/>
          </a:xfrm>
        </p:spPr>
        <p:txBody>
          <a:bodyPr/>
          <a:lstStyle/>
          <a:p>
            <a:r>
              <a:rPr lang="en-US" dirty="0" smtClean="0">
                <a:latin typeface="Bauhaus 93" pitchFamily="82" charset="0"/>
              </a:rPr>
              <a:t>THANK YOU </a:t>
            </a:r>
            <a:endParaRPr lang="en-US" dirty="0">
              <a:latin typeface="Bauhaus 93"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1447800"/>
            <a:ext cx="2134641" cy="1420507"/>
          </a:xfrm>
          <a:prstGeom prst="rect">
            <a:avLst/>
          </a:prstGeom>
        </p:spPr>
      </p:pic>
    </p:spTree>
    <p:extLst>
      <p:ext uri="{BB962C8B-B14F-4D97-AF65-F5344CB8AC3E}">
        <p14:creationId xmlns:p14="http://schemas.microsoft.com/office/powerpoint/2010/main" val="2602361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
            <a:ext cx="5273040" cy="548640"/>
          </a:xfrm>
        </p:spPr>
        <p:txBody>
          <a:bodyPr/>
          <a:lstStyle/>
          <a:p>
            <a:r>
              <a:rPr lang="en-US" sz="2000" dirty="0" smtClean="0">
                <a:latin typeface="Bauhaus 93" pitchFamily="82" charset="0"/>
              </a:rPr>
              <a:t>ARCHITECTURE :-</a:t>
            </a:r>
            <a:endParaRPr lang="en-US" sz="2000" dirty="0">
              <a:latin typeface="Bauhaus 93" pitchFamily="82"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609600"/>
            <a:ext cx="1726142" cy="1292940"/>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908" y="2326550"/>
            <a:ext cx="1424232" cy="10668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24" y="4751600"/>
            <a:ext cx="1825800" cy="121498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79775" y="4990402"/>
            <a:ext cx="737382" cy="737382"/>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8469" y="2537505"/>
            <a:ext cx="1435591" cy="731511"/>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45955" y="1770043"/>
            <a:ext cx="685800" cy="685800"/>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72031" y="3632596"/>
            <a:ext cx="877155" cy="492850"/>
          </a:xfrm>
          <a:prstGeom prst="rect">
            <a:avLst/>
          </a:prstGeom>
        </p:spPr>
      </p:pic>
      <p:pic>
        <p:nvPicPr>
          <p:cNvPr id="16" name="Picture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98175" y="4923969"/>
            <a:ext cx="1003114" cy="1003114"/>
          </a:xfrm>
          <a:prstGeom prst="rect">
            <a:avLst/>
          </a:prstGeom>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29600" y="5014172"/>
            <a:ext cx="689842" cy="689842"/>
          </a:xfrm>
          <a:prstGeom prst="rect">
            <a:avLst/>
          </a:prstGeom>
        </p:spPr>
      </p:pic>
      <p:pic>
        <p:nvPicPr>
          <p:cNvPr id="18" name="Picture 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34200" y="5151498"/>
            <a:ext cx="501557" cy="501557"/>
          </a:xfrm>
          <a:prstGeom prst="rect">
            <a:avLst/>
          </a:prstGeom>
        </p:spPr>
      </p:pic>
      <p:cxnSp>
        <p:nvCxnSpPr>
          <p:cNvPr id="24" name="Elbow Connector 23"/>
          <p:cNvCxnSpPr>
            <a:stCxn id="9" idx="2"/>
            <a:endCxn id="10" idx="0"/>
          </p:cNvCxnSpPr>
          <p:nvPr/>
        </p:nvCxnSpPr>
        <p:spPr>
          <a:xfrm rot="5400000">
            <a:off x="1428443" y="1444122"/>
            <a:ext cx="424010" cy="134084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2"/>
            <a:endCxn id="11" idx="0"/>
          </p:cNvCxnSpPr>
          <p:nvPr/>
        </p:nvCxnSpPr>
        <p:spPr>
          <a:xfrm>
            <a:off x="970024" y="3393350"/>
            <a:ext cx="0" cy="1358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1" idx="3"/>
            <a:endCxn id="12" idx="1"/>
          </p:cNvCxnSpPr>
          <p:nvPr/>
        </p:nvCxnSpPr>
        <p:spPr>
          <a:xfrm flipV="1">
            <a:off x="1882924" y="5359093"/>
            <a:ext cx="129685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0"/>
            <a:endCxn id="13" idx="2"/>
          </p:cNvCxnSpPr>
          <p:nvPr/>
        </p:nvCxnSpPr>
        <p:spPr>
          <a:xfrm flipH="1" flipV="1">
            <a:off x="3536265" y="3269016"/>
            <a:ext cx="12201" cy="17213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5" name="Elbow Connector 1024"/>
          <p:cNvCxnSpPr>
            <a:stCxn id="13" idx="0"/>
            <a:endCxn id="14" idx="1"/>
          </p:cNvCxnSpPr>
          <p:nvPr/>
        </p:nvCxnSpPr>
        <p:spPr>
          <a:xfrm rot="5400000" flipH="1" flipV="1">
            <a:off x="4278829" y="1370379"/>
            <a:ext cx="424562" cy="190969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0" name="Straight Arrow Connector 1029"/>
          <p:cNvCxnSpPr>
            <a:stCxn id="14" idx="2"/>
            <a:endCxn id="15" idx="0"/>
          </p:cNvCxnSpPr>
          <p:nvPr/>
        </p:nvCxnSpPr>
        <p:spPr>
          <a:xfrm>
            <a:off x="5788855" y="2455843"/>
            <a:ext cx="21754" cy="11767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2" name="Straight Arrow Connector 1031"/>
          <p:cNvCxnSpPr>
            <a:stCxn id="15" idx="2"/>
            <a:endCxn id="16" idx="0"/>
          </p:cNvCxnSpPr>
          <p:nvPr/>
        </p:nvCxnSpPr>
        <p:spPr>
          <a:xfrm flipH="1">
            <a:off x="5799732" y="4125446"/>
            <a:ext cx="10877" cy="7985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8" name="Straight Arrow Connector 1037"/>
          <p:cNvCxnSpPr>
            <a:stCxn id="16" idx="3"/>
          </p:cNvCxnSpPr>
          <p:nvPr/>
        </p:nvCxnSpPr>
        <p:spPr>
          <a:xfrm>
            <a:off x="6301289" y="5425526"/>
            <a:ext cx="48051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0" name="Straight Arrow Connector 1039"/>
          <p:cNvCxnSpPr/>
          <p:nvPr/>
        </p:nvCxnSpPr>
        <p:spPr>
          <a:xfrm flipH="1">
            <a:off x="7543800" y="5359094"/>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41" name="Picture 104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81800" y="3527401"/>
            <a:ext cx="905107" cy="602308"/>
          </a:xfrm>
          <a:prstGeom prst="rect">
            <a:avLst/>
          </a:prstGeom>
        </p:spPr>
      </p:pic>
      <p:cxnSp>
        <p:nvCxnSpPr>
          <p:cNvPr id="1043" name="Straight Arrow Connector 1042"/>
          <p:cNvCxnSpPr>
            <a:stCxn id="18" idx="0"/>
          </p:cNvCxnSpPr>
          <p:nvPr/>
        </p:nvCxnSpPr>
        <p:spPr>
          <a:xfrm flipH="1" flipV="1">
            <a:off x="7184978" y="4129709"/>
            <a:ext cx="1" cy="10217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44" name="Picture 104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01289" y="398020"/>
            <a:ext cx="2355273" cy="1687214"/>
          </a:xfrm>
          <a:prstGeom prst="rect">
            <a:avLst/>
          </a:prstGeom>
        </p:spPr>
      </p:pic>
      <p:cxnSp>
        <p:nvCxnSpPr>
          <p:cNvPr id="1046" name="Straight Arrow Connector 1045"/>
          <p:cNvCxnSpPr/>
          <p:nvPr/>
        </p:nvCxnSpPr>
        <p:spPr>
          <a:xfrm flipH="1" flipV="1">
            <a:off x="7184978" y="2209800"/>
            <a:ext cx="1" cy="118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8" name="Straight Arrow Connector 1047"/>
          <p:cNvCxnSpPr/>
          <p:nvPr/>
        </p:nvCxnSpPr>
        <p:spPr>
          <a:xfrm flipV="1">
            <a:off x="7435757" y="2209800"/>
            <a:ext cx="0" cy="118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9" name="TextBox 1048"/>
          <p:cNvSpPr txBox="1"/>
          <p:nvPr/>
        </p:nvSpPr>
        <p:spPr>
          <a:xfrm>
            <a:off x="422438" y="5920631"/>
            <a:ext cx="1095172" cy="369332"/>
          </a:xfrm>
          <a:prstGeom prst="rect">
            <a:avLst/>
          </a:prstGeom>
          <a:noFill/>
        </p:spPr>
        <p:txBody>
          <a:bodyPr wrap="none" rtlCol="0">
            <a:spAutoFit/>
          </a:bodyPr>
          <a:lstStyle/>
          <a:p>
            <a:r>
              <a:rPr lang="en-US" dirty="0" smtClean="0">
                <a:latin typeface="Bodoni MT Condensed" pitchFamily="18" charset="0"/>
              </a:rPr>
              <a:t>Amazon Linux</a:t>
            </a:r>
            <a:endParaRPr lang="en-US" dirty="0">
              <a:latin typeface="Bodoni MT Condensed" pitchFamily="18" charset="0"/>
            </a:endParaRPr>
          </a:p>
        </p:txBody>
      </p:sp>
      <p:sp>
        <p:nvSpPr>
          <p:cNvPr id="1050" name="TextBox 1049"/>
          <p:cNvSpPr txBox="1"/>
          <p:nvPr/>
        </p:nvSpPr>
        <p:spPr>
          <a:xfrm>
            <a:off x="3733800" y="3017480"/>
            <a:ext cx="667170" cy="261610"/>
          </a:xfrm>
          <a:prstGeom prst="rect">
            <a:avLst/>
          </a:prstGeom>
          <a:noFill/>
        </p:spPr>
        <p:txBody>
          <a:bodyPr wrap="none" rtlCol="0">
            <a:spAutoFit/>
          </a:bodyPr>
          <a:lstStyle/>
          <a:p>
            <a:r>
              <a:rPr lang="en-US" sz="1100" dirty="0" smtClean="0">
                <a:solidFill>
                  <a:schemeClr val="accent3">
                    <a:lumMod val="75000"/>
                  </a:schemeClr>
                </a:solidFill>
              </a:rPr>
              <a:t>SERVER</a:t>
            </a:r>
            <a:endParaRPr lang="en-US" sz="1100" dirty="0">
              <a:solidFill>
                <a:schemeClr val="accent3">
                  <a:lumMod val="75000"/>
                </a:schemeClr>
              </a:solidFill>
            </a:endParaRPr>
          </a:p>
        </p:txBody>
      </p:sp>
      <p:sp>
        <p:nvSpPr>
          <p:cNvPr id="1051" name="TextBox 1050"/>
          <p:cNvSpPr txBox="1"/>
          <p:nvPr/>
        </p:nvSpPr>
        <p:spPr>
          <a:xfrm>
            <a:off x="1371600" y="2733983"/>
            <a:ext cx="452368" cy="338554"/>
          </a:xfrm>
          <a:prstGeom prst="rect">
            <a:avLst/>
          </a:prstGeom>
          <a:noFill/>
        </p:spPr>
        <p:txBody>
          <a:bodyPr wrap="none" rtlCol="0">
            <a:spAutoFit/>
          </a:bodyPr>
          <a:lstStyle/>
          <a:p>
            <a:r>
              <a:rPr lang="en-US" sz="1600" b="1" dirty="0" smtClean="0">
                <a:latin typeface="Agency FB" pitchFamily="34" charset="0"/>
              </a:rPr>
              <a:t>EC2</a:t>
            </a:r>
            <a:endParaRPr lang="en-US" sz="1600" b="1" dirty="0">
              <a:latin typeface="Agency FB" pitchFamily="34" charset="0"/>
            </a:endParaRPr>
          </a:p>
        </p:txBody>
      </p:sp>
      <p:sp>
        <p:nvSpPr>
          <p:cNvPr id="1052" name="TextBox 1051"/>
          <p:cNvSpPr txBox="1"/>
          <p:nvPr/>
        </p:nvSpPr>
        <p:spPr>
          <a:xfrm>
            <a:off x="3302756" y="5781921"/>
            <a:ext cx="627095" cy="338554"/>
          </a:xfrm>
          <a:prstGeom prst="rect">
            <a:avLst/>
          </a:prstGeom>
          <a:noFill/>
        </p:spPr>
        <p:txBody>
          <a:bodyPr wrap="none" rtlCol="0">
            <a:spAutoFit/>
          </a:bodyPr>
          <a:lstStyle/>
          <a:p>
            <a:r>
              <a:rPr lang="en-US" sz="1600" b="1" dirty="0" smtClean="0">
                <a:latin typeface="Agency FB" pitchFamily="34" charset="0"/>
              </a:rPr>
              <a:t>PUTTY</a:t>
            </a:r>
            <a:endParaRPr lang="en-US" sz="1600" b="1" dirty="0">
              <a:latin typeface="Agency FB" pitchFamily="34" charset="0"/>
            </a:endParaRPr>
          </a:p>
        </p:txBody>
      </p:sp>
      <p:sp>
        <p:nvSpPr>
          <p:cNvPr id="1053" name="TextBox 1052"/>
          <p:cNvSpPr txBox="1"/>
          <p:nvPr/>
        </p:nvSpPr>
        <p:spPr>
          <a:xfrm>
            <a:off x="4709212" y="1777457"/>
            <a:ext cx="1832332" cy="307777"/>
          </a:xfrm>
          <a:prstGeom prst="rect">
            <a:avLst/>
          </a:prstGeom>
          <a:noFill/>
        </p:spPr>
        <p:txBody>
          <a:bodyPr wrap="square" rtlCol="0">
            <a:spAutoFit/>
          </a:bodyPr>
          <a:lstStyle/>
          <a:p>
            <a:r>
              <a:rPr lang="en-US" sz="1400" b="1" dirty="0" err="1" smtClean="0">
                <a:latin typeface="Agency FB" pitchFamily="34" charset="0"/>
              </a:rPr>
              <a:t>WinSCP</a:t>
            </a:r>
            <a:endParaRPr lang="en-US" sz="1400" b="1" dirty="0">
              <a:latin typeface="Agency FB" pitchFamily="34" charset="0"/>
            </a:endParaRPr>
          </a:p>
        </p:txBody>
      </p:sp>
      <p:sp>
        <p:nvSpPr>
          <p:cNvPr id="1054" name="TextBox 1053"/>
          <p:cNvSpPr txBox="1"/>
          <p:nvPr/>
        </p:nvSpPr>
        <p:spPr>
          <a:xfrm>
            <a:off x="8201891" y="5728483"/>
            <a:ext cx="1308835" cy="307777"/>
          </a:xfrm>
          <a:prstGeom prst="rect">
            <a:avLst/>
          </a:prstGeom>
          <a:noFill/>
        </p:spPr>
        <p:txBody>
          <a:bodyPr wrap="square" rtlCol="0">
            <a:spAutoFit/>
          </a:bodyPr>
          <a:lstStyle/>
          <a:p>
            <a:r>
              <a:rPr lang="en-US" sz="1400" b="1" dirty="0" smtClean="0">
                <a:latin typeface="Agency FB" pitchFamily="34" charset="0"/>
              </a:rPr>
              <a:t>ROUTE 53</a:t>
            </a:r>
            <a:endParaRPr lang="en-US" sz="1400" b="1" dirty="0">
              <a:latin typeface="Agency FB" pitchFamily="34" charset="0"/>
            </a:endParaRPr>
          </a:p>
        </p:txBody>
      </p:sp>
      <p:sp>
        <p:nvSpPr>
          <p:cNvPr id="1055" name="TextBox 1054"/>
          <p:cNvSpPr txBox="1"/>
          <p:nvPr/>
        </p:nvSpPr>
        <p:spPr>
          <a:xfrm>
            <a:off x="5273724" y="5797310"/>
            <a:ext cx="968535" cy="338554"/>
          </a:xfrm>
          <a:prstGeom prst="rect">
            <a:avLst/>
          </a:prstGeom>
          <a:noFill/>
        </p:spPr>
        <p:txBody>
          <a:bodyPr wrap="none" rtlCol="0">
            <a:spAutoFit/>
          </a:bodyPr>
          <a:lstStyle/>
          <a:p>
            <a:r>
              <a:rPr lang="en-US" sz="1600" b="1" dirty="0" smtClean="0">
                <a:latin typeface="Agency FB" pitchFamily="34" charset="0"/>
              </a:rPr>
              <a:t>HOSTINGER</a:t>
            </a:r>
            <a:endParaRPr lang="en-US" sz="1600" b="1" dirty="0">
              <a:latin typeface="Agency FB" pitchFamily="34" charset="0"/>
            </a:endParaRPr>
          </a:p>
        </p:txBody>
      </p:sp>
      <p:sp>
        <p:nvSpPr>
          <p:cNvPr id="1057" name="TextBox 1056"/>
          <p:cNvSpPr txBox="1"/>
          <p:nvPr/>
        </p:nvSpPr>
        <p:spPr>
          <a:xfrm>
            <a:off x="6884875" y="28688"/>
            <a:ext cx="963725" cy="369332"/>
          </a:xfrm>
          <a:prstGeom prst="rect">
            <a:avLst/>
          </a:prstGeom>
          <a:noFill/>
        </p:spPr>
        <p:txBody>
          <a:bodyPr wrap="none" rtlCol="0">
            <a:spAutoFit/>
          </a:bodyPr>
          <a:lstStyle/>
          <a:p>
            <a:r>
              <a:rPr lang="en-US" b="1" dirty="0" smtClean="0"/>
              <a:t>OUTPUT</a:t>
            </a:r>
            <a:endParaRPr lang="en-US" b="1" dirty="0"/>
          </a:p>
        </p:txBody>
      </p:sp>
    </p:spTree>
    <p:extLst>
      <p:ext uri="{BB962C8B-B14F-4D97-AF65-F5344CB8AC3E}">
        <p14:creationId xmlns:p14="http://schemas.microsoft.com/office/powerpoint/2010/main" val="4071754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a:t>
            </a:r>
            <a:endParaRPr lang="en-US" dirty="0"/>
          </a:p>
        </p:txBody>
      </p:sp>
      <p:sp>
        <p:nvSpPr>
          <p:cNvPr id="3" name="Content Placeholder 2"/>
          <p:cNvSpPr>
            <a:spLocks noGrp="1"/>
          </p:cNvSpPr>
          <p:nvPr>
            <p:ph idx="1"/>
          </p:nvPr>
        </p:nvSpPr>
        <p:spPr/>
        <p:txBody>
          <a:bodyPr>
            <a:normAutofit fontScale="92500" lnSpcReduction="10000"/>
          </a:bodyPr>
          <a:lstStyle/>
          <a:p>
            <a:r>
              <a:rPr lang="en-US" b="0" dirty="0" smtClean="0"/>
              <a:t>Hosting a static Webpage With the help of Amazon web service (AWS) . For this</a:t>
            </a:r>
          </a:p>
          <a:p>
            <a:r>
              <a:rPr lang="en-US" b="0" dirty="0" smtClean="0"/>
              <a:t>Project the services we are going to use is Elastic compute Cloud (Ec2) which is used </a:t>
            </a:r>
          </a:p>
          <a:p>
            <a:r>
              <a:rPr lang="en-US" b="0" dirty="0" smtClean="0"/>
              <a:t>To Run Multiple different Operating System (OS) remotely at low cost ,So here we are</a:t>
            </a:r>
          </a:p>
          <a:p>
            <a:r>
              <a:rPr lang="en-US" b="0" dirty="0" smtClean="0"/>
              <a:t>Going to Run the Amazon Linux and install the Apache server for webpage hosting </a:t>
            </a:r>
          </a:p>
          <a:p>
            <a:r>
              <a:rPr lang="en-US" b="0" dirty="0" smtClean="0"/>
              <a:t>Apache is a HTTP Server it is widely used to deliver web content over the internet .</a:t>
            </a:r>
          </a:p>
          <a:p>
            <a:r>
              <a:rPr lang="en-US" b="0" dirty="0" smtClean="0"/>
              <a:t>Meanwhile it is Open source Software Then With the help of tool </a:t>
            </a:r>
            <a:r>
              <a:rPr lang="en-US" b="0" dirty="0" err="1" smtClean="0"/>
              <a:t>WinSCP</a:t>
            </a:r>
            <a:r>
              <a:rPr lang="en-US" b="0" dirty="0" smtClean="0"/>
              <a:t> we are </a:t>
            </a:r>
          </a:p>
          <a:p>
            <a:r>
              <a:rPr lang="en-US" b="0" dirty="0" smtClean="0"/>
              <a:t>Going to Transfer the HTML code  From windows to Linux , Here </a:t>
            </a:r>
            <a:r>
              <a:rPr lang="en-US" b="0" dirty="0" err="1" smtClean="0"/>
              <a:t>WinSCP</a:t>
            </a:r>
            <a:r>
              <a:rPr lang="en-US" b="0" dirty="0" smtClean="0"/>
              <a:t> is Basically used to </a:t>
            </a:r>
          </a:p>
          <a:p>
            <a:r>
              <a:rPr lang="en-US" b="0" dirty="0" smtClean="0"/>
              <a:t>Transfer the File among different OS  . Route 53 This service is used particularly</a:t>
            </a:r>
          </a:p>
          <a:p>
            <a:r>
              <a:rPr lang="en-US" b="0" dirty="0" smtClean="0"/>
              <a:t> for Private Domain Configuring , Here we are going to Purchase a Private domain </a:t>
            </a:r>
          </a:p>
          <a:p>
            <a:r>
              <a:rPr lang="en-US" b="0" dirty="0" smtClean="0"/>
              <a:t>Using </a:t>
            </a:r>
            <a:r>
              <a:rPr lang="en-US" b="0" dirty="0" err="1" smtClean="0"/>
              <a:t>Hostinger</a:t>
            </a:r>
            <a:r>
              <a:rPr lang="en-US" b="0" dirty="0" smtClean="0"/>
              <a:t> Platform and configuring the Purchased domain with the Route 53 </a:t>
            </a:r>
          </a:p>
          <a:p>
            <a:r>
              <a:rPr lang="en-US" b="0" dirty="0" smtClean="0"/>
              <a:t>Service to reduce the server downtime we are going to add Routing policies .</a:t>
            </a:r>
            <a:endParaRPr lang="en-US" b="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3733800"/>
            <a:ext cx="2111246" cy="1404938"/>
          </a:xfrm>
          <a:prstGeom prst="rect">
            <a:avLst/>
          </a:prstGeom>
        </p:spPr>
      </p:pic>
    </p:spTree>
    <p:extLst>
      <p:ext uri="{BB962C8B-B14F-4D97-AF65-F5344CB8AC3E}">
        <p14:creationId xmlns:p14="http://schemas.microsoft.com/office/powerpoint/2010/main" val="2627045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6303" y="152400"/>
            <a:ext cx="4114800" cy="304801"/>
          </a:xfrm>
        </p:spPr>
        <p:txBody>
          <a:bodyPr/>
          <a:lstStyle/>
          <a:p>
            <a:r>
              <a:rPr lang="en-US" sz="2000" b="1" u="sng" dirty="0" smtClean="0">
                <a:latin typeface="Bahnschrift Light Condensed" pitchFamily="34" charset="0"/>
              </a:rPr>
              <a:t>Technology</a:t>
            </a:r>
            <a:r>
              <a:rPr lang="en-US" sz="2000" b="1" dirty="0" smtClean="0">
                <a:latin typeface="Bahnschrift Light Condensed" pitchFamily="34" charset="0"/>
              </a:rPr>
              <a:t>  </a:t>
            </a:r>
            <a:r>
              <a:rPr lang="en-US" sz="2000" b="1" u="sng" dirty="0" smtClean="0">
                <a:latin typeface="Bahnschrift Light Condensed" pitchFamily="34" charset="0"/>
              </a:rPr>
              <a:t>used</a:t>
            </a:r>
            <a:r>
              <a:rPr lang="en-US" sz="2000" b="1" dirty="0" smtClean="0">
                <a:latin typeface="Bahnschrift Light Condensed" pitchFamily="34" charset="0"/>
              </a:rPr>
              <a:t> </a:t>
            </a:r>
            <a:r>
              <a:rPr lang="en-US" sz="2000" dirty="0" smtClean="0">
                <a:latin typeface="Bahnschrift Light Condensed" pitchFamily="34" charset="0"/>
              </a:rPr>
              <a:t>:</a:t>
            </a:r>
            <a:endParaRPr lang="en-US" sz="2000" dirty="0">
              <a:latin typeface="Bahnschrift Light Condensed"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609600"/>
            <a:ext cx="1322503" cy="990601"/>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7431" y="800101"/>
            <a:ext cx="1537835" cy="8382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6214" y="2413120"/>
            <a:ext cx="680270" cy="68027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4607" y="685801"/>
            <a:ext cx="1066800" cy="10668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400" y="2057401"/>
            <a:ext cx="1322502" cy="9906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72300" y="3703243"/>
            <a:ext cx="1898711" cy="967496"/>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3516" y="4054471"/>
            <a:ext cx="680270" cy="680270"/>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26077" y="1638301"/>
            <a:ext cx="3119724" cy="2076035"/>
          </a:xfrm>
          <a:prstGeom prst="rect">
            <a:avLst/>
          </a:prstGeom>
        </p:spPr>
      </p:pic>
      <p:sp>
        <p:nvSpPr>
          <p:cNvPr id="12" name="TextBox 11"/>
          <p:cNvSpPr txBox="1"/>
          <p:nvPr/>
        </p:nvSpPr>
        <p:spPr>
          <a:xfrm>
            <a:off x="1161014" y="2434928"/>
            <a:ext cx="846256" cy="307777"/>
          </a:xfrm>
          <a:prstGeom prst="rect">
            <a:avLst/>
          </a:prstGeom>
          <a:noFill/>
        </p:spPr>
        <p:txBody>
          <a:bodyPr wrap="square" rtlCol="0">
            <a:spAutoFit/>
          </a:bodyPr>
          <a:lstStyle/>
          <a:p>
            <a:r>
              <a:rPr lang="en-US" sz="1400" b="1" dirty="0" smtClean="0">
                <a:latin typeface="Agency FB" pitchFamily="34" charset="0"/>
              </a:rPr>
              <a:t>EC2</a:t>
            </a:r>
            <a:endParaRPr lang="en-US" sz="1400" b="1" dirty="0">
              <a:latin typeface="Agency FB" pitchFamily="34" charset="0"/>
            </a:endParaRPr>
          </a:p>
        </p:txBody>
      </p:sp>
      <p:sp>
        <p:nvSpPr>
          <p:cNvPr id="13" name="TextBox 12"/>
          <p:cNvSpPr txBox="1"/>
          <p:nvPr/>
        </p:nvSpPr>
        <p:spPr>
          <a:xfrm>
            <a:off x="1215291" y="4240717"/>
            <a:ext cx="737702" cy="307777"/>
          </a:xfrm>
          <a:prstGeom prst="rect">
            <a:avLst/>
          </a:prstGeom>
          <a:noFill/>
        </p:spPr>
        <p:txBody>
          <a:bodyPr wrap="none" rtlCol="0">
            <a:spAutoFit/>
          </a:bodyPr>
          <a:lstStyle/>
          <a:p>
            <a:r>
              <a:rPr lang="en-US" sz="1400" b="1" dirty="0" smtClean="0">
                <a:latin typeface="Agency FB" pitchFamily="34" charset="0"/>
              </a:rPr>
              <a:t>Route 53</a:t>
            </a:r>
            <a:endParaRPr lang="en-US" sz="1400" b="1" dirty="0">
              <a:latin typeface="Agency FB" pitchFamily="34" charset="0"/>
            </a:endParaRPr>
          </a:p>
        </p:txBody>
      </p:sp>
      <p:sp>
        <p:nvSpPr>
          <p:cNvPr id="14" name="TextBox 13"/>
          <p:cNvSpPr txBox="1"/>
          <p:nvPr/>
        </p:nvSpPr>
        <p:spPr>
          <a:xfrm>
            <a:off x="4988953" y="2416848"/>
            <a:ext cx="1600118" cy="523220"/>
          </a:xfrm>
          <a:prstGeom prst="rect">
            <a:avLst/>
          </a:prstGeom>
          <a:noFill/>
        </p:spPr>
        <p:txBody>
          <a:bodyPr wrap="none" rtlCol="0">
            <a:spAutoFit/>
          </a:bodyPr>
          <a:lstStyle/>
          <a:p>
            <a:r>
              <a:rPr lang="en-US" sz="2800" dirty="0" smtClean="0">
                <a:latin typeface="Bodoni MT Condensed" pitchFamily="18" charset="0"/>
              </a:rPr>
              <a:t>Amazon Linux</a:t>
            </a:r>
            <a:endParaRPr lang="en-US" sz="2800" dirty="0">
              <a:latin typeface="Bodoni MT Condensed" pitchFamily="18" charset="0"/>
            </a:endParaRPr>
          </a:p>
        </p:txBody>
      </p:sp>
      <p:sp>
        <p:nvSpPr>
          <p:cNvPr id="15" name="TextBox 14"/>
          <p:cNvSpPr txBox="1"/>
          <p:nvPr/>
        </p:nvSpPr>
        <p:spPr>
          <a:xfrm>
            <a:off x="7924800" y="1065573"/>
            <a:ext cx="671979" cy="369332"/>
          </a:xfrm>
          <a:prstGeom prst="rect">
            <a:avLst/>
          </a:prstGeom>
          <a:noFill/>
        </p:spPr>
        <p:txBody>
          <a:bodyPr wrap="none" rtlCol="0">
            <a:spAutoFit/>
          </a:bodyPr>
          <a:lstStyle/>
          <a:p>
            <a:r>
              <a:rPr lang="en-US" dirty="0" smtClean="0">
                <a:latin typeface="Impact" pitchFamily="34" charset="0"/>
              </a:rPr>
              <a:t>HTML</a:t>
            </a:r>
            <a:endParaRPr lang="en-US" dirty="0">
              <a:latin typeface="Impact" pitchFamily="34" charset="0"/>
            </a:endParaRPr>
          </a:p>
        </p:txBody>
      </p:sp>
      <p:sp>
        <p:nvSpPr>
          <p:cNvPr id="16" name="TextBox 15"/>
          <p:cNvSpPr txBox="1"/>
          <p:nvPr/>
        </p:nvSpPr>
        <p:spPr>
          <a:xfrm>
            <a:off x="7924800" y="2570736"/>
            <a:ext cx="785793" cy="369332"/>
          </a:xfrm>
          <a:prstGeom prst="rect">
            <a:avLst/>
          </a:prstGeom>
          <a:noFill/>
        </p:spPr>
        <p:txBody>
          <a:bodyPr wrap="none" rtlCol="0">
            <a:spAutoFit/>
          </a:bodyPr>
          <a:lstStyle/>
          <a:p>
            <a:r>
              <a:rPr lang="en-US" b="1" dirty="0" err="1" smtClean="0">
                <a:latin typeface="Agency FB" pitchFamily="34" charset="0"/>
              </a:rPr>
              <a:t>WinSCP</a:t>
            </a:r>
            <a:endParaRPr lang="en-US" b="1" dirty="0">
              <a:latin typeface="Agency FB" pitchFamily="34" charset="0"/>
            </a:endParaRPr>
          </a:p>
        </p:txBody>
      </p:sp>
      <p:sp>
        <p:nvSpPr>
          <p:cNvPr id="17" name="TextBox 16"/>
          <p:cNvSpPr txBox="1"/>
          <p:nvPr/>
        </p:nvSpPr>
        <p:spPr>
          <a:xfrm>
            <a:off x="4601012" y="1065573"/>
            <a:ext cx="1190188" cy="369332"/>
          </a:xfrm>
          <a:prstGeom prst="rect">
            <a:avLst/>
          </a:prstGeom>
          <a:noFill/>
        </p:spPr>
        <p:txBody>
          <a:bodyPr wrap="square" rtlCol="0">
            <a:spAutoFit/>
          </a:bodyPr>
          <a:lstStyle/>
          <a:p>
            <a:r>
              <a:rPr lang="en-US" b="1" dirty="0" smtClean="0">
                <a:latin typeface="Agency FB" pitchFamily="34" charset="0"/>
              </a:rPr>
              <a:t>HOSTINGER</a:t>
            </a:r>
            <a:endParaRPr lang="en-US" b="1" dirty="0">
              <a:latin typeface="Agency FB" pitchFamily="34" charset="0"/>
            </a:endParaRPr>
          </a:p>
        </p:txBody>
      </p:sp>
      <p:sp>
        <p:nvSpPr>
          <p:cNvPr id="19" name="TextBox 18"/>
          <p:cNvSpPr txBox="1"/>
          <p:nvPr/>
        </p:nvSpPr>
        <p:spPr>
          <a:xfrm>
            <a:off x="7841036" y="4303185"/>
            <a:ext cx="787395" cy="369332"/>
          </a:xfrm>
          <a:prstGeom prst="rect">
            <a:avLst/>
          </a:prstGeom>
          <a:noFill/>
        </p:spPr>
        <p:txBody>
          <a:bodyPr wrap="none" rtlCol="0">
            <a:spAutoFit/>
          </a:bodyPr>
          <a:lstStyle/>
          <a:p>
            <a:r>
              <a:rPr lang="en-US" b="1" dirty="0" smtClean="0">
                <a:latin typeface="Agency FB" pitchFamily="34" charset="0"/>
              </a:rPr>
              <a:t>SERVER</a:t>
            </a:r>
            <a:endParaRPr lang="en-US" b="1" dirty="0">
              <a:latin typeface="Agency FB" pitchFamily="34" charset="0"/>
            </a:endParaRPr>
          </a:p>
        </p:txBody>
      </p:sp>
      <p:sp>
        <p:nvSpPr>
          <p:cNvPr id="20" name="TextBox 19"/>
          <p:cNvSpPr txBox="1"/>
          <p:nvPr/>
        </p:nvSpPr>
        <p:spPr>
          <a:xfrm>
            <a:off x="1529865" y="904354"/>
            <a:ext cx="1824538" cy="369332"/>
          </a:xfrm>
          <a:prstGeom prst="rect">
            <a:avLst/>
          </a:prstGeom>
          <a:noFill/>
        </p:spPr>
        <p:txBody>
          <a:bodyPr wrap="none" rtlCol="0">
            <a:spAutoFit/>
          </a:bodyPr>
          <a:lstStyle/>
          <a:p>
            <a:r>
              <a:rPr lang="en-US" b="1" dirty="0" smtClean="0">
                <a:latin typeface="Agency FB" pitchFamily="34" charset="0"/>
              </a:rPr>
              <a:t>Amazon Web Service</a:t>
            </a:r>
            <a:endParaRPr lang="en-US" b="1" dirty="0">
              <a:latin typeface="Agency FB" pitchFamily="34" charset="0"/>
            </a:endParaRPr>
          </a:p>
        </p:txBody>
      </p:sp>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50255" y="3958586"/>
            <a:ext cx="872039" cy="872039"/>
          </a:xfrm>
          <a:prstGeom prst="rect">
            <a:avLst/>
          </a:prstGeom>
        </p:spPr>
      </p:pic>
      <p:sp>
        <p:nvSpPr>
          <p:cNvPr id="22" name="TextBox 21"/>
          <p:cNvSpPr txBox="1"/>
          <p:nvPr/>
        </p:nvSpPr>
        <p:spPr>
          <a:xfrm>
            <a:off x="4811407" y="4331578"/>
            <a:ext cx="679994" cy="369332"/>
          </a:xfrm>
          <a:prstGeom prst="rect">
            <a:avLst/>
          </a:prstGeom>
          <a:noFill/>
        </p:spPr>
        <p:txBody>
          <a:bodyPr wrap="none" rtlCol="0">
            <a:spAutoFit/>
          </a:bodyPr>
          <a:lstStyle/>
          <a:p>
            <a:r>
              <a:rPr lang="en-US" b="1" dirty="0" smtClean="0">
                <a:latin typeface="Agency FB" pitchFamily="34" charset="0"/>
              </a:rPr>
              <a:t>PUTTY</a:t>
            </a:r>
            <a:endParaRPr lang="en-US" b="1" dirty="0">
              <a:latin typeface="Agency FB" pitchFamily="34" charset="0"/>
            </a:endParaRPr>
          </a:p>
        </p:txBody>
      </p:sp>
    </p:spTree>
    <p:extLst>
      <p:ext uri="{BB962C8B-B14F-4D97-AF65-F5344CB8AC3E}">
        <p14:creationId xmlns:p14="http://schemas.microsoft.com/office/powerpoint/2010/main" val="346121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152400"/>
            <a:ext cx="1981200" cy="548640"/>
          </a:xfrm>
        </p:spPr>
        <p:txBody>
          <a:bodyPr/>
          <a:lstStyle/>
          <a:p>
            <a:r>
              <a:rPr lang="en-US" sz="1600" b="1" dirty="0" smtClean="0">
                <a:latin typeface="Bahnschrift SemiLight SemiConde" pitchFamily="34" charset="0"/>
              </a:rPr>
              <a:t>Working Sample :</a:t>
            </a:r>
            <a:endParaRPr lang="en-US" sz="1600" b="1" dirty="0">
              <a:latin typeface="Bahnschrift SemiLight SemiConde" pitchFamily="34"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168737"/>
            <a:ext cx="7690292" cy="175260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3124200"/>
            <a:ext cx="7632980" cy="335286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6682" y="-27709"/>
            <a:ext cx="1597318" cy="1196446"/>
          </a:xfrm>
          <a:prstGeom prst="rect">
            <a:avLst/>
          </a:prstGeom>
        </p:spPr>
      </p:pic>
    </p:spTree>
    <p:extLst>
      <p:ext uri="{BB962C8B-B14F-4D97-AF65-F5344CB8AC3E}">
        <p14:creationId xmlns:p14="http://schemas.microsoft.com/office/powerpoint/2010/main" val="2561884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52400"/>
            <a:ext cx="4315800" cy="42672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3505200"/>
            <a:ext cx="7344800" cy="307700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4517739"/>
            <a:ext cx="3060697" cy="2036755"/>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0" y="838200"/>
            <a:ext cx="2010800" cy="2010800"/>
          </a:xfrm>
          <a:prstGeom prst="rect">
            <a:avLst/>
          </a:prstGeom>
        </p:spPr>
      </p:pic>
    </p:spTree>
    <p:extLst>
      <p:ext uri="{BB962C8B-B14F-4D97-AF65-F5344CB8AC3E}">
        <p14:creationId xmlns:p14="http://schemas.microsoft.com/office/powerpoint/2010/main" val="3297682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SemiBold Condensed" pitchFamily="34" charset="0"/>
              </a:rPr>
              <a:t>APACHE INSTALLATION</a:t>
            </a:r>
            <a:endParaRPr lang="en-US" dirty="0">
              <a:latin typeface="Bahnschrift SemiBold Condensed" pitchFamily="34" charset="0"/>
            </a:endParaRPr>
          </a:p>
        </p:txBody>
      </p:sp>
      <p:sp>
        <p:nvSpPr>
          <p:cNvPr id="3" name="Content Placeholder 2"/>
          <p:cNvSpPr>
            <a:spLocks noGrp="1"/>
          </p:cNvSpPr>
          <p:nvPr>
            <p:ph idx="1"/>
          </p:nvPr>
        </p:nvSpPr>
        <p:spPr>
          <a:xfrm>
            <a:off x="822960" y="1100629"/>
            <a:ext cx="6416040" cy="2937972"/>
          </a:xfrm>
        </p:spPr>
        <p:txBody>
          <a:bodyPr/>
          <a:lstStyle/>
          <a:p>
            <a:r>
              <a:rPr lang="en-US" b="0" dirty="0" err="1">
                <a:latin typeface="Arial" pitchFamily="34" charset="0"/>
                <a:cs typeface="Arial" pitchFamily="34" charset="0"/>
              </a:rPr>
              <a:t>s</a:t>
            </a:r>
            <a:r>
              <a:rPr lang="en-US" b="0" dirty="0" err="1" smtClean="0">
                <a:latin typeface="Arial" pitchFamily="34" charset="0"/>
                <a:cs typeface="Arial" pitchFamily="34" charset="0"/>
              </a:rPr>
              <a:t>udo</a:t>
            </a:r>
            <a:r>
              <a:rPr lang="en-US" b="0" dirty="0" smtClean="0">
                <a:latin typeface="Arial" pitchFamily="34" charset="0"/>
                <a:cs typeface="Arial" pitchFamily="34" charset="0"/>
              </a:rPr>
              <a:t> – i    </a:t>
            </a:r>
          </a:p>
          <a:p>
            <a:r>
              <a:rPr lang="en-US" b="0" dirty="0" smtClean="0">
                <a:latin typeface="Arial" pitchFamily="34" charset="0"/>
                <a:cs typeface="Arial" pitchFamily="34" charset="0"/>
              </a:rPr>
              <a:t>cd /</a:t>
            </a:r>
          </a:p>
          <a:p>
            <a:r>
              <a:rPr lang="en-US" b="0" dirty="0" smtClean="0">
                <a:latin typeface="Arial" pitchFamily="34" charset="0"/>
                <a:cs typeface="Arial" pitchFamily="34" charset="0"/>
              </a:rPr>
              <a:t>Yum install </a:t>
            </a:r>
            <a:r>
              <a:rPr lang="en-US" b="0" dirty="0" err="1" smtClean="0">
                <a:latin typeface="Arial" pitchFamily="34" charset="0"/>
                <a:cs typeface="Arial" pitchFamily="34" charset="0"/>
              </a:rPr>
              <a:t>httpd</a:t>
            </a:r>
            <a:r>
              <a:rPr lang="en-US" b="0" dirty="0" smtClean="0">
                <a:latin typeface="Arial" pitchFamily="34" charset="0"/>
                <a:cs typeface="Arial" pitchFamily="34" charset="0"/>
              </a:rPr>
              <a:t> –y</a:t>
            </a:r>
          </a:p>
          <a:p>
            <a:r>
              <a:rPr lang="en-US" b="0" dirty="0" err="1">
                <a:latin typeface="Arial" pitchFamily="34" charset="0"/>
                <a:cs typeface="Arial" pitchFamily="34" charset="0"/>
              </a:rPr>
              <a:t>s</a:t>
            </a:r>
            <a:r>
              <a:rPr lang="en-US" b="0" dirty="0" err="1" smtClean="0">
                <a:latin typeface="Arial" pitchFamily="34" charset="0"/>
                <a:cs typeface="Arial" pitchFamily="34" charset="0"/>
              </a:rPr>
              <a:t>ystemctl</a:t>
            </a:r>
            <a:r>
              <a:rPr lang="en-US" b="0" dirty="0" smtClean="0">
                <a:latin typeface="Arial" pitchFamily="34" charset="0"/>
                <a:cs typeface="Arial" pitchFamily="34" charset="0"/>
              </a:rPr>
              <a:t>  start </a:t>
            </a:r>
            <a:r>
              <a:rPr lang="en-US" b="0" dirty="0" err="1" smtClean="0">
                <a:latin typeface="Arial" pitchFamily="34" charset="0"/>
                <a:cs typeface="Arial" pitchFamily="34" charset="0"/>
              </a:rPr>
              <a:t>httpd</a:t>
            </a:r>
            <a:endParaRPr lang="en-US" b="0" dirty="0" smtClean="0">
              <a:latin typeface="Arial" pitchFamily="34" charset="0"/>
              <a:cs typeface="Arial" pitchFamily="34" charset="0"/>
            </a:endParaRPr>
          </a:p>
          <a:p>
            <a:r>
              <a:rPr lang="en-US" b="0" dirty="0" err="1" smtClean="0">
                <a:latin typeface="Arial" pitchFamily="34" charset="0"/>
                <a:cs typeface="Arial" pitchFamily="34" charset="0"/>
              </a:rPr>
              <a:t>systemctl</a:t>
            </a:r>
            <a:r>
              <a:rPr lang="en-US" b="0" dirty="0" smtClean="0">
                <a:latin typeface="Arial" pitchFamily="34" charset="0"/>
                <a:cs typeface="Arial" pitchFamily="34" charset="0"/>
              </a:rPr>
              <a:t>  status </a:t>
            </a:r>
            <a:r>
              <a:rPr lang="en-US" b="0" dirty="0" err="1" smtClean="0">
                <a:latin typeface="Arial" pitchFamily="34" charset="0"/>
                <a:cs typeface="Arial" pitchFamily="34" charset="0"/>
              </a:rPr>
              <a:t>httpd</a:t>
            </a:r>
            <a:endParaRPr lang="en-US" b="0" dirty="0" smtClean="0">
              <a:latin typeface="Arial" pitchFamily="34" charset="0"/>
              <a:cs typeface="Arial" pitchFamily="34" charset="0"/>
            </a:endParaRPr>
          </a:p>
        </p:txBody>
      </p:sp>
      <p:cxnSp>
        <p:nvCxnSpPr>
          <p:cNvPr id="7" name="Straight Arrow Connector 6"/>
          <p:cNvCxnSpPr/>
          <p:nvPr/>
        </p:nvCxnSpPr>
        <p:spPr>
          <a:xfrm>
            <a:off x="1828800" y="1295400"/>
            <a:ext cx="15240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57600" y="1020679"/>
            <a:ext cx="2386487" cy="369332"/>
          </a:xfrm>
          <a:prstGeom prst="rect">
            <a:avLst/>
          </a:prstGeom>
          <a:noFill/>
        </p:spPr>
        <p:txBody>
          <a:bodyPr wrap="none" rtlCol="0">
            <a:spAutoFit/>
          </a:bodyPr>
          <a:lstStyle/>
          <a:p>
            <a:r>
              <a:rPr lang="en-US" dirty="0" smtClean="0"/>
              <a:t>Changing as Root User</a:t>
            </a:r>
            <a:endParaRPr lang="en-US" dirty="0"/>
          </a:p>
        </p:txBody>
      </p:sp>
      <p:cxnSp>
        <p:nvCxnSpPr>
          <p:cNvPr id="10" name="Straight Arrow Connector 9"/>
          <p:cNvCxnSpPr/>
          <p:nvPr/>
        </p:nvCxnSpPr>
        <p:spPr>
          <a:xfrm>
            <a:off x="1828800" y="1524000"/>
            <a:ext cx="15240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57600" y="1380713"/>
            <a:ext cx="1851982" cy="369332"/>
          </a:xfrm>
          <a:prstGeom prst="rect">
            <a:avLst/>
          </a:prstGeom>
          <a:noFill/>
        </p:spPr>
        <p:txBody>
          <a:bodyPr wrap="none" rtlCol="0">
            <a:spAutoFit/>
          </a:bodyPr>
          <a:lstStyle/>
          <a:p>
            <a:r>
              <a:rPr lang="en-US" dirty="0" smtClean="0"/>
              <a:t>Change Directory</a:t>
            </a:r>
            <a:endParaRPr lang="en-US" dirty="0"/>
          </a:p>
        </p:txBody>
      </p:sp>
      <p:cxnSp>
        <p:nvCxnSpPr>
          <p:cNvPr id="13" name="Straight Arrow Connector 12"/>
          <p:cNvCxnSpPr/>
          <p:nvPr/>
        </p:nvCxnSpPr>
        <p:spPr>
          <a:xfrm>
            <a:off x="2819400" y="1981200"/>
            <a:ext cx="5334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26872" y="1750045"/>
            <a:ext cx="1843774" cy="369332"/>
          </a:xfrm>
          <a:prstGeom prst="rect">
            <a:avLst/>
          </a:prstGeom>
          <a:noFill/>
        </p:spPr>
        <p:txBody>
          <a:bodyPr wrap="none" rtlCol="0">
            <a:spAutoFit/>
          </a:bodyPr>
          <a:lstStyle/>
          <a:p>
            <a:r>
              <a:rPr lang="en-US" dirty="0" smtClean="0"/>
              <a:t>Installing Apache</a:t>
            </a:r>
            <a:endParaRPr lang="en-US" dirty="0"/>
          </a:p>
        </p:txBody>
      </p:sp>
      <p:cxnSp>
        <p:nvCxnSpPr>
          <p:cNvPr id="16" name="Straight Arrow Connector 15"/>
          <p:cNvCxnSpPr/>
          <p:nvPr/>
        </p:nvCxnSpPr>
        <p:spPr>
          <a:xfrm>
            <a:off x="2971800" y="2286000"/>
            <a:ext cx="4572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740726" y="2119377"/>
            <a:ext cx="2453492" cy="369332"/>
          </a:xfrm>
          <a:prstGeom prst="rect">
            <a:avLst/>
          </a:prstGeom>
          <a:noFill/>
        </p:spPr>
        <p:txBody>
          <a:bodyPr wrap="none" rtlCol="0">
            <a:spAutoFit/>
          </a:bodyPr>
          <a:lstStyle/>
          <a:p>
            <a:r>
              <a:rPr lang="en-US" dirty="0" smtClean="0"/>
              <a:t>Starting Apache server </a:t>
            </a:r>
            <a:endParaRPr lang="en-US" dirty="0"/>
          </a:p>
        </p:txBody>
      </p:sp>
      <p:cxnSp>
        <p:nvCxnSpPr>
          <p:cNvPr id="21" name="Straight Arrow Connector 20"/>
          <p:cNvCxnSpPr/>
          <p:nvPr/>
        </p:nvCxnSpPr>
        <p:spPr>
          <a:xfrm>
            <a:off x="3086100" y="2667000"/>
            <a:ext cx="342900"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40726" y="2488709"/>
            <a:ext cx="2538965" cy="369332"/>
          </a:xfrm>
          <a:prstGeom prst="rect">
            <a:avLst/>
          </a:prstGeom>
          <a:noFill/>
        </p:spPr>
        <p:txBody>
          <a:bodyPr wrap="none" rtlCol="0">
            <a:spAutoFit/>
          </a:bodyPr>
          <a:lstStyle/>
          <a:p>
            <a:r>
              <a:rPr lang="en-US" dirty="0" smtClean="0"/>
              <a:t>Status check for apache</a:t>
            </a:r>
            <a:endParaRPr lang="en-US" dirty="0"/>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400" y="3581400"/>
            <a:ext cx="2225754" cy="1481138"/>
          </a:xfrm>
          <a:prstGeom prst="rect">
            <a:avLst/>
          </a:prstGeom>
        </p:spPr>
      </p:pic>
      <p:sp>
        <p:nvSpPr>
          <p:cNvPr id="29" name="TextBox 28"/>
          <p:cNvSpPr txBox="1"/>
          <p:nvPr/>
        </p:nvSpPr>
        <p:spPr>
          <a:xfrm>
            <a:off x="782808" y="2858041"/>
            <a:ext cx="2590774" cy="338554"/>
          </a:xfrm>
          <a:prstGeom prst="rect">
            <a:avLst/>
          </a:prstGeom>
          <a:noFill/>
        </p:spPr>
        <p:txBody>
          <a:bodyPr wrap="none" rtlCol="0">
            <a:spAutoFit/>
          </a:bodyPr>
          <a:lstStyle/>
          <a:p>
            <a:r>
              <a:rPr lang="en-US" sz="1600" dirty="0" err="1" smtClean="0">
                <a:latin typeface="Arial" pitchFamily="34" charset="0"/>
                <a:cs typeface="Arial" pitchFamily="34" charset="0"/>
              </a:rPr>
              <a:t>Chmod</a:t>
            </a:r>
            <a:r>
              <a:rPr lang="en-US" sz="1600" dirty="0" smtClean="0">
                <a:latin typeface="Arial" pitchFamily="34" charset="0"/>
                <a:cs typeface="Arial" pitchFamily="34" charset="0"/>
              </a:rPr>
              <a:t> 777 /</a:t>
            </a:r>
            <a:r>
              <a:rPr lang="en-US" sz="1600" dirty="0" err="1" smtClean="0">
                <a:latin typeface="Arial" pitchFamily="34" charset="0"/>
                <a:cs typeface="Arial" pitchFamily="34" charset="0"/>
              </a:rPr>
              <a:t>var</a:t>
            </a:r>
            <a:r>
              <a:rPr lang="en-US" sz="1600" dirty="0" smtClean="0">
                <a:latin typeface="Arial" pitchFamily="34" charset="0"/>
                <a:cs typeface="Arial" pitchFamily="34" charset="0"/>
              </a:rPr>
              <a:t>/html/www</a:t>
            </a:r>
            <a:endParaRPr lang="en-US" sz="1600" dirty="0">
              <a:latin typeface="Arial" pitchFamily="34" charset="0"/>
              <a:cs typeface="Arial" pitchFamily="34" charset="0"/>
            </a:endParaRPr>
          </a:p>
        </p:txBody>
      </p:sp>
      <p:cxnSp>
        <p:nvCxnSpPr>
          <p:cNvPr id="31" name="Straight Arrow Connector 30"/>
          <p:cNvCxnSpPr>
            <a:stCxn id="29" idx="3"/>
          </p:cNvCxnSpPr>
          <p:nvPr/>
        </p:nvCxnSpPr>
        <p:spPr>
          <a:xfrm>
            <a:off x="3373582" y="3027318"/>
            <a:ext cx="207818" cy="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793834" y="2858041"/>
            <a:ext cx="3717108" cy="369332"/>
          </a:xfrm>
          <a:prstGeom prst="rect">
            <a:avLst/>
          </a:prstGeom>
          <a:noFill/>
        </p:spPr>
        <p:txBody>
          <a:bodyPr wrap="none" rtlCol="0">
            <a:spAutoFit/>
          </a:bodyPr>
          <a:lstStyle/>
          <a:p>
            <a:r>
              <a:rPr lang="en-US" dirty="0" smtClean="0"/>
              <a:t>File Permission for  apache directory</a:t>
            </a:r>
            <a:endParaRPr lang="en-US" dirty="0"/>
          </a:p>
        </p:txBody>
      </p:sp>
      <p:sp>
        <p:nvSpPr>
          <p:cNvPr id="4" name="TextBox 3"/>
          <p:cNvSpPr txBox="1"/>
          <p:nvPr/>
        </p:nvSpPr>
        <p:spPr>
          <a:xfrm>
            <a:off x="808208" y="3227373"/>
            <a:ext cx="1828257" cy="369332"/>
          </a:xfrm>
          <a:prstGeom prst="rect">
            <a:avLst/>
          </a:prstGeom>
          <a:noFill/>
        </p:spPr>
        <p:txBody>
          <a:bodyPr wrap="none" rtlCol="0">
            <a:spAutoFit/>
          </a:bodyPr>
          <a:lstStyle/>
          <a:p>
            <a:r>
              <a:rPr lang="en-US" dirty="0" smtClean="0"/>
              <a:t>Touch index.html</a:t>
            </a:r>
            <a:endParaRPr lang="en-US" dirty="0"/>
          </a:p>
        </p:txBody>
      </p:sp>
      <p:cxnSp>
        <p:nvCxnSpPr>
          <p:cNvPr id="6" name="Straight Arrow Connector 5"/>
          <p:cNvCxnSpPr/>
          <p:nvPr/>
        </p:nvCxnSpPr>
        <p:spPr>
          <a:xfrm>
            <a:off x="2819400" y="3412039"/>
            <a:ext cx="838200" cy="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9" name="TextBox 8"/>
          <p:cNvSpPr txBox="1"/>
          <p:nvPr/>
        </p:nvSpPr>
        <p:spPr>
          <a:xfrm>
            <a:off x="3806534" y="3241646"/>
            <a:ext cx="2606547" cy="369332"/>
          </a:xfrm>
          <a:prstGeom prst="rect">
            <a:avLst/>
          </a:prstGeom>
          <a:noFill/>
        </p:spPr>
        <p:txBody>
          <a:bodyPr wrap="none" rtlCol="0">
            <a:spAutoFit/>
          </a:bodyPr>
          <a:lstStyle/>
          <a:p>
            <a:r>
              <a:rPr lang="en-US" dirty="0" smtClean="0"/>
              <a:t>File contain source code </a:t>
            </a:r>
            <a:endParaRPr lang="en-US" dirty="0"/>
          </a:p>
        </p:txBody>
      </p:sp>
    </p:spTree>
    <p:extLst>
      <p:ext uri="{BB962C8B-B14F-4D97-AF65-F5344CB8AC3E}">
        <p14:creationId xmlns:p14="http://schemas.microsoft.com/office/powerpoint/2010/main" val="736826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609600"/>
            <a:ext cx="8001813" cy="19812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00" y="3306750"/>
            <a:ext cx="7239000" cy="1542737"/>
          </a:xfrm>
          <a:prstGeom prst="rect">
            <a:avLst/>
          </a:prstGeom>
        </p:spPr>
      </p:pic>
      <p:sp>
        <p:nvSpPr>
          <p:cNvPr id="6" name="TextBox 5"/>
          <p:cNvSpPr txBox="1"/>
          <p:nvPr/>
        </p:nvSpPr>
        <p:spPr>
          <a:xfrm>
            <a:off x="609600" y="120134"/>
            <a:ext cx="1980029" cy="369332"/>
          </a:xfrm>
          <a:prstGeom prst="rect">
            <a:avLst/>
          </a:prstGeom>
          <a:noFill/>
        </p:spPr>
        <p:txBody>
          <a:bodyPr wrap="none" rtlCol="0">
            <a:spAutoFit/>
          </a:bodyPr>
          <a:lstStyle/>
          <a:p>
            <a:r>
              <a:rPr lang="en-US" dirty="0" smtClean="0">
                <a:latin typeface="Bahnschrift Condensed" pitchFamily="34" charset="0"/>
              </a:rPr>
              <a:t>APACHE  INSTALLATION :</a:t>
            </a:r>
            <a:endParaRPr lang="en-US" dirty="0">
              <a:latin typeface="Bahnschrift Condensed" pitchFamily="34" charset="0"/>
            </a:endParaRPr>
          </a:p>
        </p:txBody>
      </p:sp>
      <p:sp>
        <p:nvSpPr>
          <p:cNvPr id="7" name="TextBox 6"/>
          <p:cNvSpPr txBox="1"/>
          <p:nvPr/>
        </p:nvSpPr>
        <p:spPr>
          <a:xfrm>
            <a:off x="835623" y="2776667"/>
            <a:ext cx="1527982" cy="369332"/>
          </a:xfrm>
          <a:prstGeom prst="rect">
            <a:avLst/>
          </a:prstGeom>
          <a:noFill/>
        </p:spPr>
        <p:txBody>
          <a:bodyPr wrap="none" rtlCol="0">
            <a:spAutoFit/>
          </a:bodyPr>
          <a:lstStyle/>
          <a:p>
            <a:r>
              <a:rPr lang="en-US" dirty="0" smtClean="0">
                <a:latin typeface="Bahnschrift Condensed" pitchFamily="34" charset="0"/>
              </a:rPr>
              <a:t>FILE PERMISSION :</a:t>
            </a:r>
            <a:endParaRPr lang="en-US" dirty="0">
              <a:latin typeface="Bahnschrift Condensed"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6900" y="2827467"/>
            <a:ext cx="685800" cy="685800"/>
          </a:xfrm>
          <a:prstGeom prst="rect">
            <a:avLst/>
          </a:prstGeom>
        </p:spPr>
      </p:pic>
    </p:spTree>
    <p:extLst>
      <p:ext uri="{BB962C8B-B14F-4D97-AF65-F5344CB8AC3E}">
        <p14:creationId xmlns:p14="http://schemas.microsoft.com/office/powerpoint/2010/main" val="36827717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539</TotalTime>
  <Words>1089</Words>
  <Application>Microsoft Office PowerPoint</Application>
  <PresentationFormat>On-screen Show (4:3)</PresentationFormat>
  <Paragraphs>225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Angles</vt:lpstr>
      <vt:lpstr>HOSTING A STATIC WEBSITE  USING  AWS</vt:lpstr>
      <vt:lpstr>Amazon web service          </vt:lpstr>
      <vt:lpstr>ARCHITECTURE :-</vt:lpstr>
      <vt:lpstr>Explanation :</vt:lpstr>
      <vt:lpstr>Technology  used :</vt:lpstr>
      <vt:lpstr>Working Sample :</vt:lpstr>
      <vt:lpstr>PowerPoint Presentation</vt:lpstr>
      <vt:lpstr>APACHE INSTALLATION</vt:lpstr>
      <vt:lpstr>PowerPoint Presentation</vt:lpstr>
      <vt:lpstr>CONNECTING WINSCP</vt:lpstr>
      <vt:lpstr>SOURCE  CODE  TRANSFER VIA Winscp </vt:lpstr>
      <vt:lpstr>SOURCE CODE </vt:lpstr>
      <vt:lpstr>PowerPoint Presentation</vt:lpstr>
      <vt:lpstr>PowerPoint Presentation</vt:lpstr>
      <vt:lpstr>PowerPoint Presentation</vt:lpstr>
      <vt:lpstr>PowerPoint Presentation</vt:lpstr>
      <vt:lpstr>PowerPoint Presentation</vt:lpstr>
      <vt:lpstr>PowerPoint Presentation</vt:lpstr>
      <vt:lpstr>Test page :</vt:lpstr>
      <vt:lpstr>Private  domain :</vt:lpstr>
      <vt:lpstr>CONFIGURING PRIVATE DOMAIN VIA ROUTE 53</vt:lpstr>
      <vt:lpstr>PowerPoint Presentation</vt:lpstr>
      <vt:lpstr>OUTPUT :</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HOSTING STATIC WEBSITE USING AWS</dc:title>
  <dc:creator>hp</dc:creator>
  <cp:lastModifiedBy>hp</cp:lastModifiedBy>
  <cp:revision>42</cp:revision>
  <dcterms:created xsi:type="dcterms:W3CDTF">2025-03-18T16:08:37Z</dcterms:created>
  <dcterms:modified xsi:type="dcterms:W3CDTF">2025-05-11T12:26:27Z</dcterms:modified>
</cp:coreProperties>
</file>