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7" r:id="rId2"/>
    <p:sldId id="268" r:id="rId3"/>
    <p:sldId id="269" r:id="rId4"/>
    <p:sldId id="270" r:id="rId5"/>
    <p:sldId id="271" r:id="rId6"/>
    <p:sldId id="272" r:id="rId7"/>
    <p:sldId id="273" r:id="rId8"/>
    <p:sldId id="274" r:id="rId9"/>
    <p:sldId id="256" r:id="rId10"/>
    <p:sldId id="257" r:id="rId11"/>
    <p:sldId id="259" r:id="rId12"/>
    <p:sldId id="260" r:id="rId13"/>
    <p:sldId id="262" r:id="rId14"/>
    <p:sldId id="263" r:id="rId15"/>
    <p:sldId id="264" r:id="rId16"/>
    <p:sldId id="265" r:id="rId17"/>
    <p:sldId id="266" r:id="rId18"/>
    <p:sldId id="283" r:id="rId19"/>
    <p:sldId id="275" r:id="rId20"/>
    <p:sldId id="276" r:id="rId21"/>
    <p:sldId id="282" r:id="rId22"/>
    <p:sldId id="277" r:id="rId23"/>
    <p:sldId id="278" r:id="rId24"/>
    <p:sldId id="281"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363230"/>
    <a:srgbClr val="9C932F"/>
    <a:srgbClr val="DBD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2733" autoAdjust="0"/>
  </p:normalViewPr>
  <p:slideViewPr>
    <p:cSldViewPr snapToGrid="0">
      <p:cViewPr varScale="1">
        <p:scale>
          <a:sx n="72" d="100"/>
          <a:sy n="72" d="100"/>
        </p:scale>
        <p:origin x="96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125AB-2BD2-4AF3-B842-ADFA49AFCDB9}" type="datetimeFigureOut">
              <a:rPr lang="en-IN" smtClean="0"/>
              <a:t>29-11-2016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91525-DFBD-4AED-B9B3-6DCD10248C91}" type="slidenum">
              <a:rPr lang="en-IN" smtClean="0"/>
              <a:t>‹#›</a:t>
            </a:fld>
            <a:endParaRPr lang="en-IN"/>
          </a:p>
        </p:txBody>
      </p:sp>
    </p:spTree>
    <p:extLst>
      <p:ext uri="{BB962C8B-B14F-4D97-AF65-F5344CB8AC3E}">
        <p14:creationId xmlns:p14="http://schemas.microsoft.com/office/powerpoint/2010/main" val="406467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2</a:t>
            </a:fld>
            <a:endParaRPr lang="en-IN"/>
          </a:p>
        </p:txBody>
      </p:sp>
    </p:spTree>
    <p:extLst>
      <p:ext uri="{BB962C8B-B14F-4D97-AF65-F5344CB8AC3E}">
        <p14:creationId xmlns:p14="http://schemas.microsoft.com/office/powerpoint/2010/main" val="25386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3</a:t>
            </a:fld>
            <a:endParaRPr lang="en-IN"/>
          </a:p>
        </p:txBody>
      </p:sp>
    </p:spTree>
    <p:extLst>
      <p:ext uri="{BB962C8B-B14F-4D97-AF65-F5344CB8AC3E}">
        <p14:creationId xmlns:p14="http://schemas.microsoft.com/office/powerpoint/2010/main" val="308253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7</a:t>
            </a:fld>
            <a:endParaRPr lang="en-IN"/>
          </a:p>
        </p:txBody>
      </p:sp>
    </p:spTree>
    <p:extLst>
      <p:ext uri="{BB962C8B-B14F-4D97-AF65-F5344CB8AC3E}">
        <p14:creationId xmlns:p14="http://schemas.microsoft.com/office/powerpoint/2010/main" val="279909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FC6BD7-E5CD-46C1-BF2F-7BEE4B27F485}"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2043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EE43B1-EF86-4FE7-876C-BBFE494BD1F2}"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40049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6AF210-17E5-4BE4-A4A7-965786A3B87E}"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197519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1D4B09-42DF-49DB-B9FA-D0E674C7E46E}"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6602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17BC9-E475-4DD6-AF31-B5AD4E65B4DA}" type="datetime1">
              <a:rPr lang="en-IN" smtClean="0"/>
              <a:t>29-11-2016</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7954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BF1FFA-A742-46D6-ADCD-F3345B68310B}" type="datetime1">
              <a:rPr lang="en-IN" smtClean="0"/>
              <a:t>29-11-2016</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9355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24993A-70AE-4C18-AC26-E2FA9F8F5674}" type="datetime1">
              <a:rPr lang="en-IN" smtClean="0"/>
              <a:t>29-11-2016</a:t>
            </a:fld>
            <a:endParaRPr lang="en-IN"/>
          </a:p>
        </p:txBody>
      </p:sp>
      <p:sp>
        <p:nvSpPr>
          <p:cNvPr id="8" name="Footer Placeholder 7"/>
          <p:cNvSpPr>
            <a:spLocks noGrp="1"/>
          </p:cNvSpPr>
          <p:nvPr>
            <p:ph type="ftr" sz="quarter" idx="11"/>
          </p:nvPr>
        </p:nvSpPr>
        <p:spPr/>
        <p:txBody>
          <a:bodyPr/>
          <a:lstStyle/>
          <a:p>
            <a:r>
              <a:rPr lang="en-US"/>
              <a:t>Based on Lecture Slides, Algorithms, 4th Edition, Robert Sedgewick and Kevin Wayne</a:t>
            </a:r>
            <a:endParaRPr lang="en-IN"/>
          </a:p>
        </p:txBody>
      </p:sp>
      <p:sp>
        <p:nvSpPr>
          <p:cNvPr id="9" name="Slide Number Placeholder 8"/>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260143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9786ADD-6BD5-4437-9BCB-7C993231B8A8}" type="datetime1">
              <a:rPr lang="en-IN" smtClean="0"/>
              <a:t>29-11-2016</a:t>
            </a:fld>
            <a:endParaRPr lang="en-IN"/>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116384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C2FBF-13B8-405A-8F6F-D701AFA1B3C5}" type="datetime1">
              <a:rPr lang="en-IN" smtClean="0"/>
              <a:t>29-11-2016</a:t>
            </a:fld>
            <a:endParaRPr lang="en-IN"/>
          </a:p>
        </p:txBody>
      </p:sp>
      <p:sp>
        <p:nvSpPr>
          <p:cNvPr id="3" name="Footer Placeholder 2"/>
          <p:cNvSpPr>
            <a:spLocks noGrp="1"/>
          </p:cNvSpPr>
          <p:nvPr>
            <p:ph type="ftr" sz="quarter" idx="11"/>
          </p:nvPr>
        </p:nvSpPr>
        <p:spPr/>
        <p:txBody>
          <a:bodyPr/>
          <a:lstStyle/>
          <a:p>
            <a:r>
              <a:rPr lang="en-US"/>
              <a:t>Based on Lecture Slides, Algorithms, 4th Edition, Robert Sedgewick and Kevin Wayne</a:t>
            </a:r>
            <a:endParaRPr lang="en-IN"/>
          </a:p>
        </p:txBody>
      </p:sp>
      <p:sp>
        <p:nvSpPr>
          <p:cNvPr id="4" name="Slide Number Placeholder 3"/>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57464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EA495-F0E0-4DDE-AAFB-2323DDDB444F}" type="datetime1">
              <a:rPr lang="en-IN" smtClean="0"/>
              <a:t>29-11-2016</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41156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882163-CC39-4E47-8F84-EE4CAAC8AAF2}" type="datetime1">
              <a:rPr lang="en-IN" smtClean="0"/>
              <a:t>29-11-2016</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35915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EAC2B-1CE6-4681-AFEB-CE93F70E49B1}" type="datetime1">
              <a:rPr lang="en-IN" smtClean="0"/>
              <a:t>29-11-2016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Based on Lecture Slides, Algorithms, 4th Edition, Robert Sedgewick and Kevin Wayne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76C32-6E61-40C7-85E1-F37748E51406}" type="slidenum">
              <a:rPr lang="en-IN" smtClean="0"/>
              <a:t>‹#›</a:t>
            </a:fld>
            <a:endParaRPr lang="en-IN"/>
          </a:p>
        </p:txBody>
      </p:sp>
    </p:spTree>
    <p:extLst>
      <p:ext uri="{BB962C8B-B14F-4D97-AF65-F5344CB8AC3E}">
        <p14:creationId xmlns:p14="http://schemas.microsoft.com/office/powerpoint/2010/main" val="89289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AVL Tree</a:t>
            </a:r>
            <a:endParaRPr lang="en-US" dirty="0"/>
          </a:p>
        </p:txBody>
      </p:sp>
      <p:sp>
        <p:nvSpPr>
          <p:cNvPr id="3" name="Subtitle 2"/>
          <p:cNvSpPr>
            <a:spLocks noGrp="1"/>
          </p:cNvSpPr>
          <p:nvPr>
            <p:ph type="subTitle" idx="1"/>
          </p:nvPr>
        </p:nvSpPr>
        <p:spPr/>
        <p:txBody>
          <a:bodyPr/>
          <a:lstStyle/>
          <a:p>
            <a:r>
              <a:rPr lang="en-IN" dirty="0"/>
              <a:t>Application in Memory Management of Linux</a:t>
            </a:r>
            <a:endParaRPr lang="en-US" dirty="0"/>
          </a:p>
        </p:txBody>
      </p:sp>
      <p:sp>
        <p:nvSpPr>
          <p:cNvPr id="6" name="Slide Number Placeholder 5"/>
          <p:cNvSpPr>
            <a:spLocks noGrp="1"/>
          </p:cNvSpPr>
          <p:nvPr>
            <p:ph type="sldNum" sz="quarter" idx="12"/>
          </p:nvPr>
        </p:nvSpPr>
        <p:spPr/>
        <p:txBody>
          <a:bodyPr/>
          <a:lstStyle/>
          <a:p>
            <a:fld id="{BEE76C32-6E61-40C7-85E1-F37748E51406}" type="slidenum">
              <a:rPr lang="en-IN" smtClean="0"/>
              <a:t>1</a:t>
            </a:fld>
            <a:endParaRPr lang="en-IN"/>
          </a:p>
        </p:txBody>
      </p:sp>
      <p:sp>
        <p:nvSpPr>
          <p:cNvPr id="7" name="Footer Placeholder 6"/>
          <p:cNvSpPr>
            <a:spLocks noGrp="1"/>
          </p:cNvSpPr>
          <p:nvPr>
            <p:ph type="ftr" sz="quarter" idx="11"/>
          </p:nvPr>
        </p:nvSpPr>
        <p:spPr/>
        <p:txBody>
          <a:bodyPr/>
          <a:lstStyle/>
          <a:p>
            <a:r>
              <a:rPr lang="en-US"/>
              <a:t>Based on Linux Kernel by David Rusling</a:t>
            </a:r>
            <a:endParaRPr lang="en-IN"/>
          </a:p>
        </p:txBody>
      </p:sp>
    </p:spTree>
    <p:extLst>
      <p:ext uri="{BB962C8B-B14F-4D97-AF65-F5344CB8AC3E}">
        <p14:creationId xmlns:p14="http://schemas.microsoft.com/office/powerpoint/2010/main" val="353496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Dictionary Lookup</a:t>
            </a:r>
          </a:p>
        </p:txBody>
      </p:sp>
      <p:sp>
        <p:nvSpPr>
          <p:cNvPr id="3" name="Content Placeholder 2"/>
          <p:cNvSpPr>
            <a:spLocks noGrp="1"/>
          </p:cNvSpPr>
          <p:nvPr>
            <p:ph idx="1"/>
          </p:nvPr>
        </p:nvSpPr>
        <p:spPr/>
        <p:txBody>
          <a:bodyPr>
            <a:normAutofit/>
          </a:bodyPr>
          <a:lstStyle/>
          <a:p>
            <a:r>
              <a:rPr lang="en-IN" dirty="0"/>
              <a:t>Receive a </a:t>
            </a:r>
            <a:r>
              <a:rPr lang="en-IN" b="1" dirty="0"/>
              <a:t>C</a:t>
            </a:r>
            <a:r>
              <a:rPr lang="en-IN" dirty="0"/>
              <a:t>omma-</a:t>
            </a:r>
            <a:r>
              <a:rPr lang="en-IN" b="1" dirty="0"/>
              <a:t>S</a:t>
            </a:r>
            <a:r>
              <a:rPr lang="en-IN" dirty="0"/>
              <a:t>eparated </a:t>
            </a:r>
            <a:r>
              <a:rPr lang="en-IN" b="1" dirty="0"/>
              <a:t>V</a:t>
            </a:r>
            <a:r>
              <a:rPr lang="en-IN" dirty="0"/>
              <a:t>alue (CSV) file.</a:t>
            </a:r>
          </a:p>
          <a:p>
            <a:r>
              <a:rPr lang="en-IN" dirty="0"/>
              <a:t>Sample Applications:</a:t>
            </a:r>
          </a:p>
          <a:p>
            <a:pPr lvl="1"/>
            <a:r>
              <a:rPr lang="en-IN" dirty="0"/>
              <a:t>DNS Lookup</a:t>
            </a:r>
          </a:p>
          <a:p>
            <a:pPr lvl="1"/>
            <a:r>
              <a:rPr lang="en-IN" dirty="0"/>
              <a:t>Amino Acids</a:t>
            </a:r>
          </a:p>
          <a:p>
            <a:pPr lvl="1"/>
            <a:r>
              <a:rPr lang="en-IN" dirty="0"/>
              <a:t>Class list</a:t>
            </a:r>
          </a:p>
          <a:p>
            <a:endParaRPr lang="en-IN" dirty="0"/>
          </a:p>
        </p:txBody>
      </p:sp>
      <p:sp>
        <p:nvSpPr>
          <p:cNvPr id="7" name="Footer Placeholder 6"/>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10</a:t>
            </a:fld>
            <a:endParaRPr lang="en-IN"/>
          </a:p>
        </p:txBody>
      </p:sp>
      <p:sp>
        <p:nvSpPr>
          <p:cNvPr id="6" name="Content Placeholder 16"/>
          <p:cNvSpPr txBox="1">
            <a:spLocks/>
          </p:cNvSpPr>
          <p:nvPr/>
        </p:nvSpPr>
        <p:spPr>
          <a:xfrm>
            <a:off x="7975419" y="1825625"/>
            <a:ext cx="4026626" cy="4351338"/>
          </a:xfrm>
          <a:prstGeom prst="rect">
            <a:avLst/>
          </a:prstGeom>
          <a:solidFill>
            <a:schemeClr val="bg1"/>
          </a:solidFill>
          <a:ln>
            <a:solidFill>
              <a:schemeClr val="tx1"/>
            </a:solidFill>
          </a:ln>
          <a:effectLst>
            <a:outerShdw blurRad="419100" dist="228600" dir="360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solidFill>
                  <a:schemeClr val="bg2">
                    <a:lumMod val="75000"/>
                  </a:schemeClr>
                </a:solidFill>
              </a:rPr>
              <a:t>TTT,Phe,F,Phenylalanine</a:t>
            </a:r>
          </a:p>
          <a:p>
            <a:pPr marL="0" indent="0">
              <a:buFont typeface="Arial" panose="020B0604020202020204" pitchFamily="34" charset="0"/>
              <a:buNone/>
            </a:pPr>
            <a:r>
              <a:rPr lang="en-IN">
                <a:solidFill>
                  <a:schemeClr val="bg2">
                    <a:lumMod val="75000"/>
                  </a:schemeClr>
                </a:solidFill>
              </a:rPr>
              <a:t>TTC,Phe,F,Phenylalanine</a:t>
            </a:r>
          </a:p>
          <a:p>
            <a:pPr marL="0" indent="0">
              <a:buFont typeface="Arial" panose="020B0604020202020204" pitchFamily="34" charset="0"/>
              <a:buNone/>
            </a:pPr>
            <a:r>
              <a:rPr lang="en-IN">
                <a:solidFill>
                  <a:schemeClr val="bg2">
                    <a:lumMod val="75000"/>
                  </a:schemeClr>
                </a:solidFill>
              </a:rPr>
              <a:t>TTA,Leu,L,Leucine</a:t>
            </a:r>
          </a:p>
          <a:p>
            <a:pPr marL="0" indent="0">
              <a:buFont typeface="Arial" panose="020B0604020202020204" pitchFamily="34" charset="0"/>
              <a:buNone/>
            </a:pPr>
            <a:r>
              <a:rPr lang="en-IN">
                <a:solidFill>
                  <a:schemeClr val="bg2">
                    <a:lumMod val="75000"/>
                  </a:schemeClr>
                </a:solidFill>
              </a:rPr>
              <a:t>TTG,Leu,L,Leucine</a:t>
            </a:r>
          </a:p>
          <a:p>
            <a:pPr marL="0" indent="0">
              <a:buFont typeface="Arial" panose="020B0604020202020204" pitchFamily="34" charset="0"/>
              <a:buNone/>
            </a:pPr>
            <a:r>
              <a:rPr lang="en-IN">
                <a:solidFill>
                  <a:schemeClr val="bg2">
                    <a:lumMod val="75000"/>
                  </a:schemeClr>
                </a:solidFill>
              </a:rPr>
              <a:t>TCT,Ser,S,Serine</a:t>
            </a:r>
          </a:p>
          <a:p>
            <a:pPr marL="0" indent="0">
              <a:buFont typeface="Arial" panose="020B0604020202020204" pitchFamily="34" charset="0"/>
              <a:buNone/>
            </a:pPr>
            <a:r>
              <a:rPr lang="en-IN">
                <a:solidFill>
                  <a:schemeClr val="bg2">
                    <a:lumMod val="75000"/>
                  </a:schemeClr>
                </a:solidFill>
              </a:rPr>
              <a:t>TCC,Ser,S,Serine</a:t>
            </a:r>
          </a:p>
          <a:p>
            <a:pPr marL="0" indent="0">
              <a:buFont typeface="Arial" panose="020B0604020202020204" pitchFamily="34" charset="0"/>
              <a:buNone/>
            </a:pPr>
            <a:r>
              <a:rPr lang="en-IN">
                <a:solidFill>
                  <a:schemeClr val="bg2">
                    <a:lumMod val="75000"/>
                  </a:schemeClr>
                </a:solidFill>
              </a:rPr>
              <a:t>TCA,Ser,S,Serine</a:t>
            </a:r>
          </a:p>
          <a:p>
            <a:pPr marL="0" indent="0">
              <a:buFont typeface="Arial" panose="020B0604020202020204" pitchFamily="34" charset="0"/>
              <a:buNone/>
            </a:pPr>
            <a:r>
              <a:rPr lang="en-IN">
                <a:solidFill>
                  <a:schemeClr val="bg2">
                    <a:lumMod val="75000"/>
                  </a:schemeClr>
                </a:solidFill>
              </a:rPr>
              <a:t>…</a:t>
            </a:r>
            <a:endParaRPr lang="en-IN" dirty="0">
              <a:solidFill>
                <a:schemeClr val="bg2">
                  <a:lumMod val="75000"/>
                </a:schemeClr>
              </a:solidFill>
            </a:endParaRPr>
          </a:p>
        </p:txBody>
      </p:sp>
      <p:sp>
        <p:nvSpPr>
          <p:cNvPr id="8" name="TextBox 7"/>
          <p:cNvSpPr txBox="1"/>
          <p:nvPr/>
        </p:nvSpPr>
        <p:spPr>
          <a:xfrm>
            <a:off x="9427648" y="5804734"/>
            <a:ext cx="1122167" cy="369332"/>
          </a:xfrm>
          <a:prstGeom prst="rect">
            <a:avLst/>
          </a:prstGeom>
          <a:solidFill>
            <a:schemeClr val="bg1">
              <a:lumMod val="65000"/>
            </a:schemeClr>
          </a:solidFill>
        </p:spPr>
        <p:txBody>
          <a:bodyPr wrap="none" rtlCol="0">
            <a:spAutoFit/>
          </a:bodyPr>
          <a:lstStyle/>
          <a:p>
            <a:r>
              <a:rPr lang="en-IN" dirty="0">
                <a:solidFill>
                  <a:schemeClr val="bg1"/>
                </a:solidFill>
              </a:rPr>
              <a:t>amino.csv</a:t>
            </a:r>
          </a:p>
        </p:txBody>
      </p:sp>
    </p:spTree>
    <p:extLst>
      <p:ext uri="{BB962C8B-B14F-4D97-AF65-F5344CB8AC3E}">
        <p14:creationId xmlns:p14="http://schemas.microsoft.com/office/powerpoint/2010/main" val="94215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78330" y="365125"/>
            <a:ext cx="8375469" cy="1325563"/>
          </a:xfrm>
        </p:spPr>
        <p:txBody>
          <a:bodyPr/>
          <a:lstStyle/>
          <a:p>
            <a:pPr algn="ctr"/>
            <a:r>
              <a:rPr lang="en-IN" dirty="0"/>
              <a:t>Problem Details: Example Usage</a:t>
            </a:r>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11</a:t>
            </a:fld>
            <a:endParaRPr lang="en-IN"/>
          </a:p>
        </p:txBody>
      </p:sp>
      <p:sp>
        <p:nvSpPr>
          <p:cNvPr id="8" name="Rectangle 1"/>
          <p:cNvSpPr>
            <a:spLocks noGrp="1" noChangeArrowheads="1"/>
          </p:cNvSpPr>
          <p:nvPr>
            <p:ph idx="1"/>
          </p:nvPr>
        </p:nvSpPr>
        <p:spPr bwMode="auto">
          <a:xfrm>
            <a:off x="4510529" y="2469246"/>
            <a:ext cx="5769528" cy="3108543"/>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solidFill>
                  <a:schemeClr val="bg1">
                    <a:lumMod val="75000"/>
                  </a:schemeClr>
                </a:solidFill>
                <a:effectLst/>
                <a:latin typeface="Monaco" panose="020B0509030404040204" pitchFamily="49" charset="0"/>
              </a:rPr>
              <a:t>&gt;</a:t>
            </a:r>
            <a:r>
              <a:rPr kumimoji="0" lang="en-US" altLang="en-US" b="0" i="0" u="none" strike="noStrike" cap="none" normalizeH="0" baseline="0" dirty="0">
                <a:ln>
                  <a:noFill/>
                </a:ln>
                <a:solidFill>
                  <a:schemeClr val="tx1"/>
                </a:solidFill>
                <a:effectLst/>
                <a:latin typeface="Monaco" panose="020B0509030404040204" pitchFamily="49" charset="0"/>
              </a:rPr>
              <a:t> </a:t>
            </a:r>
            <a:r>
              <a:rPr lang="en-US" altLang="en-US" dirty="0" err="1">
                <a:solidFill>
                  <a:srgbClr val="363230"/>
                </a:solidFill>
                <a:effectLst/>
                <a:latin typeface="Monaco" panose="020B0509030404040204" pitchFamily="49" charset="0"/>
              </a:rPr>
              <a:t>csv_lookup</a:t>
            </a:r>
            <a:r>
              <a:rPr kumimoji="0" lang="en-US" altLang="en-US" b="0" i="0" u="none" strike="noStrike" cap="none" normalizeH="0" baseline="0" dirty="0">
                <a:ln>
                  <a:noFill/>
                </a:ln>
                <a:solidFill>
                  <a:srgbClr val="363230"/>
                </a:solidFill>
                <a:effectLst/>
                <a:latin typeface="Monaco" panose="020B0509030404040204" pitchFamily="49" charset="0"/>
              </a:rPr>
              <a:t> </a:t>
            </a:r>
            <a:r>
              <a:rPr kumimoji="0" lang="en-US" altLang="en-US" b="0" i="0" u="none" strike="noStrike" cap="none" normalizeH="0" dirty="0">
                <a:ln>
                  <a:noFill/>
                </a:ln>
                <a:solidFill>
                  <a:srgbClr val="363230"/>
                </a:solidFill>
                <a:effectLst/>
                <a:latin typeface="Monaco" panose="020B0509030404040204" pitchFamily="49" charset="0"/>
              </a:rPr>
              <a:t>amino.csv 0 </a:t>
            </a:r>
            <a:r>
              <a:rPr kumimoji="0" lang="en-US" altLang="en-US" i="0" u="none" strike="noStrike" normalizeH="0" dirty="0">
                <a:ln w="0"/>
                <a:solidFill>
                  <a:srgbClr val="363230"/>
                </a:solidFill>
                <a:effectLst/>
                <a:latin typeface="Monaco" panose="020B0509030404040204" pitchFamily="49" charset="0"/>
              </a:rPr>
              <a:t>3</a:t>
            </a:r>
            <a:endParaRPr kumimoji="0" lang="en-US" altLang="en-US" b="0" i="0" u="none" strike="noStrike" cap="none" normalizeH="0" dirty="0">
              <a:ln>
                <a:noFill/>
              </a:ln>
              <a:solidFill>
                <a:srgbClr val="363230"/>
              </a:solidFill>
              <a:effectLst/>
              <a:latin typeface="Monaco" panose="020B050903040404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ACT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a:ln>
                  <a:noFill/>
                </a:ln>
                <a:solidFill>
                  <a:schemeClr val="bg1">
                    <a:lumMod val="75000"/>
                  </a:schemeClr>
                </a:solidFill>
                <a:effectLst/>
                <a:latin typeface="Monaco" panose="020B0509030404040204" pitchFamily="49" charset="0"/>
              </a:rPr>
              <a:t>Threonine</a:t>
            </a: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TAG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a:ln>
                  <a:noFill/>
                </a:ln>
                <a:solidFill>
                  <a:schemeClr val="bg1">
                    <a:lumMod val="75000"/>
                  </a:schemeClr>
                </a:solidFill>
                <a:effectLst/>
                <a:latin typeface="Monaco" panose="020B0509030404040204" pitchFamily="49" charset="0"/>
              </a:rPr>
              <a:t>Stop</a:t>
            </a: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CAT</a:t>
            </a:r>
            <a:endParaRPr lang="en-US" altLang="en-US" dirty="0">
              <a:ln w="0"/>
              <a:solidFill>
                <a:srgbClr val="363230"/>
              </a:solidFill>
              <a:effectLst/>
              <a:latin typeface="Monaco" panose="020B050903040404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75000"/>
                  </a:schemeClr>
                </a:solidFill>
                <a:effectLst/>
                <a:latin typeface="Monaco" panose="020B0509030404040204" pitchFamily="49" charset="0"/>
              </a:rPr>
              <a:t>Histidine</a:t>
            </a:r>
          </a:p>
        </p:txBody>
      </p:sp>
      <p:sp>
        <p:nvSpPr>
          <p:cNvPr id="2" name="TextBox 1"/>
          <p:cNvSpPr txBox="1"/>
          <p:nvPr/>
        </p:nvSpPr>
        <p:spPr>
          <a:xfrm>
            <a:off x="314233" y="721935"/>
            <a:ext cx="1697196" cy="5816977"/>
          </a:xfrm>
          <a:prstGeom prst="rect">
            <a:avLst/>
          </a:prstGeom>
          <a:solidFill>
            <a:schemeClr val="bg1">
              <a:lumMod val="85000"/>
            </a:schemeClr>
          </a:solidFill>
          <a:effectLst>
            <a:outerShdw blurRad="50800" dist="38100" dir="2700000" algn="tl" rotWithShape="0">
              <a:prstClr val="black">
                <a:alpha val="40000"/>
              </a:prstClr>
            </a:outerShdw>
          </a:effectLst>
        </p:spPr>
        <p:txBody>
          <a:bodyPr wrap="none" rtlCol="0">
            <a:spAutoFit/>
          </a:bodyPr>
          <a:lstStyle/>
          <a:p>
            <a:r>
              <a:rPr lang="en-IN" sz="1200" dirty="0" err="1">
                <a:solidFill>
                  <a:schemeClr val="bg1">
                    <a:lumMod val="50000"/>
                  </a:schemeClr>
                </a:solidFill>
              </a:rPr>
              <a:t>TTT,Phe,F,Phenylalanine</a:t>
            </a:r>
            <a:endParaRPr lang="en-IN" sz="1200" dirty="0">
              <a:solidFill>
                <a:schemeClr val="bg1">
                  <a:lumMod val="50000"/>
                </a:schemeClr>
              </a:solidFill>
            </a:endParaRPr>
          </a:p>
          <a:p>
            <a:r>
              <a:rPr lang="en-IN" sz="1200" dirty="0" err="1">
                <a:solidFill>
                  <a:schemeClr val="bg1">
                    <a:lumMod val="50000"/>
                  </a:schemeClr>
                </a:solidFill>
              </a:rPr>
              <a:t>TTC,Phe,F,Phenylalanine</a:t>
            </a:r>
            <a:endParaRPr lang="en-IN" sz="1200" dirty="0">
              <a:solidFill>
                <a:schemeClr val="bg1">
                  <a:lumMod val="50000"/>
                </a:schemeClr>
              </a:solidFill>
            </a:endParaRPr>
          </a:p>
          <a:p>
            <a:r>
              <a:rPr lang="en-IN" sz="1200" dirty="0" err="1">
                <a:solidFill>
                  <a:schemeClr val="bg1">
                    <a:lumMod val="50000"/>
                  </a:schemeClr>
                </a:solidFill>
              </a:rPr>
              <a:t>TTA,Leu,L,Leucine</a:t>
            </a:r>
            <a:endParaRPr lang="en-IN" sz="1200" dirty="0">
              <a:solidFill>
                <a:schemeClr val="bg1">
                  <a:lumMod val="50000"/>
                </a:schemeClr>
              </a:solidFill>
            </a:endParaRPr>
          </a:p>
          <a:p>
            <a:r>
              <a:rPr lang="en-IN" sz="1200" dirty="0" err="1">
                <a:solidFill>
                  <a:schemeClr val="bg1">
                    <a:lumMod val="50000"/>
                  </a:schemeClr>
                </a:solidFill>
              </a:rPr>
              <a:t>TTG,Leu,L,Leucine</a:t>
            </a:r>
            <a:endParaRPr lang="en-IN" sz="1200" dirty="0">
              <a:solidFill>
                <a:schemeClr val="bg1">
                  <a:lumMod val="50000"/>
                </a:schemeClr>
              </a:solidFill>
            </a:endParaRPr>
          </a:p>
          <a:p>
            <a:r>
              <a:rPr lang="en-IN" sz="1200" dirty="0" err="1">
                <a:solidFill>
                  <a:schemeClr val="bg1">
                    <a:lumMod val="50000"/>
                  </a:schemeClr>
                </a:solidFill>
              </a:rPr>
              <a:t>TCT,Ser,S,Serine</a:t>
            </a:r>
            <a:endParaRPr lang="en-IN" sz="1200" dirty="0">
              <a:solidFill>
                <a:schemeClr val="bg1">
                  <a:lumMod val="50000"/>
                </a:schemeClr>
              </a:solidFill>
            </a:endParaRPr>
          </a:p>
          <a:p>
            <a:r>
              <a:rPr lang="en-IN" sz="1200" dirty="0" err="1">
                <a:solidFill>
                  <a:schemeClr val="bg1">
                    <a:lumMod val="50000"/>
                  </a:schemeClr>
                </a:solidFill>
              </a:rPr>
              <a:t>TCC,Ser,S,Serine</a:t>
            </a:r>
            <a:endParaRPr lang="en-IN" sz="1200" dirty="0">
              <a:solidFill>
                <a:schemeClr val="bg1">
                  <a:lumMod val="50000"/>
                </a:schemeClr>
              </a:solidFill>
            </a:endParaRPr>
          </a:p>
          <a:p>
            <a:r>
              <a:rPr lang="en-IN" sz="1200" dirty="0" err="1">
                <a:solidFill>
                  <a:schemeClr val="bg1">
                    <a:lumMod val="50000"/>
                  </a:schemeClr>
                </a:solidFill>
              </a:rPr>
              <a:t>TCA,Ser,S,Serine</a:t>
            </a:r>
            <a:endParaRPr lang="en-IN" sz="1200" dirty="0">
              <a:solidFill>
                <a:schemeClr val="bg1">
                  <a:lumMod val="50000"/>
                </a:schemeClr>
              </a:solidFill>
            </a:endParaRPr>
          </a:p>
          <a:p>
            <a:r>
              <a:rPr lang="en-IN" sz="1200" dirty="0" err="1">
                <a:solidFill>
                  <a:schemeClr val="bg1">
                    <a:lumMod val="50000"/>
                  </a:schemeClr>
                </a:solidFill>
              </a:rPr>
              <a:t>TCG,Ser,S,Serine</a:t>
            </a:r>
            <a:endParaRPr lang="en-IN" sz="1200" dirty="0">
              <a:solidFill>
                <a:schemeClr val="bg1">
                  <a:lumMod val="50000"/>
                </a:schemeClr>
              </a:solidFill>
            </a:endParaRPr>
          </a:p>
          <a:p>
            <a:r>
              <a:rPr lang="en-IN" sz="1200" dirty="0" err="1">
                <a:solidFill>
                  <a:schemeClr val="bg1">
                    <a:lumMod val="50000"/>
                  </a:schemeClr>
                </a:solidFill>
              </a:rPr>
              <a:t>TAT,Tyr,Y,Tyrosine</a:t>
            </a:r>
            <a:endParaRPr lang="en-IN" sz="1200" dirty="0">
              <a:solidFill>
                <a:schemeClr val="bg1">
                  <a:lumMod val="50000"/>
                </a:schemeClr>
              </a:solidFill>
            </a:endParaRPr>
          </a:p>
          <a:p>
            <a:r>
              <a:rPr lang="en-IN" sz="1200" dirty="0" err="1">
                <a:solidFill>
                  <a:schemeClr val="bg1">
                    <a:lumMod val="50000"/>
                  </a:schemeClr>
                </a:solidFill>
              </a:rPr>
              <a:t>TAC,Tyr,Y,Tyrosine</a:t>
            </a:r>
            <a:endParaRPr lang="en-IN" sz="1200" dirty="0">
              <a:solidFill>
                <a:schemeClr val="bg1">
                  <a:lumMod val="50000"/>
                </a:schemeClr>
              </a:solidFill>
            </a:endParaRPr>
          </a:p>
          <a:p>
            <a:r>
              <a:rPr lang="en-IN" sz="1200" dirty="0" err="1">
                <a:solidFill>
                  <a:schemeClr val="bg1">
                    <a:lumMod val="50000"/>
                  </a:schemeClr>
                </a:solidFill>
              </a:rPr>
              <a:t>TAA,Stop,Stop,Stop</a:t>
            </a:r>
            <a:endParaRPr lang="en-IN" sz="1200" dirty="0">
              <a:solidFill>
                <a:schemeClr val="bg1">
                  <a:lumMod val="50000"/>
                </a:schemeClr>
              </a:solidFill>
            </a:endParaRPr>
          </a:p>
          <a:p>
            <a:r>
              <a:rPr lang="en-IN" sz="1200" dirty="0" err="1">
                <a:solidFill>
                  <a:schemeClr val="bg1">
                    <a:lumMod val="50000"/>
                  </a:schemeClr>
                </a:solidFill>
              </a:rPr>
              <a:t>TAG,Stop,Stop,Stop</a:t>
            </a:r>
            <a:endParaRPr lang="en-IN" sz="1200" dirty="0">
              <a:solidFill>
                <a:schemeClr val="bg1">
                  <a:lumMod val="50000"/>
                </a:schemeClr>
              </a:solidFill>
            </a:endParaRPr>
          </a:p>
          <a:p>
            <a:r>
              <a:rPr lang="en-IN" sz="1200" dirty="0" err="1">
                <a:solidFill>
                  <a:schemeClr val="bg1">
                    <a:lumMod val="50000"/>
                  </a:schemeClr>
                </a:solidFill>
              </a:rPr>
              <a:t>TGT,Cys,C,Cysteine</a:t>
            </a:r>
            <a:endParaRPr lang="en-IN" sz="1200" dirty="0">
              <a:solidFill>
                <a:schemeClr val="bg1">
                  <a:lumMod val="50000"/>
                </a:schemeClr>
              </a:solidFill>
            </a:endParaRPr>
          </a:p>
          <a:p>
            <a:r>
              <a:rPr lang="en-IN" sz="1200" dirty="0" err="1">
                <a:solidFill>
                  <a:schemeClr val="bg1">
                    <a:lumMod val="50000"/>
                  </a:schemeClr>
                </a:solidFill>
              </a:rPr>
              <a:t>TGC,Cys,C,Cysteine</a:t>
            </a:r>
            <a:endParaRPr lang="en-IN" sz="1200" dirty="0">
              <a:solidFill>
                <a:schemeClr val="bg1">
                  <a:lumMod val="50000"/>
                </a:schemeClr>
              </a:solidFill>
            </a:endParaRPr>
          </a:p>
          <a:p>
            <a:r>
              <a:rPr lang="en-IN" sz="1200" dirty="0" err="1">
                <a:solidFill>
                  <a:schemeClr val="bg1">
                    <a:lumMod val="50000"/>
                  </a:schemeClr>
                </a:solidFill>
              </a:rPr>
              <a:t>TGA,Stop,Stop,Stop</a:t>
            </a:r>
            <a:endParaRPr lang="en-IN" sz="1200" dirty="0">
              <a:solidFill>
                <a:schemeClr val="bg1">
                  <a:lumMod val="50000"/>
                </a:schemeClr>
              </a:solidFill>
            </a:endParaRPr>
          </a:p>
          <a:p>
            <a:r>
              <a:rPr lang="en-IN" sz="1200" dirty="0" err="1">
                <a:solidFill>
                  <a:schemeClr val="bg1">
                    <a:lumMod val="50000"/>
                  </a:schemeClr>
                </a:solidFill>
              </a:rPr>
              <a:t>TGG,Trp,W,Tryptophan</a:t>
            </a:r>
            <a:endParaRPr lang="en-IN" sz="1200" dirty="0">
              <a:solidFill>
                <a:schemeClr val="bg1">
                  <a:lumMod val="50000"/>
                </a:schemeClr>
              </a:solidFill>
            </a:endParaRPr>
          </a:p>
          <a:p>
            <a:r>
              <a:rPr lang="en-IN" sz="1200" dirty="0" err="1">
                <a:solidFill>
                  <a:schemeClr val="bg1">
                    <a:lumMod val="50000"/>
                  </a:schemeClr>
                </a:solidFill>
              </a:rPr>
              <a:t>CTT,Leu,L,Leucine</a:t>
            </a:r>
            <a:endParaRPr lang="en-IN" sz="1200" dirty="0">
              <a:solidFill>
                <a:schemeClr val="bg1">
                  <a:lumMod val="50000"/>
                </a:schemeClr>
              </a:solidFill>
            </a:endParaRPr>
          </a:p>
          <a:p>
            <a:r>
              <a:rPr lang="en-IN" sz="1200" dirty="0" err="1">
                <a:solidFill>
                  <a:schemeClr val="bg1">
                    <a:lumMod val="50000"/>
                  </a:schemeClr>
                </a:solidFill>
              </a:rPr>
              <a:t>CTC,Leu,L,Leucine</a:t>
            </a:r>
            <a:endParaRPr lang="en-IN" sz="1200" dirty="0">
              <a:solidFill>
                <a:schemeClr val="bg1">
                  <a:lumMod val="50000"/>
                </a:schemeClr>
              </a:solidFill>
            </a:endParaRPr>
          </a:p>
          <a:p>
            <a:r>
              <a:rPr lang="en-IN" sz="1200" dirty="0" err="1">
                <a:solidFill>
                  <a:schemeClr val="bg1">
                    <a:lumMod val="50000"/>
                  </a:schemeClr>
                </a:solidFill>
              </a:rPr>
              <a:t>CTA,Leu,L,Leucine</a:t>
            </a:r>
            <a:endParaRPr lang="en-IN" sz="1200" dirty="0">
              <a:solidFill>
                <a:schemeClr val="bg1">
                  <a:lumMod val="50000"/>
                </a:schemeClr>
              </a:solidFill>
            </a:endParaRPr>
          </a:p>
          <a:p>
            <a:r>
              <a:rPr lang="en-IN" sz="1200" dirty="0" err="1">
                <a:solidFill>
                  <a:schemeClr val="bg1">
                    <a:lumMod val="50000"/>
                  </a:schemeClr>
                </a:solidFill>
              </a:rPr>
              <a:t>CTG,Leu,L,Leucine</a:t>
            </a:r>
            <a:endParaRPr lang="en-IN" sz="1200" dirty="0">
              <a:solidFill>
                <a:schemeClr val="bg1">
                  <a:lumMod val="50000"/>
                </a:schemeClr>
              </a:solidFill>
            </a:endParaRPr>
          </a:p>
          <a:p>
            <a:r>
              <a:rPr lang="en-IN" sz="1200" dirty="0" err="1">
                <a:solidFill>
                  <a:schemeClr val="bg1">
                    <a:lumMod val="50000"/>
                  </a:schemeClr>
                </a:solidFill>
              </a:rPr>
              <a:t>CCT,Pro,P,Proline</a:t>
            </a:r>
            <a:endParaRPr lang="en-IN" sz="1200" dirty="0">
              <a:solidFill>
                <a:schemeClr val="bg1">
                  <a:lumMod val="50000"/>
                </a:schemeClr>
              </a:solidFill>
            </a:endParaRPr>
          </a:p>
          <a:p>
            <a:r>
              <a:rPr lang="en-IN" sz="1200" dirty="0" err="1">
                <a:solidFill>
                  <a:schemeClr val="bg1">
                    <a:lumMod val="50000"/>
                  </a:schemeClr>
                </a:solidFill>
              </a:rPr>
              <a:t>CCC,Pro,P,Proline</a:t>
            </a:r>
            <a:endParaRPr lang="en-IN" sz="1200" dirty="0">
              <a:solidFill>
                <a:schemeClr val="bg1">
                  <a:lumMod val="50000"/>
                </a:schemeClr>
              </a:solidFill>
            </a:endParaRPr>
          </a:p>
          <a:p>
            <a:r>
              <a:rPr lang="en-IN" sz="1200" dirty="0" err="1">
                <a:solidFill>
                  <a:schemeClr val="bg1">
                    <a:lumMod val="50000"/>
                  </a:schemeClr>
                </a:solidFill>
              </a:rPr>
              <a:t>CCA,Pro,P,Proline</a:t>
            </a:r>
            <a:endParaRPr lang="en-IN" sz="1200" dirty="0">
              <a:solidFill>
                <a:schemeClr val="bg1">
                  <a:lumMod val="50000"/>
                </a:schemeClr>
              </a:solidFill>
            </a:endParaRPr>
          </a:p>
          <a:p>
            <a:r>
              <a:rPr lang="en-IN" sz="1200" dirty="0" err="1">
                <a:solidFill>
                  <a:schemeClr val="bg1">
                    <a:lumMod val="50000"/>
                  </a:schemeClr>
                </a:solidFill>
              </a:rPr>
              <a:t>CCG,Pro,P,Proline</a:t>
            </a:r>
            <a:endParaRPr lang="en-IN" sz="1200" dirty="0">
              <a:solidFill>
                <a:schemeClr val="bg1">
                  <a:lumMod val="50000"/>
                </a:schemeClr>
              </a:solidFill>
            </a:endParaRPr>
          </a:p>
          <a:p>
            <a:r>
              <a:rPr lang="en-IN" sz="1200" dirty="0" err="1">
                <a:solidFill>
                  <a:schemeClr val="bg1">
                    <a:lumMod val="50000"/>
                  </a:schemeClr>
                </a:solidFill>
              </a:rPr>
              <a:t>CAT,His,H,Histidine</a:t>
            </a:r>
            <a:endParaRPr lang="en-IN" sz="1200" dirty="0">
              <a:solidFill>
                <a:schemeClr val="bg1">
                  <a:lumMod val="50000"/>
                </a:schemeClr>
              </a:solidFill>
            </a:endParaRPr>
          </a:p>
          <a:p>
            <a:r>
              <a:rPr lang="en-IN" sz="1200" dirty="0" err="1">
                <a:solidFill>
                  <a:schemeClr val="bg1">
                    <a:lumMod val="50000"/>
                  </a:schemeClr>
                </a:solidFill>
              </a:rPr>
              <a:t>CAC,His,H,Histidine</a:t>
            </a:r>
            <a:endParaRPr lang="en-IN" sz="1200" dirty="0">
              <a:solidFill>
                <a:schemeClr val="bg1">
                  <a:lumMod val="50000"/>
                </a:schemeClr>
              </a:solidFill>
            </a:endParaRPr>
          </a:p>
          <a:p>
            <a:r>
              <a:rPr lang="en-IN" sz="1200" dirty="0" err="1">
                <a:solidFill>
                  <a:schemeClr val="bg1">
                    <a:lumMod val="50000"/>
                  </a:schemeClr>
                </a:solidFill>
              </a:rPr>
              <a:t>CAA,Gln,Q,Glutamine</a:t>
            </a:r>
            <a:endParaRPr lang="en-IN" sz="1200" dirty="0">
              <a:solidFill>
                <a:schemeClr val="bg1">
                  <a:lumMod val="50000"/>
                </a:schemeClr>
              </a:solidFill>
            </a:endParaRPr>
          </a:p>
          <a:p>
            <a:r>
              <a:rPr lang="en-IN" sz="1200" dirty="0" err="1">
                <a:solidFill>
                  <a:schemeClr val="bg1">
                    <a:lumMod val="50000"/>
                  </a:schemeClr>
                </a:solidFill>
              </a:rPr>
              <a:t>CAG,Gln,Q,Glutamine</a:t>
            </a:r>
            <a:endParaRPr lang="en-IN" sz="1200" dirty="0">
              <a:solidFill>
                <a:schemeClr val="bg1">
                  <a:lumMod val="50000"/>
                </a:schemeClr>
              </a:solidFill>
            </a:endParaRPr>
          </a:p>
          <a:p>
            <a:r>
              <a:rPr lang="en-IN" sz="1200" dirty="0" err="1">
                <a:solidFill>
                  <a:schemeClr val="bg1">
                    <a:lumMod val="50000"/>
                  </a:schemeClr>
                </a:solidFill>
              </a:rPr>
              <a:t>CGT,Arg,R,Arginine</a:t>
            </a:r>
            <a:endParaRPr lang="en-IN" sz="1200" dirty="0">
              <a:solidFill>
                <a:schemeClr val="bg1">
                  <a:lumMod val="50000"/>
                </a:schemeClr>
              </a:solidFill>
            </a:endParaRPr>
          </a:p>
          <a:p>
            <a:r>
              <a:rPr lang="en-IN" sz="1200" dirty="0" err="1">
                <a:solidFill>
                  <a:schemeClr val="bg1">
                    <a:lumMod val="50000"/>
                  </a:schemeClr>
                </a:solidFill>
              </a:rPr>
              <a:t>CGC,Arg,R,Arginine</a:t>
            </a:r>
            <a:endParaRPr lang="en-IN" sz="1200" dirty="0">
              <a:solidFill>
                <a:schemeClr val="bg1">
                  <a:lumMod val="50000"/>
                </a:schemeClr>
              </a:solidFill>
            </a:endParaRPr>
          </a:p>
          <a:p>
            <a:r>
              <a:rPr lang="en-IN" sz="1200" dirty="0">
                <a:solidFill>
                  <a:schemeClr val="bg1">
                    <a:lumMod val="50000"/>
                  </a:schemeClr>
                </a:solidFill>
              </a:rPr>
              <a:t>...</a:t>
            </a:r>
          </a:p>
        </p:txBody>
      </p:sp>
      <p:sp>
        <p:nvSpPr>
          <p:cNvPr id="3" name="Oval 2"/>
          <p:cNvSpPr/>
          <p:nvPr/>
        </p:nvSpPr>
        <p:spPr>
          <a:xfrm>
            <a:off x="227147" y="2769327"/>
            <a:ext cx="1575527" cy="209006"/>
          </a:xfrm>
          <a:prstGeom prst="ellipse">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227147" y="5151121"/>
            <a:ext cx="1575527" cy="209006"/>
          </a:xfrm>
          <a:prstGeom prst="ellipse">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Arrow Connector 11"/>
          <p:cNvCxnSpPr/>
          <p:nvPr/>
        </p:nvCxnSpPr>
        <p:spPr>
          <a:xfrm>
            <a:off x="1881051" y="2873830"/>
            <a:ext cx="2769326" cy="11146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888530" y="4876800"/>
            <a:ext cx="2761847" cy="3788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3" idx="2"/>
          </p:cNvCxnSpPr>
          <p:nvPr/>
        </p:nvCxnSpPr>
        <p:spPr>
          <a:xfrm flipH="1">
            <a:off x="10075817" y="1902037"/>
            <a:ext cx="653447" cy="7627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3647" y="1532705"/>
            <a:ext cx="1358770"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Codon is key</a:t>
            </a:r>
          </a:p>
        </p:txBody>
      </p:sp>
      <p:sp>
        <p:nvSpPr>
          <p:cNvPr id="23" name="TextBox 22"/>
          <p:cNvSpPr txBox="1"/>
          <p:nvPr/>
        </p:nvSpPr>
        <p:spPr>
          <a:xfrm>
            <a:off x="9982200" y="1532705"/>
            <a:ext cx="1494127" cy="369332"/>
          </a:xfrm>
          <a:prstGeom prst="rect">
            <a:avLst/>
          </a:prstGeom>
          <a:noFill/>
        </p:spPr>
        <p:txBody>
          <a:bodyPr wrap="none" rtlCol="0">
            <a:spAutoFit/>
          </a:bodyPr>
          <a:lstStyle/>
          <a:p>
            <a:r>
              <a:rPr lang="en-IN" dirty="0"/>
              <a:t>Name is value</a:t>
            </a:r>
          </a:p>
        </p:txBody>
      </p:sp>
      <p:cxnSp>
        <p:nvCxnSpPr>
          <p:cNvPr id="31" name="Straight Arrow Connector 30"/>
          <p:cNvCxnSpPr>
            <a:stCxn id="22" idx="2"/>
          </p:cNvCxnSpPr>
          <p:nvPr/>
        </p:nvCxnSpPr>
        <p:spPr>
          <a:xfrm>
            <a:off x="8863032" y="1902037"/>
            <a:ext cx="611894" cy="7627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6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uiExpand="1" build="p" animBg="1"/>
      <p:bldP spid="2" grpId="0" animBg="1"/>
      <p:bldP spid="3" grpId="0" animBg="1"/>
      <p:bldP spid="9" grpId="0" animBg="1"/>
      <p:bldP spid="2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975360"/>
            <a:ext cx="10515600" cy="5380990"/>
          </a:xfrm>
          <a:prstGeom prst="rect">
            <a:avLst/>
          </a:prstGeom>
          <a:solidFill>
            <a:srgbClr val="E8E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001486" y="5268686"/>
            <a:ext cx="10215154" cy="75764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1001486" y="3117669"/>
            <a:ext cx="10215154" cy="209876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01486" y="2638697"/>
            <a:ext cx="10215154" cy="43542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65125"/>
            <a:ext cx="10515600" cy="610235"/>
          </a:xfrm>
        </p:spPr>
        <p:txBody>
          <a:bodyPr>
            <a:normAutofit fontScale="90000"/>
          </a:bodyPr>
          <a:lstStyle/>
          <a:p>
            <a:pPr algn="ctr"/>
            <a:r>
              <a:rPr lang="en-IN" dirty="0"/>
              <a:t>C++ </a:t>
            </a:r>
            <a:r>
              <a:rPr lang="en-IN" sz="4900" dirty="0"/>
              <a:t>Implementation</a:t>
            </a:r>
            <a:endParaRPr lang="en-IN" dirty="0"/>
          </a:p>
        </p:txBody>
      </p:sp>
      <p:sp>
        <p:nvSpPr>
          <p:cNvPr id="4" name="Footer Placeholder 3"/>
          <p:cNvSpPr>
            <a:spLocks noGrp="1"/>
          </p:cNvSpPr>
          <p:nvPr>
            <p:ph type="ftr" sz="quarter" idx="11"/>
          </p:nvPr>
        </p:nvSpPr>
        <p:spPr/>
        <p:txBody>
          <a:bodyPr/>
          <a:lstStyle/>
          <a:p>
            <a:r>
              <a:rPr lang="en-US" dirty="0"/>
              <a:t>Based on Lecture Slides, Algorithms, 4th Edition, Robert Sedgewick and Kevin Wayne</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12</a:t>
            </a:fld>
            <a:endParaRPr lang="en-IN"/>
          </a:p>
        </p:txBody>
      </p:sp>
      <p:sp>
        <p:nvSpPr>
          <p:cNvPr id="7" name="Rectangle 2"/>
          <p:cNvSpPr>
            <a:spLocks noGrp="1" noChangeArrowheads="1"/>
          </p:cNvSpPr>
          <p:nvPr>
            <p:ph sz="half" idx="1"/>
          </p:nvPr>
        </p:nvSpPr>
        <p:spPr bwMode="auto">
          <a:xfrm>
            <a:off x="838200" y="975360"/>
            <a:ext cx="10515600" cy="5380990"/>
          </a:xfrm>
          <a:prstGeom prst="rect">
            <a:avLst/>
          </a:prstGeom>
          <a:noFill/>
          <a:ln w="9525">
            <a:solidFill>
              <a:schemeClr val="bg1">
                <a:lumMod val="65000"/>
              </a:schemeClr>
            </a:solidFill>
            <a:miter lim="800000"/>
            <a:headEnd/>
            <a:tailEnd/>
          </a:ln>
          <a:effectLst/>
        </p:spPr>
        <p:txBody>
          <a:bodyPr vert="horz" wrap="square" lIns="91440" tIns="45720" rIns="91440" bIns="45720" numCol="1" anchor="ctr" anchorCtr="0" compatLnSpc="1">
            <a:prstTxWarp prst="textNoShape">
              <a:avLst/>
            </a:prstTxWarp>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cstdlib</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fstream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iostream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a:ln>
                  <a:noFill/>
                </a:ln>
                <a:solidFill>
                  <a:srgbClr val="40015A"/>
                </a:solidFill>
                <a:effectLst/>
                <a:latin typeface="Arial Unicode MS" panose="020B0604020202020204" pitchFamily="34" charset="-128"/>
              </a:rPr>
              <a:t>map</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a:ln>
                  <a:noFill/>
                </a:ln>
                <a:solidFill>
                  <a:srgbClr val="40015A"/>
                </a:solidFill>
                <a:effectLst/>
                <a:latin typeface="Arial Unicode MS" panose="020B0604020202020204" pitchFamily="34" charset="-128"/>
              </a:rPr>
              <a:t>string</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sstream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using</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1" i="0" u="none" strike="noStrike" cap="none" normalizeH="0" baseline="0" dirty="0">
                <a:ln>
                  <a:noFill/>
                </a:ln>
                <a:solidFill>
                  <a:srgbClr val="800000"/>
                </a:solidFill>
                <a:effectLst/>
                <a:latin typeface="Arial Unicode MS" panose="020B0604020202020204" pitchFamily="34" charset="-128"/>
              </a:rPr>
              <a:t>namespace</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66616"/>
                </a:solidFill>
                <a:effectLst/>
                <a:latin typeface="Arial Unicode MS" panose="020B0604020202020204" pitchFamily="34" charset="-128"/>
              </a:rPr>
              <a:t>std</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400000"/>
                </a:solidFill>
                <a:effectLst/>
                <a:latin typeface="Arial Unicode MS" panose="020B0604020202020204" pitchFamily="34" charset="-128"/>
              </a:rPr>
              <a:t>main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1" i="0" u="none" strike="noStrike" cap="none" normalizeH="0" baseline="0" dirty="0">
                <a:ln>
                  <a:noFill/>
                </a:ln>
                <a:solidFill>
                  <a:srgbClr val="800000"/>
                </a:solidFill>
                <a:effectLst/>
                <a:latin typeface="Arial Unicode MS" panose="020B0604020202020204" pitchFamily="34" charset="-128"/>
              </a:rPr>
              <a:t>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argc</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1" i="0" u="none" strike="noStrike" cap="none" normalizeH="0" baseline="0" dirty="0">
                <a:ln>
                  <a:noFill/>
                </a:ln>
                <a:solidFill>
                  <a:srgbClr val="800000"/>
                </a:solidFill>
                <a:effectLst/>
                <a:latin typeface="Arial Unicode MS" panose="020B0604020202020204" pitchFamily="34" charset="-128"/>
              </a:rPr>
              <a:t>char</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03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ifstream</a:t>
            </a:r>
            <a:r>
              <a:rPr kumimoji="0" lang="en-US" altLang="en-US" sz="1400" b="0" i="0" u="none" strike="noStrike" cap="none" normalizeH="0" baseline="0" dirty="0">
                <a:ln>
                  <a:noFill/>
                </a:ln>
                <a:solidFill>
                  <a:srgbClr val="000000"/>
                </a:solidFill>
                <a:effectLst/>
                <a:latin typeface="Arial Unicode MS" panose="020B0604020202020204" pitchFamily="34" charset="-128"/>
              </a:rPr>
              <a:t> in</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in</a:t>
            </a:r>
            <a:r>
              <a:rPr kumimoji="0" lang="en-US" altLang="en-US" sz="1400" b="0" i="0" u="none" strike="noStrike" cap="none" normalizeH="0" baseline="0" dirty="0" err="1">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open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1</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key_field</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atoi</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2</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val_field</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atoi</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3</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603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03000"/>
                </a:solidFill>
                <a:latin typeface="Arial Unicode MS" panose="020B0604020202020204" pitchFamily="34" charset="-128"/>
              </a:rPr>
              <a:t>	</a:t>
            </a:r>
            <a:r>
              <a:rPr kumimoji="0" lang="en-US" altLang="en-US" sz="1400" b="0" i="0" u="none" strike="noStrike" cap="none" normalizeH="0" baseline="0" dirty="0">
                <a:ln>
                  <a:noFill/>
                </a:ln>
                <a:solidFill>
                  <a:srgbClr val="603000"/>
                </a:solidFill>
                <a:effectLst/>
                <a:latin typeface="Arial Unicode MS" panose="020B0604020202020204" pitchFamily="34" charset="-128"/>
              </a:rPr>
              <a:t>map</a:t>
            </a:r>
            <a:r>
              <a:rPr kumimoji="0" lang="en-US" altLang="en-US" sz="1400" b="0" i="0" u="none" strike="noStrike" cap="none" normalizeH="0" baseline="0" dirty="0">
                <a:ln>
                  <a:noFill/>
                </a:ln>
                <a:solidFill>
                  <a:srgbClr val="800080"/>
                </a:solidFill>
                <a:effectLst/>
                <a:latin typeface="Arial Unicode MS" panose="020B0604020202020204" pitchFamily="34" charset="-128"/>
              </a:rPr>
              <a:t>&lt;</a:t>
            </a:r>
            <a:r>
              <a:rPr kumimoji="0" lang="en-US" altLang="en-US" sz="1400" b="0" i="0" u="none" strike="noStrike" cap="none" normalizeH="0" baseline="0" dirty="0">
                <a:ln>
                  <a:noFill/>
                </a:ln>
                <a:solidFill>
                  <a:srgbClr val="603000"/>
                </a:solidFill>
                <a:effectLst/>
                <a:latin typeface="Arial Unicode MS" panose="020B0604020202020204" pitchFamily="34" charset="-128"/>
              </a:rPr>
              <a:t>string</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603000"/>
                </a:solidFill>
                <a:effectLst/>
                <a:latin typeface="Arial Unicode MS" panose="020B0604020202020204" pitchFamily="34" charset="-128"/>
              </a:rPr>
              <a:t>string</a:t>
            </a:r>
            <a:r>
              <a:rPr kumimoji="0" lang="en-US" altLang="en-US" sz="1400" b="0" i="0" u="none" strike="noStrike" cap="none" normalizeH="0" baseline="0" dirty="0">
                <a:ln>
                  <a:noFill/>
                </a:ln>
                <a:solidFill>
                  <a:srgbClr val="80008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mp</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03000"/>
                </a:solidFill>
                <a:effectLst/>
                <a:latin typeface="Arial Unicode MS" panose="020B0604020202020204" pitchFamily="34" charset="-128"/>
              </a:rPr>
              <a:t>	string</a:t>
            </a:r>
            <a:r>
              <a:rPr kumimoji="0" lang="en-US" altLang="en-US" sz="1400" b="0" i="0" u="none" strike="noStrike" cap="none" normalizeH="0" baseline="0" dirty="0">
                <a:ln>
                  <a:noFill/>
                </a:ln>
                <a:solidFill>
                  <a:srgbClr val="000000"/>
                </a:solidFill>
                <a:effectLst/>
                <a:latin typeface="Arial Unicode MS" panose="020B0604020202020204" pitchFamily="34" charset="-128"/>
              </a:rPr>
              <a:t> line</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if</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in</a:t>
            </a:r>
            <a:r>
              <a:rPr kumimoji="0" lang="en-US" altLang="en-US" sz="1400" b="0" i="0" u="none" strike="noStrike" cap="none" normalizeH="0" baseline="0" dirty="0" err="1">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is_open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getline</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in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line</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00E6"/>
                </a:solidFill>
                <a:latin typeface="Arial Unicode MS" panose="020B0604020202020204" pitchFamily="34" charset="-128"/>
              </a:rPr>
              <a:t>'\n'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stringstream</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ss</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line</a:t>
            </a:r>
            <a:r>
              <a:rPr lang="en-US" altLang="en-US" sz="1400" dirty="0">
                <a:solidFill>
                  <a:srgbClr val="80803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string</a:t>
            </a:r>
            <a:r>
              <a:rPr lang="en-US" altLang="en-US" sz="1400" dirty="0">
                <a:solidFill>
                  <a:srgbClr val="000000"/>
                </a:solidFill>
                <a:latin typeface="Arial Unicode MS" panose="020B0604020202020204" pitchFamily="34" charset="-128"/>
              </a:rPr>
              <a:t> 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int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8C00"/>
                </a:solidFill>
                <a:latin typeface="Arial Unicode MS" panose="020B0604020202020204" pitchFamily="34" charset="-128"/>
              </a:rPr>
              <a:t>0</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getline</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ss</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00E6"/>
                </a:solidFill>
                <a:latin typeface="Arial Unicode MS" panose="020B0604020202020204" pitchFamily="34" charset="-128"/>
              </a:rPr>
              <a:t>','</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key_field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key_token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else</a:t>
            </a: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val_field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ind</a:t>
            </a:r>
            <a:r>
              <a:rPr lang="en-US" altLang="en-US" sz="1400" dirty="0">
                <a:solidFill>
                  <a:srgbClr val="80803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key_token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else</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Couldn't open file </a:t>
            </a:r>
            <a:r>
              <a:rPr lang="en-US" altLang="en-US" sz="1400" dirty="0">
                <a:solidFill>
                  <a:srgbClr val="80000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argv</a:t>
            </a:r>
            <a:r>
              <a:rPr lang="en-US" altLang="en-US" sz="1400" dirty="0">
                <a:solidFill>
                  <a:srgbClr val="808030"/>
                </a:solidFill>
                <a:latin typeface="Arial Unicode MS" panose="020B0604020202020204" pitchFamily="34" charset="-128"/>
              </a:rPr>
              <a:t>[</a:t>
            </a:r>
            <a:r>
              <a:rPr lang="en-US" altLang="en-US" sz="1400" dirty="0">
                <a:solidFill>
                  <a:srgbClr val="008C00"/>
                </a:solidFill>
                <a:latin typeface="Arial Unicode MS" panose="020B0604020202020204" pitchFamily="34" charset="-128"/>
              </a:rPr>
              <a:t>1</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endParaRPr lang="en-US" altLang="en-US" sz="1400" dirty="0">
              <a:solidFill>
                <a:srgbClr val="603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string</a:t>
            </a:r>
            <a:r>
              <a:rPr lang="en-US" altLang="en-US" sz="1400" dirty="0">
                <a:solidFill>
                  <a:srgbClr val="000000"/>
                </a:solidFill>
                <a:latin typeface="Arial Unicode MS" panose="020B0604020202020204" pitchFamily="34" charset="-128"/>
              </a:rPr>
              <a:t> query</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603000"/>
                </a:solidFill>
                <a:latin typeface="Arial Unicode MS" panose="020B0604020202020204" pitchFamily="34" charset="-128"/>
              </a:rPr>
              <a:t>cin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&gt;&gt;</a:t>
            </a:r>
            <a:r>
              <a:rPr lang="en-US" altLang="en-US" sz="1400" dirty="0">
                <a:solidFill>
                  <a:srgbClr val="000000"/>
                </a:solidFill>
                <a:latin typeface="Arial Unicode MS" panose="020B0604020202020204" pitchFamily="34" charset="-128"/>
              </a:rPr>
              <a:t> 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mp</a:t>
            </a:r>
            <a:r>
              <a:rPr lang="en-US" altLang="en-US" sz="1400" dirty="0" err="1">
                <a:solidFill>
                  <a:srgbClr val="808030"/>
                </a:solidFill>
                <a:latin typeface="Arial Unicode MS" panose="020B0604020202020204" pitchFamily="34" charset="-128"/>
              </a:rPr>
              <a:t>.</a:t>
            </a:r>
            <a:r>
              <a:rPr lang="en-US" altLang="en-US" sz="1400" dirty="0" err="1">
                <a:solidFill>
                  <a:srgbClr val="603000"/>
                </a:solidFill>
                <a:latin typeface="Arial Unicode MS" panose="020B0604020202020204" pitchFamily="34" charset="-128"/>
              </a:rPr>
              <a:t>find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err="1">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end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Not Found.</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else</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a:t>
            </a:r>
            <a:r>
              <a:rPr lang="en-US" altLang="en-US" sz="1100" dirty="0"/>
              <a:t> </a:t>
            </a:r>
            <a:endParaRPr lang="en-IN" sz="1400" dirty="0"/>
          </a:p>
        </p:txBody>
      </p:sp>
      <p:cxnSp>
        <p:nvCxnSpPr>
          <p:cNvPr id="11" name="Straight Arrow Connector 10"/>
          <p:cNvCxnSpPr/>
          <p:nvPr/>
        </p:nvCxnSpPr>
        <p:spPr>
          <a:xfrm>
            <a:off x="653143" y="2891246"/>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53143" y="4036422"/>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3143" y="5603966"/>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124" y="2728861"/>
            <a:ext cx="400110" cy="324769"/>
          </a:xfrm>
          <a:prstGeom prst="rect">
            <a:avLst/>
          </a:prstGeom>
          <a:solidFill>
            <a:schemeClr val="bg1">
              <a:lumMod val="85000"/>
            </a:schemeClr>
          </a:solidFill>
          <a:ln>
            <a:solidFill>
              <a:schemeClr val="bg1">
                <a:lumMod val="65000"/>
              </a:schemeClr>
            </a:solidFill>
          </a:ln>
        </p:spPr>
        <p:txBody>
          <a:bodyPr vert="vert270" wrap="none" rtlCol="0">
            <a:spAutoFit/>
          </a:bodyPr>
          <a:lstStyle/>
          <a:p>
            <a:r>
              <a:rPr lang="en-IN" sz="1400" dirty="0"/>
              <a:t>I/O</a:t>
            </a:r>
          </a:p>
        </p:txBody>
      </p:sp>
      <p:sp>
        <p:nvSpPr>
          <p:cNvPr id="22" name="TextBox 21"/>
          <p:cNvSpPr txBox="1"/>
          <p:nvPr/>
        </p:nvSpPr>
        <p:spPr>
          <a:xfrm>
            <a:off x="224488" y="3183557"/>
            <a:ext cx="400110" cy="1707134"/>
          </a:xfrm>
          <a:prstGeom prst="rect">
            <a:avLst/>
          </a:prstGeom>
          <a:solidFill>
            <a:schemeClr val="bg1">
              <a:lumMod val="85000"/>
            </a:schemeClr>
          </a:solidFill>
          <a:ln>
            <a:solidFill>
              <a:schemeClr val="bg1">
                <a:lumMod val="75000"/>
              </a:schemeClr>
            </a:solidFill>
          </a:ln>
        </p:spPr>
        <p:txBody>
          <a:bodyPr vert="vert270" wrap="none" rtlCol="0">
            <a:spAutoFit/>
          </a:bodyPr>
          <a:lstStyle/>
          <a:p>
            <a:r>
              <a:rPr lang="en-IN" sz="1400" dirty="0"/>
              <a:t>Creating Symbol Table</a:t>
            </a:r>
          </a:p>
        </p:txBody>
      </p:sp>
      <p:sp>
        <p:nvSpPr>
          <p:cNvPr id="23" name="TextBox 22"/>
          <p:cNvSpPr txBox="1"/>
          <p:nvPr/>
        </p:nvSpPr>
        <p:spPr>
          <a:xfrm>
            <a:off x="224488" y="5020618"/>
            <a:ext cx="400110" cy="1476045"/>
          </a:xfrm>
          <a:prstGeom prst="rect">
            <a:avLst/>
          </a:prstGeom>
          <a:solidFill>
            <a:schemeClr val="bg1">
              <a:lumMod val="85000"/>
            </a:schemeClr>
          </a:solidFill>
          <a:ln>
            <a:solidFill>
              <a:schemeClr val="bg1">
                <a:lumMod val="75000"/>
              </a:schemeClr>
            </a:solidFill>
          </a:ln>
        </p:spPr>
        <p:txBody>
          <a:bodyPr vert="vert270" wrap="none" rtlCol="0">
            <a:spAutoFit/>
          </a:bodyPr>
          <a:lstStyle/>
          <a:p>
            <a:r>
              <a:rPr lang="en-IN" sz="1400" dirty="0"/>
              <a:t>Processing Queries</a:t>
            </a:r>
          </a:p>
        </p:txBody>
      </p:sp>
    </p:spTree>
    <p:extLst>
      <p:ext uri="{BB962C8B-B14F-4D97-AF65-F5344CB8AC3E}">
        <p14:creationId xmlns:p14="http://schemas.microsoft.com/office/powerpoint/2010/main" val="167300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6" end="3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17" end="1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29" end="2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8" end="18"/>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xEl>
                                              <p:pRg st="22" end="22"/>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
                                            <p:txEl>
                                              <p:pRg st="26" end="2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
                                            <p:txEl>
                                              <p:pRg st="24" end="2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
                                            <p:txEl>
                                              <p:pRg st="25" end="2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
                                            <p:txEl>
                                              <p:pRg st="27" end="2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
                                            <p:txEl>
                                              <p:pRg st="31" end="3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
                                            <p:txEl>
                                              <p:pRg st="32" end="32"/>
                                            </p:tx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
                                            <p:txEl>
                                              <p:pRg st="35" end="35"/>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
                                            <p:txEl>
                                              <p:pRg st="33" end="33"/>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
                                            <p:txEl>
                                              <p:pRg st="34"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6" grpId="0" animBg="1"/>
      <p:bldP spid="6" grpId="0" animBg="1"/>
      <p:bldP spid="2" grpId="0"/>
      <p:bldP spid="7" grpId="0" uiExpand="1" build="p" animBg="1"/>
      <p:bldP spid="18"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Red-Black Tree</a:t>
            </a:r>
          </a:p>
        </p:txBody>
      </p:sp>
      <p:sp>
        <p:nvSpPr>
          <p:cNvPr id="3" name="Subtitle 2"/>
          <p:cNvSpPr>
            <a:spLocks noGrp="1"/>
          </p:cNvSpPr>
          <p:nvPr>
            <p:ph type="subTitle" idx="1"/>
          </p:nvPr>
        </p:nvSpPr>
        <p:spPr/>
        <p:txBody>
          <a:bodyPr/>
          <a:lstStyle/>
          <a:p>
            <a:r>
              <a:rPr lang="en-IN" dirty="0"/>
              <a:t>Applications in Linux Kernel’s completely fair scheduler</a:t>
            </a:r>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13</a:t>
            </a:fld>
            <a:endParaRPr lang="en-IN"/>
          </a:p>
        </p:txBody>
      </p:sp>
    </p:spTree>
    <p:extLst>
      <p:ext uri="{BB962C8B-B14F-4D97-AF65-F5344CB8AC3E}">
        <p14:creationId xmlns:p14="http://schemas.microsoft.com/office/powerpoint/2010/main" val="29076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OS Scheduling </a:t>
            </a:r>
          </a:p>
        </p:txBody>
      </p:sp>
      <p:sp>
        <p:nvSpPr>
          <p:cNvPr id="3" name="Content Placeholder 2"/>
          <p:cNvSpPr>
            <a:spLocks noGrp="1"/>
          </p:cNvSpPr>
          <p:nvPr>
            <p:ph idx="1"/>
          </p:nvPr>
        </p:nvSpPr>
        <p:spPr/>
        <p:txBody>
          <a:bodyPr/>
          <a:lstStyle/>
          <a:p>
            <a:r>
              <a:rPr lang="en-IN" dirty="0"/>
              <a:t>Goal: </a:t>
            </a:r>
            <a:r>
              <a:rPr lang="en-US" altLang="zh-CN" dirty="0"/>
              <a:t>fairness in dividing processor time to tasks.</a:t>
            </a:r>
          </a:p>
          <a:p>
            <a:r>
              <a:rPr lang="en-US" dirty="0"/>
              <a:t>Task scheduling is an important aspect to operating system design.</a:t>
            </a:r>
          </a:p>
          <a:p>
            <a:r>
              <a:rPr lang="en-US" dirty="0"/>
              <a:t>Example Schedulers:</a:t>
            </a:r>
          </a:p>
          <a:p>
            <a:pPr lvl="1"/>
            <a:r>
              <a:rPr lang="en-US" dirty="0"/>
              <a:t>First Come, First Serve</a:t>
            </a:r>
          </a:p>
          <a:p>
            <a:pPr lvl="1"/>
            <a:r>
              <a:rPr lang="en-US" dirty="0"/>
              <a:t>Shortest Job First</a:t>
            </a:r>
          </a:p>
          <a:p>
            <a:pPr lvl="1"/>
            <a:r>
              <a:rPr lang="en-US" dirty="0"/>
              <a:t>Priority</a:t>
            </a:r>
          </a:p>
          <a:p>
            <a:pPr lvl="1"/>
            <a:r>
              <a:rPr lang="en-US" dirty="0"/>
              <a:t>Round Robin</a:t>
            </a:r>
            <a:endParaRPr lang="en-IN" dirty="0"/>
          </a:p>
        </p:txBody>
      </p:sp>
      <p:sp>
        <p:nvSpPr>
          <p:cNvPr id="4" name="Footer Placeholder 3"/>
          <p:cNvSpPr>
            <a:spLocks noGrp="1"/>
          </p:cNvSpPr>
          <p:nvPr>
            <p:ph type="ftr" sz="quarter" idx="11"/>
          </p:nvPr>
        </p:nvSpPr>
        <p:spPr/>
        <p:txBody>
          <a:bodyPr/>
          <a:lstStyle/>
          <a:p>
            <a:r>
              <a:rPr lang="en-US" dirty="0"/>
              <a:t>Based on “Inside the Linux 2.6 Completely Fair Scheduler”-http://www.ibm.com/developerworks/linux/library/l-completely-fair-scheduler/</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14</a:t>
            </a:fld>
            <a:endParaRPr lang="en-IN"/>
          </a:p>
        </p:txBody>
      </p:sp>
    </p:spTree>
    <p:extLst>
      <p:ext uri="{BB962C8B-B14F-4D97-AF65-F5344CB8AC3E}">
        <p14:creationId xmlns:p14="http://schemas.microsoft.com/office/powerpoint/2010/main" val="11229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Completely </a:t>
            </a:r>
            <a:r>
              <a:rPr lang="en-IN"/>
              <a:t>Fair Scheduler</a:t>
            </a:r>
            <a:endParaRPr lang="en-IN" dirty="0"/>
          </a:p>
        </p:txBody>
      </p:sp>
      <p:sp>
        <p:nvSpPr>
          <p:cNvPr id="3" name="Content Placeholder 2"/>
          <p:cNvSpPr>
            <a:spLocks noGrp="1"/>
          </p:cNvSpPr>
          <p:nvPr>
            <p:ph idx="1"/>
          </p:nvPr>
        </p:nvSpPr>
        <p:spPr/>
        <p:txBody>
          <a:bodyPr/>
          <a:lstStyle/>
          <a:p>
            <a:r>
              <a:rPr lang="en-US" dirty="0"/>
              <a:t>Queue ordered in terms of “virtual run time”</a:t>
            </a:r>
          </a:p>
          <a:p>
            <a:pPr lvl="1"/>
            <a:r>
              <a:rPr lang="en-US" dirty="0"/>
              <a:t>smallest value picked for using CPU</a:t>
            </a:r>
          </a:p>
          <a:p>
            <a:pPr lvl="1"/>
            <a:r>
              <a:rPr lang="en-US" dirty="0"/>
              <a:t>small values: tasks have received less time on CPU</a:t>
            </a:r>
          </a:p>
          <a:p>
            <a:pPr lvl="1"/>
            <a:r>
              <a:rPr lang="en-US" dirty="0"/>
              <a:t>tasks blocked on I/O have smaller values</a:t>
            </a:r>
          </a:p>
          <a:p>
            <a:pPr lvl="1"/>
            <a:r>
              <a:rPr lang="en-US" dirty="0"/>
              <a:t>execution time on CPU added to value</a:t>
            </a:r>
          </a:p>
          <a:p>
            <a:pPr lvl="1"/>
            <a:r>
              <a:rPr lang="en-US" dirty="0"/>
              <a:t>priorities cause different decays of values</a:t>
            </a:r>
          </a:p>
          <a:p>
            <a:r>
              <a:rPr lang="en-US" dirty="0"/>
              <a:t>Bottom Line: The smaller a task's virtual runtime, the higher its need for the processor</a:t>
            </a:r>
          </a:p>
          <a:p>
            <a:endParaRPr lang="en-IN" dirty="0"/>
          </a:p>
        </p:txBody>
      </p:sp>
      <p:sp>
        <p:nvSpPr>
          <p:cNvPr id="4" name="Footer Placeholder 3"/>
          <p:cNvSpPr>
            <a:spLocks noGrp="1"/>
          </p:cNvSpPr>
          <p:nvPr>
            <p:ph type="ftr" sz="quarter" idx="11"/>
          </p:nvPr>
        </p:nvSpPr>
        <p:spPr>
          <a:xfrm>
            <a:off x="3229791" y="6356349"/>
            <a:ext cx="5732417" cy="365125"/>
          </a:xfrm>
        </p:spPr>
        <p:txBody>
          <a:bodyPr/>
          <a:lstStyle/>
          <a:p>
            <a:r>
              <a:rPr lang="en-US" dirty="0"/>
              <a:t>Based on “Inside the Linux 2.6 Completely Fair Scheduler”-http://www.ibm.com/developerworks/linux/library/l-completely-fair-scheduler/</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15</a:t>
            </a:fld>
            <a:endParaRPr lang="en-IN"/>
          </a:p>
        </p:txBody>
      </p:sp>
    </p:spTree>
    <p:extLst>
      <p:ext uri="{BB962C8B-B14F-4D97-AF65-F5344CB8AC3E}">
        <p14:creationId xmlns:p14="http://schemas.microsoft.com/office/powerpoint/2010/main" val="31203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CFS Tree</a:t>
            </a:r>
          </a:p>
        </p:txBody>
      </p:sp>
      <p:pic>
        <p:nvPicPr>
          <p:cNvPr id="1026" name="Picture 2" descr="Example of a red-black tre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3012" y="2605881"/>
            <a:ext cx="4371975" cy="279082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half" idx="2"/>
          </p:nvPr>
        </p:nvSpPr>
        <p:spPr/>
        <p:txBody>
          <a:bodyPr/>
          <a:lstStyle/>
          <a:p>
            <a:r>
              <a:rPr lang="en-US" dirty="0"/>
              <a:t>The key for each node is the virtual runtime of the corresponding task.</a:t>
            </a:r>
          </a:p>
          <a:p>
            <a:r>
              <a:rPr lang="en-US" dirty="0"/>
              <a:t>To pick the next task to run, simply take the leftmost node.</a:t>
            </a:r>
          </a:p>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16</a:t>
            </a:fld>
            <a:endParaRPr lang="en-IN"/>
          </a:p>
        </p:txBody>
      </p:sp>
      <p:sp>
        <p:nvSpPr>
          <p:cNvPr id="11" name="Footer Placeholder 3"/>
          <p:cNvSpPr>
            <a:spLocks noGrp="1"/>
          </p:cNvSpPr>
          <p:nvPr>
            <p:ph type="ftr" sz="quarter" idx="11"/>
          </p:nvPr>
        </p:nvSpPr>
        <p:spPr>
          <a:xfrm>
            <a:off x="2554207" y="6356350"/>
            <a:ext cx="7083586" cy="365125"/>
          </a:xfrm>
        </p:spPr>
        <p:txBody>
          <a:bodyPr/>
          <a:lstStyle/>
          <a:p>
            <a:r>
              <a:rPr lang="en-US" dirty="0"/>
              <a:t>Based on “Inside the Linux 2.6 Completely Fair Scheduler”-http://www.ibm.com/developerworks/linux/library/l-completely-fair-scheduler/, Image Source – same.</a:t>
            </a:r>
            <a:endParaRPr lang="en-IN" dirty="0"/>
          </a:p>
        </p:txBody>
      </p:sp>
    </p:spTree>
    <p:extLst>
      <p:ext uri="{BB962C8B-B14F-4D97-AF65-F5344CB8AC3E}">
        <p14:creationId xmlns:p14="http://schemas.microsoft.com/office/powerpoint/2010/main" val="141585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Implementation</a:t>
            </a:r>
          </a:p>
        </p:txBody>
      </p:sp>
      <p:pic>
        <p:nvPicPr>
          <p:cNvPr id="2050" name="Picture 2" descr="Structure hierarchy for tasks and the red-black tre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66775" y="1929606"/>
            <a:ext cx="5124450" cy="41433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2"/>
          </p:nvPr>
        </p:nvSpPr>
        <p:spPr/>
        <p:txBody>
          <a:bodyPr>
            <a:normAutofit fontScale="92500" lnSpcReduction="20000"/>
          </a:bodyPr>
          <a:lstStyle/>
          <a:p>
            <a:r>
              <a:rPr lang="en-US" dirty="0"/>
              <a:t> </a:t>
            </a:r>
            <a:r>
              <a:rPr lang="en-US" dirty="0" err="1">
                <a:solidFill>
                  <a:schemeClr val="bg1">
                    <a:lumMod val="75000"/>
                  </a:schemeClr>
                </a:solidFill>
              </a:rPr>
              <a:t>task_struct</a:t>
            </a:r>
            <a:r>
              <a:rPr lang="en-US" dirty="0">
                <a:solidFill>
                  <a:schemeClr val="bg1">
                    <a:lumMod val="75000"/>
                  </a:schemeClr>
                </a:solidFill>
              </a:rPr>
              <a:t> </a:t>
            </a:r>
            <a:r>
              <a:rPr lang="en-US" dirty="0"/>
              <a:t>: All tasks within Linux.</a:t>
            </a:r>
          </a:p>
          <a:p>
            <a:r>
              <a:rPr lang="en-US" dirty="0"/>
              <a:t> </a:t>
            </a:r>
            <a:r>
              <a:rPr lang="en-US" dirty="0" err="1">
                <a:solidFill>
                  <a:schemeClr val="bg1">
                    <a:lumMod val="75000"/>
                  </a:schemeClr>
                </a:solidFill>
              </a:rPr>
              <a:t>sched_entity</a:t>
            </a:r>
            <a:r>
              <a:rPr lang="en-US" dirty="0">
                <a:solidFill>
                  <a:schemeClr val="bg1">
                    <a:lumMod val="75000"/>
                  </a:schemeClr>
                </a:solidFill>
              </a:rPr>
              <a:t> </a:t>
            </a:r>
            <a:r>
              <a:rPr lang="en-US" dirty="0"/>
              <a:t>: Entity created to track scheduling information</a:t>
            </a:r>
          </a:p>
          <a:p>
            <a:r>
              <a:rPr lang="en-US" dirty="0"/>
              <a:t> </a:t>
            </a:r>
            <a:r>
              <a:rPr lang="en-US" dirty="0" err="1">
                <a:solidFill>
                  <a:schemeClr val="bg1">
                    <a:lumMod val="75000"/>
                  </a:schemeClr>
                </a:solidFill>
              </a:rPr>
              <a:t>rb_root</a:t>
            </a:r>
            <a:r>
              <a:rPr lang="en-US" dirty="0">
                <a:solidFill>
                  <a:schemeClr val="bg1">
                    <a:lumMod val="75000"/>
                  </a:schemeClr>
                </a:solidFill>
              </a:rPr>
              <a:t> </a:t>
            </a:r>
            <a:r>
              <a:rPr lang="en-US" dirty="0"/>
              <a:t>: root of the tree</a:t>
            </a:r>
          </a:p>
          <a:p>
            <a:r>
              <a:rPr lang="en-US" dirty="0"/>
              <a:t>Internal nodes represent one or more tasks that are runnable.</a:t>
            </a:r>
          </a:p>
          <a:p>
            <a:r>
              <a:rPr lang="en-US" dirty="0"/>
              <a:t>The </a:t>
            </a:r>
            <a:r>
              <a:rPr lang="en-US" dirty="0" err="1">
                <a:solidFill>
                  <a:schemeClr val="bg1">
                    <a:lumMod val="75000"/>
                  </a:schemeClr>
                </a:solidFill>
              </a:rPr>
              <a:t>rb_node</a:t>
            </a:r>
            <a:r>
              <a:rPr lang="en-US" dirty="0">
                <a:solidFill>
                  <a:schemeClr val="bg1">
                    <a:lumMod val="75000"/>
                  </a:schemeClr>
                </a:solidFill>
              </a:rPr>
              <a:t> </a:t>
            </a:r>
            <a:r>
              <a:rPr lang="en-US" dirty="0"/>
              <a:t>is contained within the </a:t>
            </a:r>
            <a:r>
              <a:rPr lang="en-US" dirty="0" err="1">
                <a:solidFill>
                  <a:schemeClr val="bg1">
                    <a:lumMod val="75000"/>
                  </a:schemeClr>
                </a:solidFill>
              </a:rPr>
              <a:t>sched_entity</a:t>
            </a:r>
            <a:r>
              <a:rPr lang="en-US" dirty="0">
                <a:solidFill>
                  <a:schemeClr val="bg1">
                    <a:lumMod val="75000"/>
                  </a:schemeClr>
                </a:solidFill>
              </a:rPr>
              <a:t> </a:t>
            </a:r>
            <a:r>
              <a:rPr lang="en-US" dirty="0"/>
              <a:t>structure, which includes the </a:t>
            </a:r>
            <a:r>
              <a:rPr lang="en-US" dirty="0" err="1">
                <a:solidFill>
                  <a:schemeClr val="bg1">
                    <a:lumMod val="75000"/>
                  </a:schemeClr>
                </a:solidFill>
              </a:rPr>
              <a:t>rb_node</a:t>
            </a:r>
            <a:r>
              <a:rPr lang="en-US" dirty="0">
                <a:solidFill>
                  <a:schemeClr val="bg1">
                    <a:lumMod val="75000"/>
                  </a:schemeClr>
                </a:solidFill>
              </a:rPr>
              <a:t> </a:t>
            </a:r>
            <a:r>
              <a:rPr lang="en-US" dirty="0"/>
              <a:t>reference, load weight, and a variety of statistics data</a:t>
            </a:r>
          </a:p>
          <a:p>
            <a:r>
              <a:rPr lang="en-US" dirty="0" err="1">
                <a:solidFill>
                  <a:schemeClr val="bg1">
                    <a:lumMod val="75000"/>
                  </a:schemeClr>
                </a:solidFill>
              </a:rPr>
              <a:t>sched_entity</a:t>
            </a:r>
            <a:r>
              <a:rPr lang="en-US" dirty="0">
                <a:solidFill>
                  <a:schemeClr val="bg1">
                    <a:lumMod val="75000"/>
                  </a:schemeClr>
                </a:solidFill>
              </a:rPr>
              <a:t> </a:t>
            </a:r>
            <a:r>
              <a:rPr lang="en-US" dirty="0"/>
              <a:t>contains the </a:t>
            </a:r>
            <a:r>
              <a:rPr lang="en-US" dirty="0" err="1">
                <a:solidFill>
                  <a:schemeClr val="bg1">
                    <a:lumMod val="75000"/>
                  </a:schemeClr>
                </a:solidFill>
              </a:rPr>
              <a:t>vruntime</a:t>
            </a:r>
            <a:endParaRPr lang="en-IN" dirty="0">
              <a:solidFill>
                <a:schemeClr val="bg1">
                  <a:lumMod val="75000"/>
                </a:schemeClr>
              </a:solidFill>
            </a:endParaRPr>
          </a:p>
        </p:txBody>
      </p:sp>
      <p:sp>
        <p:nvSpPr>
          <p:cNvPr id="5" name="Slide Number Placeholder 4"/>
          <p:cNvSpPr>
            <a:spLocks noGrp="1"/>
          </p:cNvSpPr>
          <p:nvPr>
            <p:ph type="sldNum" sz="quarter" idx="12"/>
          </p:nvPr>
        </p:nvSpPr>
        <p:spPr/>
        <p:txBody>
          <a:bodyPr/>
          <a:lstStyle/>
          <a:p>
            <a:fld id="{BEE76C32-6E61-40C7-85E1-F37748E51406}" type="slidenum">
              <a:rPr lang="en-IN" smtClean="0"/>
              <a:t>17</a:t>
            </a:fld>
            <a:endParaRPr lang="en-IN"/>
          </a:p>
        </p:txBody>
      </p:sp>
      <p:sp>
        <p:nvSpPr>
          <p:cNvPr id="10" name="Footer Placeholder 3"/>
          <p:cNvSpPr>
            <a:spLocks noGrp="1"/>
          </p:cNvSpPr>
          <p:nvPr>
            <p:ph type="ftr" sz="quarter" idx="11"/>
          </p:nvPr>
        </p:nvSpPr>
        <p:spPr>
          <a:xfrm>
            <a:off x="2594610" y="6356349"/>
            <a:ext cx="7002780" cy="365125"/>
          </a:xfrm>
        </p:spPr>
        <p:txBody>
          <a:bodyPr/>
          <a:lstStyle/>
          <a:p>
            <a:r>
              <a:rPr lang="en-US" dirty="0"/>
              <a:t>Based on “Inside the Linux 2.6 Completely Fair Scheduler”-http://www.ibm.com/developerworks/linux/library/l-completely-fair-scheduler/, Image Source – same.</a:t>
            </a:r>
            <a:endParaRPr lang="en-IN" dirty="0"/>
          </a:p>
        </p:txBody>
      </p:sp>
    </p:spTree>
    <p:extLst>
      <p:ext uri="{BB962C8B-B14F-4D97-AF65-F5344CB8AC3E}">
        <p14:creationId xmlns:p14="http://schemas.microsoft.com/office/powerpoint/2010/main" val="33687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Tries</a:t>
            </a:r>
            <a:endParaRPr lang="en-US" dirty="0"/>
          </a:p>
        </p:txBody>
      </p:sp>
      <p:sp>
        <p:nvSpPr>
          <p:cNvPr id="3" name="Subtitle 2"/>
          <p:cNvSpPr>
            <a:spLocks noGrp="1"/>
          </p:cNvSpPr>
          <p:nvPr>
            <p:ph type="subTitle" idx="1"/>
          </p:nvPr>
        </p:nvSpPr>
        <p:spPr/>
        <p:txBody>
          <a:bodyPr/>
          <a:lstStyle/>
          <a:p>
            <a:r>
              <a:rPr lang="en-IN" dirty="0"/>
              <a:t>Applications in IP Lookup </a:t>
            </a:r>
            <a:endParaRPr lang="en-US" dirty="0"/>
          </a:p>
        </p:txBody>
      </p:sp>
      <p:sp>
        <p:nvSpPr>
          <p:cNvPr id="4" name="Footer Placeholder 3"/>
          <p:cNvSpPr>
            <a:spLocks noGrp="1"/>
          </p:cNvSpPr>
          <p:nvPr>
            <p:ph type="ftr" sz="quarter" idx="11"/>
          </p:nvPr>
        </p:nvSpPr>
        <p:spPr/>
        <p:txBody>
          <a:bodyPr/>
          <a:lstStyle/>
          <a:p>
            <a:r>
              <a:rPr lang="en-IN" dirty="0"/>
              <a:t>https://raminaji.wordpress.com/unibit-tries/</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18</a:t>
            </a:fld>
            <a:endParaRPr lang="en-IN"/>
          </a:p>
        </p:txBody>
      </p:sp>
    </p:spTree>
    <p:extLst>
      <p:ext uri="{BB962C8B-B14F-4D97-AF65-F5344CB8AC3E}">
        <p14:creationId xmlns:p14="http://schemas.microsoft.com/office/powerpoint/2010/main" val="4141151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IP Lookup</a:t>
            </a:r>
          </a:p>
        </p:txBody>
      </p:sp>
      <p:sp>
        <p:nvSpPr>
          <p:cNvPr id="3" name="Subtitle 2"/>
          <p:cNvSpPr>
            <a:spLocks noGrp="1"/>
          </p:cNvSpPr>
          <p:nvPr>
            <p:ph idx="1"/>
          </p:nvPr>
        </p:nvSpPr>
        <p:spPr/>
        <p:txBody>
          <a:bodyPr/>
          <a:lstStyle/>
          <a:p>
            <a:pPr marL="342900" indent="-342900" algn="l">
              <a:buFont typeface="Arial" panose="020B0604020202020204" pitchFamily="34" charset="0"/>
              <a:buChar char="•"/>
            </a:pPr>
            <a:r>
              <a:rPr lang="en-IN" dirty="0"/>
              <a:t>IP lookup is the most frequently used job. Searching IP from huge number of IPs can be done using prefix tries easily in O(32) for IPv4 and O(128)  for IPv6</a:t>
            </a:r>
          </a:p>
          <a:p>
            <a:pPr marL="342900" indent="-342900" algn="l">
              <a:buFont typeface="Arial" panose="020B0604020202020204" pitchFamily="34" charset="0"/>
              <a:buChar char="•"/>
            </a:pPr>
            <a:r>
              <a:rPr lang="en-IN" b="1" dirty="0"/>
              <a:t>Route Lookup</a:t>
            </a:r>
            <a:r>
              <a:rPr lang="en-IN" dirty="0"/>
              <a:t>: Each IP address lookup starts at the root node of the </a:t>
            </a:r>
            <a:r>
              <a:rPr lang="en-IN" dirty="0" err="1"/>
              <a:t>trie</a:t>
            </a:r>
            <a:r>
              <a:rPr lang="en-IN" dirty="0"/>
              <a:t>. Based on  the destination address of the packet, the search procedure determines whether the left or the right node is to be visited. The prefix node found along the path that contains forwarding information is maintained as Best Matching Prefix (BMP) while the </a:t>
            </a:r>
            <a:r>
              <a:rPr lang="en-IN" dirty="0" err="1"/>
              <a:t>trie</a:t>
            </a:r>
            <a:r>
              <a:rPr lang="en-IN" dirty="0"/>
              <a:t> is traversed. </a:t>
            </a:r>
          </a:p>
        </p:txBody>
      </p:sp>
    </p:spTree>
    <p:extLst>
      <p:ext uri="{BB962C8B-B14F-4D97-AF65-F5344CB8AC3E}">
        <p14:creationId xmlns:p14="http://schemas.microsoft.com/office/powerpoint/2010/main" val="319096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Management</a:t>
            </a:r>
            <a:endParaRPr lang="en-US" dirty="0"/>
          </a:p>
        </p:txBody>
      </p:sp>
      <p:sp>
        <p:nvSpPr>
          <p:cNvPr id="3" name="Content Placeholder 2"/>
          <p:cNvSpPr>
            <a:spLocks noGrp="1"/>
          </p:cNvSpPr>
          <p:nvPr>
            <p:ph idx="1"/>
          </p:nvPr>
        </p:nvSpPr>
        <p:spPr>
          <a:xfrm>
            <a:off x="838200" y="1825625"/>
            <a:ext cx="8384931" cy="4351338"/>
          </a:xfrm>
        </p:spPr>
        <p:txBody>
          <a:bodyPr/>
          <a:lstStyle/>
          <a:p>
            <a:r>
              <a:rPr lang="en-IN" dirty="0"/>
              <a:t>Virtual memory and Physical Memory</a:t>
            </a:r>
          </a:p>
          <a:p>
            <a:r>
              <a:rPr lang="en-IN" dirty="0"/>
              <a:t>Loading an executable image</a:t>
            </a:r>
          </a:p>
          <a:p>
            <a:r>
              <a:rPr lang="en-IN" i="1" dirty="0"/>
              <a:t>Page Fault</a:t>
            </a:r>
          </a:p>
        </p:txBody>
      </p:sp>
      <p:pic>
        <p:nvPicPr>
          <p:cNvPr id="4" name="table"/>
          <p:cNvPicPr>
            <a:picLocks noChangeAspect="1"/>
          </p:cNvPicPr>
          <p:nvPr/>
        </p:nvPicPr>
        <p:blipFill>
          <a:blip r:embed="rId3"/>
          <a:stretch>
            <a:fillRect/>
          </a:stretch>
        </p:blipFill>
        <p:spPr>
          <a:xfrm>
            <a:off x="9682177" y="1263820"/>
            <a:ext cx="1848555" cy="4913143"/>
          </a:xfrm>
          <a:prstGeom prst="rect">
            <a:avLst/>
          </a:prstGeom>
        </p:spPr>
      </p:pic>
      <p:sp>
        <p:nvSpPr>
          <p:cNvPr id="7" name="Slide Number Placeholder 6"/>
          <p:cNvSpPr>
            <a:spLocks noGrp="1"/>
          </p:cNvSpPr>
          <p:nvPr>
            <p:ph type="sldNum" sz="quarter" idx="12"/>
          </p:nvPr>
        </p:nvSpPr>
        <p:spPr/>
        <p:txBody>
          <a:bodyPr/>
          <a:lstStyle/>
          <a:p>
            <a:fld id="{BEE76C32-6E61-40C7-85E1-F37748E51406}" type="slidenum">
              <a:rPr lang="en-IN" smtClean="0"/>
              <a:t>2</a:t>
            </a:fld>
            <a:endParaRPr lang="en-IN"/>
          </a:p>
        </p:txBody>
      </p:sp>
      <p:sp>
        <p:nvSpPr>
          <p:cNvPr id="8" name="Footer Placeholder 7"/>
          <p:cNvSpPr>
            <a:spLocks noGrp="1"/>
          </p:cNvSpPr>
          <p:nvPr>
            <p:ph type="ftr" sz="quarter" idx="11"/>
          </p:nvPr>
        </p:nvSpPr>
        <p:spPr/>
        <p:txBody>
          <a:bodyPr/>
          <a:lstStyle/>
          <a:p>
            <a:r>
              <a:rPr lang="en-US" dirty="0"/>
              <a:t>Based on Linux Kernel by David </a:t>
            </a:r>
            <a:r>
              <a:rPr lang="en-US" dirty="0" err="1"/>
              <a:t>Rusling</a:t>
            </a:r>
            <a:endParaRPr lang="en-IN" dirty="0"/>
          </a:p>
        </p:txBody>
      </p:sp>
    </p:spTree>
    <p:extLst>
      <p:ext uri="{BB962C8B-B14F-4D97-AF65-F5344CB8AC3E}">
        <p14:creationId xmlns:p14="http://schemas.microsoft.com/office/powerpoint/2010/main" val="20874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srcRect l="148" t="35227"/>
          <a:stretch/>
        </p:blipFill>
        <p:spPr>
          <a:xfrm>
            <a:off x="1406272" y="1146847"/>
            <a:ext cx="9379456" cy="4564307"/>
          </a:xfrm>
          <a:prstGeom prst="rect">
            <a:avLst/>
          </a:prstGeom>
        </p:spPr>
      </p:pic>
    </p:spTree>
    <p:extLst>
      <p:ext uri="{BB962C8B-B14F-4D97-AF65-F5344CB8AC3E}">
        <p14:creationId xmlns:p14="http://schemas.microsoft.com/office/powerpoint/2010/main" val="360377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Queue</a:t>
            </a:r>
            <a:endParaRPr lang="en-US" dirty="0"/>
          </a:p>
        </p:txBody>
      </p:sp>
      <p:sp>
        <p:nvSpPr>
          <p:cNvPr id="3" name="Subtitle 2"/>
          <p:cNvSpPr>
            <a:spLocks noGrp="1"/>
          </p:cNvSpPr>
          <p:nvPr>
            <p:ph type="subTitle" idx="1"/>
          </p:nvPr>
        </p:nvSpPr>
        <p:spPr/>
        <p:txBody>
          <a:bodyPr/>
          <a:lstStyle/>
          <a:p>
            <a:r>
              <a:rPr lang="en-IN" dirty="0"/>
              <a:t>Applications in Round-Robin OS Scheduling</a:t>
            </a:r>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21</a:t>
            </a:fld>
            <a:endParaRPr lang="en-IN"/>
          </a:p>
        </p:txBody>
      </p:sp>
    </p:spTree>
    <p:extLst>
      <p:ext uri="{BB962C8B-B14F-4D97-AF65-F5344CB8AC3E}">
        <p14:creationId xmlns:p14="http://schemas.microsoft.com/office/powerpoint/2010/main" val="2929017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Round Robin OS Scheduling</a:t>
            </a:r>
          </a:p>
        </p:txBody>
      </p:sp>
      <p:sp>
        <p:nvSpPr>
          <p:cNvPr id="3" name="Content Placeholder 2"/>
          <p:cNvSpPr>
            <a:spLocks noGrp="1"/>
          </p:cNvSpPr>
          <p:nvPr>
            <p:ph idx="1"/>
          </p:nvPr>
        </p:nvSpPr>
        <p:spPr/>
        <p:txBody>
          <a:bodyPr>
            <a:normAutofit/>
          </a:bodyPr>
          <a:lstStyle/>
          <a:p>
            <a:r>
              <a:rPr lang="en-IN" b="1" dirty="0"/>
              <a:t>Round-Robin</a:t>
            </a:r>
            <a:r>
              <a:rPr lang="en-IN" dirty="0"/>
              <a:t> (RR) is one of the algorithms employed by process and network schedulers in computing.</a:t>
            </a:r>
          </a:p>
          <a:p>
            <a:r>
              <a:rPr lang="en-IN" dirty="0"/>
              <a:t>It equally divides quanta of time among various process.</a:t>
            </a:r>
          </a:p>
          <a:p>
            <a:endParaRPr lang="en-IN" dirty="0"/>
          </a:p>
          <a:p>
            <a:pPr marL="0" indent="0">
              <a:buNone/>
            </a:pPr>
            <a:r>
              <a:rPr lang="en-IN" sz="2000" b="1" dirty="0"/>
              <a:t>Job 1 = Total time to complete 250 </a:t>
            </a:r>
            <a:r>
              <a:rPr lang="en-IN" sz="2000" b="1" dirty="0" err="1"/>
              <a:t>ms</a:t>
            </a:r>
            <a:r>
              <a:rPr lang="en-IN" sz="2000" b="1" dirty="0"/>
              <a:t> (quantum 100 </a:t>
            </a:r>
            <a:r>
              <a:rPr lang="en-IN" sz="2000" b="1" dirty="0" err="1"/>
              <a:t>ms</a:t>
            </a:r>
            <a:r>
              <a:rPr lang="en-IN" sz="2000" b="1" dirty="0"/>
              <a:t>)</a:t>
            </a:r>
            <a:r>
              <a:rPr lang="en-IN" sz="2000" dirty="0"/>
              <a:t>.</a:t>
            </a:r>
          </a:p>
          <a:p>
            <a:pPr marL="0" indent="0">
              <a:buNone/>
            </a:pPr>
            <a:r>
              <a:rPr lang="en-IN" sz="2000" dirty="0"/>
              <a:t>First allocation = 100 </a:t>
            </a:r>
            <a:r>
              <a:rPr lang="en-IN" sz="2000" dirty="0" err="1"/>
              <a:t>ms.</a:t>
            </a:r>
            <a:endParaRPr lang="en-IN" sz="2000" dirty="0"/>
          </a:p>
          <a:p>
            <a:pPr marL="0" indent="0">
              <a:buNone/>
            </a:pPr>
            <a:r>
              <a:rPr lang="en-IN" sz="2000" dirty="0"/>
              <a:t>Second allocation = 100 </a:t>
            </a:r>
            <a:r>
              <a:rPr lang="en-IN" sz="2000" dirty="0" err="1"/>
              <a:t>ms.</a:t>
            </a:r>
            <a:endParaRPr lang="en-IN" sz="2000" dirty="0"/>
          </a:p>
          <a:p>
            <a:pPr marL="0" indent="0">
              <a:buNone/>
            </a:pPr>
            <a:r>
              <a:rPr lang="en-IN" sz="2000" dirty="0"/>
              <a:t>Third allocation = 100 </a:t>
            </a:r>
            <a:r>
              <a:rPr lang="en-IN" sz="2000" dirty="0" err="1"/>
              <a:t>ms</a:t>
            </a:r>
            <a:r>
              <a:rPr lang="en-IN" sz="2000" dirty="0"/>
              <a:t> but </a:t>
            </a:r>
            <a:r>
              <a:rPr lang="en-IN" sz="2000" i="1" dirty="0"/>
              <a:t>job1</a:t>
            </a:r>
            <a:r>
              <a:rPr lang="en-IN" sz="2000" dirty="0"/>
              <a:t> self-terminates after 50 </a:t>
            </a:r>
            <a:r>
              <a:rPr lang="en-IN" sz="2000" dirty="0" err="1"/>
              <a:t>ms.</a:t>
            </a:r>
            <a:endParaRPr lang="en-IN" sz="2000" dirty="0"/>
          </a:p>
          <a:p>
            <a:pPr marL="0" indent="0">
              <a:buNone/>
            </a:pPr>
            <a:r>
              <a:rPr lang="en-IN" sz="2000" dirty="0"/>
              <a:t>Total CPU time of </a:t>
            </a:r>
            <a:r>
              <a:rPr lang="en-IN" sz="2000" i="1" dirty="0"/>
              <a:t>job1</a:t>
            </a:r>
            <a:r>
              <a:rPr lang="en-IN" sz="2000" dirty="0"/>
              <a:t> = 250 </a:t>
            </a:r>
            <a:r>
              <a:rPr lang="en-IN" sz="2000" dirty="0" err="1"/>
              <a:t>ms</a:t>
            </a:r>
            <a:endParaRPr lang="en-IN" sz="2000" dirty="0"/>
          </a:p>
          <a:p>
            <a:endParaRPr lang="en-IN" dirty="0"/>
          </a:p>
        </p:txBody>
      </p:sp>
    </p:spTree>
    <p:extLst>
      <p:ext uri="{BB962C8B-B14F-4D97-AF65-F5344CB8AC3E}">
        <p14:creationId xmlns:p14="http://schemas.microsoft.com/office/powerpoint/2010/main" val="123780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IN" dirty="0"/>
              <a:t>Complexity Analysis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74932461"/>
              </p:ext>
            </p:extLst>
          </p:nvPr>
        </p:nvGraphicFramePr>
        <p:xfrm>
          <a:off x="3563814" y="1861048"/>
          <a:ext cx="623131" cy="370840"/>
        </p:xfrm>
        <a:graphic>
          <a:graphicData uri="http://schemas.openxmlformats.org/drawingml/2006/table">
            <a:tbl>
              <a:tblPr firstRow="1" bandRow="1">
                <a:tableStyleId>{5940675A-B579-460E-94D1-54222C63F5DA}</a:tableStyleId>
              </a:tblPr>
              <a:tblGrid>
                <a:gridCol w="623131">
                  <a:extLst>
                    <a:ext uri="{9D8B030D-6E8A-4147-A177-3AD203B41FA5}">
                      <a16:colId xmlns:a16="http://schemas.microsoft.com/office/drawing/2014/main" val="20000"/>
                    </a:ext>
                  </a:extLst>
                </a:gridCol>
              </a:tblGrid>
              <a:tr h="370840">
                <a:tc>
                  <a:txBody>
                    <a:bodyPr/>
                    <a:lstStyle/>
                    <a:p>
                      <a:r>
                        <a:rPr lang="en-IN" dirty="0"/>
                        <a:t>P0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3563815" y="2431963"/>
          <a:ext cx="1241040" cy="370840"/>
        </p:xfrm>
        <a:graphic>
          <a:graphicData uri="http://schemas.openxmlformats.org/drawingml/2006/table">
            <a:tbl>
              <a:tblPr firstRow="1" bandRow="1">
                <a:tableStyleId>{5940675A-B579-460E-94D1-54222C63F5DA}</a:tableStyleId>
              </a:tblPr>
              <a:tblGrid>
                <a:gridCol w="620520">
                  <a:extLst>
                    <a:ext uri="{9D8B030D-6E8A-4147-A177-3AD203B41FA5}">
                      <a16:colId xmlns:a16="http://schemas.microsoft.com/office/drawing/2014/main" val="20000"/>
                    </a:ext>
                  </a:extLst>
                </a:gridCol>
                <a:gridCol w="620520">
                  <a:extLst>
                    <a:ext uri="{9D8B030D-6E8A-4147-A177-3AD203B41FA5}">
                      <a16:colId xmlns:a16="http://schemas.microsoft.com/office/drawing/2014/main" val="20001"/>
                    </a:ext>
                  </a:extLst>
                </a:gridCol>
              </a:tblGrid>
              <a:tr h="370840">
                <a:tc>
                  <a:txBody>
                    <a:bodyPr/>
                    <a:lstStyle/>
                    <a:p>
                      <a:r>
                        <a:rPr lang="en-IN" dirty="0"/>
                        <a:t>P0</a:t>
                      </a:r>
                    </a:p>
                  </a:txBody>
                  <a:tcPr/>
                </a:tc>
                <a:tc>
                  <a:txBody>
                    <a:bodyPr/>
                    <a:lstStyle/>
                    <a:p>
                      <a:r>
                        <a:rPr lang="en-IN" dirty="0"/>
                        <a:t>P1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3941792"/>
              </p:ext>
            </p:extLst>
          </p:nvPr>
        </p:nvGraphicFramePr>
        <p:xfrm>
          <a:off x="3563816" y="3466005"/>
          <a:ext cx="1845177" cy="370840"/>
        </p:xfrm>
        <a:graphic>
          <a:graphicData uri="http://schemas.openxmlformats.org/drawingml/2006/table">
            <a:tbl>
              <a:tblPr firstRow="1" bandRow="1">
                <a:tableStyleId>{5940675A-B579-460E-94D1-54222C63F5DA}</a:tableStyleId>
              </a:tblPr>
              <a:tblGrid>
                <a:gridCol w="630115">
                  <a:extLst>
                    <a:ext uri="{9D8B030D-6E8A-4147-A177-3AD203B41FA5}">
                      <a16:colId xmlns:a16="http://schemas.microsoft.com/office/drawing/2014/main" val="20000"/>
                    </a:ext>
                  </a:extLst>
                </a:gridCol>
                <a:gridCol w="600003">
                  <a:extLst>
                    <a:ext uri="{9D8B030D-6E8A-4147-A177-3AD203B41FA5}">
                      <a16:colId xmlns:a16="http://schemas.microsoft.com/office/drawing/2014/main" val="20001"/>
                    </a:ext>
                  </a:extLst>
                </a:gridCol>
                <a:gridCol w="615059">
                  <a:extLst>
                    <a:ext uri="{9D8B030D-6E8A-4147-A177-3AD203B41FA5}">
                      <a16:colId xmlns:a16="http://schemas.microsoft.com/office/drawing/2014/main" val="20002"/>
                    </a:ext>
                  </a:extLst>
                </a:gridCol>
              </a:tblGrid>
              <a:tr h="370840">
                <a:tc>
                  <a:txBody>
                    <a:bodyPr/>
                    <a:lstStyle/>
                    <a:p>
                      <a:r>
                        <a:rPr lang="en-IN" dirty="0"/>
                        <a:t>P1</a:t>
                      </a:r>
                    </a:p>
                  </a:txBody>
                  <a:tcPr/>
                </a:tc>
                <a:tc>
                  <a:txBody>
                    <a:bodyPr/>
                    <a:lstStyle/>
                    <a:p>
                      <a:r>
                        <a:rPr lang="en-IN" dirty="0"/>
                        <a:t>P0</a:t>
                      </a:r>
                    </a:p>
                  </a:txBody>
                  <a:tcPr/>
                </a:tc>
                <a:tc>
                  <a:txBody>
                    <a:bodyPr/>
                    <a:lstStyle/>
                    <a:p>
                      <a:r>
                        <a:rPr lang="en-IN" dirty="0"/>
                        <a:t>P2</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3563815" y="2944711"/>
          <a:ext cx="1246974" cy="370840"/>
        </p:xfrm>
        <a:graphic>
          <a:graphicData uri="http://schemas.openxmlformats.org/drawingml/2006/table">
            <a:tbl>
              <a:tblPr firstRow="1" bandRow="1">
                <a:tableStyleId>{5940675A-B579-460E-94D1-54222C63F5DA}</a:tableStyleId>
              </a:tblPr>
              <a:tblGrid>
                <a:gridCol w="623487">
                  <a:extLst>
                    <a:ext uri="{9D8B030D-6E8A-4147-A177-3AD203B41FA5}">
                      <a16:colId xmlns:a16="http://schemas.microsoft.com/office/drawing/2014/main" val="20000"/>
                    </a:ext>
                  </a:extLst>
                </a:gridCol>
                <a:gridCol w="623487">
                  <a:extLst>
                    <a:ext uri="{9D8B030D-6E8A-4147-A177-3AD203B41FA5}">
                      <a16:colId xmlns:a16="http://schemas.microsoft.com/office/drawing/2014/main" val="20001"/>
                    </a:ext>
                  </a:extLst>
                </a:gridCol>
              </a:tblGrid>
              <a:tr h="370840">
                <a:tc>
                  <a:txBody>
                    <a:bodyPr/>
                    <a:lstStyle/>
                    <a:p>
                      <a:r>
                        <a:rPr lang="en-IN" dirty="0"/>
                        <a:t>P1</a:t>
                      </a:r>
                    </a:p>
                  </a:txBody>
                  <a:tcPr/>
                </a:tc>
                <a:tc>
                  <a:txBody>
                    <a:bodyPr/>
                    <a:lstStyle/>
                    <a:p>
                      <a:r>
                        <a:rPr lang="en-IN" dirty="0"/>
                        <a:t>P0</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3563815" y="3961660"/>
          <a:ext cx="1255520" cy="370840"/>
        </p:xfrm>
        <a:graphic>
          <a:graphicData uri="http://schemas.openxmlformats.org/drawingml/2006/table">
            <a:tbl>
              <a:tblPr firstRow="1" bandRow="1">
                <a:tableStyleId>{5940675A-B579-460E-94D1-54222C63F5DA}</a:tableStyleId>
              </a:tblPr>
              <a:tblGrid>
                <a:gridCol w="627760">
                  <a:extLst>
                    <a:ext uri="{9D8B030D-6E8A-4147-A177-3AD203B41FA5}">
                      <a16:colId xmlns:a16="http://schemas.microsoft.com/office/drawing/2014/main" val="20000"/>
                    </a:ext>
                  </a:extLst>
                </a:gridCol>
                <a:gridCol w="627760">
                  <a:extLst>
                    <a:ext uri="{9D8B030D-6E8A-4147-A177-3AD203B41FA5}">
                      <a16:colId xmlns:a16="http://schemas.microsoft.com/office/drawing/2014/main" val="20001"/>
                    </a:ext>
                  </a:extLst>
                </a:gridCol>
              </a:tblGrid>
              <a:tr h="370840">
                <a:tc>
                  <a:txBody>
                    <a:bodyPr/>
                    <a:lstStyle/>
                    <a:p>
                      <a:r>
                        <a:rPr lang="en-IN" dirty="0"/>
                        <a:t>P0</a:t>
                      </a:r>
                    </a:p>
                  </a:txBody>
                  <a:tcPr/>
                </a:tc>
                <a:tc>
                  <a:txBody>
                    <a:bodyPr/>
                    <a:lstStyle/>
                    <a:p>
                      <a:r>
                        <a:rPr lang="en-IN" dirty="0"/>
                        <a:t>P2</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3563815" y="4457316"/>
          <a:ext cx="623131" cy="370840"/>
        </p:xfrm>
        <a:graphic>
          <a:graphicData uri="http://schemas.openxmlformats.org/drawingml/2006/table">
            <a:tbl>
              <a:tblPr firstRow="1" bandRow="1">
                <a:tableStyleId>{5940675A-B579-460E-94D1-54222C63F5DA}</a:tableStyleId>
              </a:tblPr>
              <a:tblGrid>
                <a:gridCol w="623131">
                  <a:extLst>
                    <a:ext uri="{9D8B030D-6E8A-4147-A177-3AD203B41FA5}">
                      <a16:colId xmlns:a16="http://schemas.microsoft.com/office/drawing/2014/main" val="20000"/>
                    </a:ext>
                  </a:extLst>
                </a:gridCol>
              </a:tblGrid>
              <a:tr h="370840">
                <a:tc>
                  <a:txBody>
                    <a:bodyPr/>
                    <a:lstStyle/>
                    <a:p>
                      <a:r>
                        <a:rPr lang="en-IN" dirty="0"/>
                        <a:t>P2</a:t>
                      </a:r>
                    </a:p>
                  </a:txBody>
                  <a:tcPr/>
                </a:tc>
                <a:extLst>
                  <a:ext uri="{0D108BD9-81ED-4DB2-BD59-A6C34878D82A}">
                    <a16:rowId xmlns:a16="http://schemas.microsoft.com/office/drawing/2014/main" val="10000"/>
                  </a:ext>
                </a:extLst>
              </a:tr>
            </a:tbl>
          </a:graphicData>
        </a:graphic>
      </p:graphicFrame>
      <p:sp>
        <p:nvSpPr>
          <p:cNvPr id="10" name="Rectangle 9"/>
          <p:cNvSpPr/>
          <p:nvPr/>
        </p:nvSpPr>
        <p:spPr>
          <a:xfrm>
            <a:off x="5607725" y="1862556"/>
            <a:ext cx="2955168" cy="369332"/>
          </a:xfrm>
          <a:prstGeom prst="rect">
            <a:avLst/>
          </a:prstGeom>
        </p:spPr>
        <p:txBody>
          <a:bodyPr wrap="none">
            <a:spAutoFit/>
          </a:bodyPr>
          <a:lstStyle/>
          <a:p>
            <a:r>
              <a:rPr lang="en-IN" dirty="0"/>
              <a:t>P0 arrives and gets processed</a:t>
            </a:r>
          </a:p>
        </p:txBody>
      </p:sp>
      <p:sp>
        <p:nvSpPr>
          <p:cNvPr id="11" name="Rectangle 10"/>
          <p:cNvSpPr/>
          <p:nvPr/>
        </p:nvSpPr>
        <p:spPr>
          <a:xfrm>
            <a:off x="5607725" y="2401573"/>
            <a:ext cx="4247381" cy="369332"/>
          </a:xfrm>
          <a:prstGeom prst="rect">
            <a:avLst/>
          </a:prstGeom>
        </p:spPr>
        <p:txBody>
          <a:bodyPr wrap="none">
            <a:spAutoFit/>
          </a:bodyPr>
          <a:lstStyle/>
          <a:p>
            <a:r>
              <a:rPr lang="en-IN" dirty="0"/>
              <a:t>P1 arrives and wait for the quanta to expire</a:t>
            </a:r>
          </a:p>
        </p:txBody>
      </p:sp>
      <p:sp>
        <p:nvSpPr>
          <p:cNvPr id="12" name="Rectangle 11"/>
          <p:cNvSpPr/>
          <p:nvPr/>
        </p:nvSpPr>
        <p:spPr>
          <a:xfrm>
            <a:off x="5607725" y="2946521"/>
            <a:ext cx="3708964" cy="369332"/>
          </a:xfrm>
          <a:prstGeom prst="rect">
            <a:avLst/>
          </a:prstGeom>
        </p:spPr>
        <p:txBody>
          <a:bodyPr wrap="none">
            <a:spAutoFit/>
          </a:bodyPr>
          <a:lstStyle/>
          <a:p>
            <a:r>
              <a:rPr lang="en-IN" dirty="0"/>
              <a:t>Quanta expires , P1 getting processed</a:t>
            </a:r>
          </a:p>
        </p:txBody>
      </p:sp>
      <p:sp>
        <p:nvSpPr>
          <p:cNvPr id="13" name="Rectangle 12"/>
          <p:cNvSpPr/>
          <p:nvPr/>
        </p:nvSpPr>
        <p:spPr>
          <a:xfrm>
            <a:off x="5607725" y="3450420"/>
            <a:ext cx="1104148" cy="369332"/>
          </a:xfrm>
          <a:prstGeom prst="rect">
            <a:avLst/>
          </a:prstGeom>
        </p:spPr>
        <p:txBody>
          <a:bodyPr wrap="none">
            <a:spAutoFit/>
          </a:bodyPr>
          <a:lstStyle/>
          <a:p>
            <a:r>
              <a:rPr lang="en-IN" dirty="0"/>
              <a:t>P2 arrives</a:t>
            </a:r>
          </a:p>
        </p:txBody>
      </p:sp>
      <p:sp>
        <p:nvSpPr>
          <p:cNvPr id="15" name="Rectangle 14"/>
          <p:cNvSpPr/>
          <p:nvPr/>
        </p:nvSpPr>
        <p:spPr>
          <a:xfrm>
            <a:off x="5607725" y="4458824"/>
            <a:ext cx="1423275" cy="369332"/>
          </a:xfrm>
          <a:prstGeom prst="rect">
            <a:avLst/>
          </a:prstGeom>
        </p:spPr>
        <p:txBody>
          <a:bodyPr wrap="none">
            <a:spAutoFit/>
          </a:bodyPr>
          <a:lstStyle/>
          <a:p>
            <a:r>
              <a:rPr lang="en-IN" dirty="0"/>
              <a:t>P0 processed</a:t>
            </a:r>
          </a:p>
        </p:txBody>
      </p:sp>
      <p:sp>
        <p:nvSpPr>
          <p:cNvPr id="16" name="Rectangle 15"/>
          <p:cNvSpPr/>
          <p:nvPr/>
        </p:nvSpPr>
        <p:spPr>
          <a:xfrm>
            <a:off x="5607725" y="3954319"/>
            <a:ext cx="4423134" cy="369332"/>
          </a:xfrm>
          <a:prstGeom prst="rect">
            <a:avLst/>
          </a:prstGeom>
        </p:spPr>
        <p:txBody>
          <a:bodyPr wrap="none">
            <a:spAutoFit/>
          </a:bodyPr>
          <a:lstStyle/>
          <a:p>
            <a:r>
              <a:rPr lang="en-IN" dirty="0"/>
              <a:t>P1 processed, jumps to P2 even quanta is left</a:t>
            </a:r>
          </a:p>
        </p:txBody>
      </p:sp>
      <p:sp>
        <p:nvSpPr>
          <p:cNvPr id="17" name="Rectangle 16"/>
          <p:cNvSpPr/>
          <p:nvPr/>
        </p:nvSpPr>
        <p:spPr>
          <a:xfrm>
            <a:off x="3190621" y="5202287"/>
            <a:ext cx="5701241" cy="954107"/>
          </a:xfrm>
          <a:prstGeom prst="rect">
            <a:avLst/>
          </a:prstGeom>
        </p:spPr>
        <p:txBody>
          <a:bodyPr wrap="none">
            <a:spAutoFit/>
          </a:bodyPr>
          <a:lstStyle/>
          <a:p>
            <a:pPr marL="457200" indent="-457200">
              <a:buFont typeface="Arial" panose="020B0604020202020204" pitchFamily="34" charset="0"/>
              <a:buChar char="•"/>
            </a:pPr>
            <a:r>
              <a:rPr lang="en-IN" sz="2800" dirty="0"/>
              <a:t>Complexity: Insert O(1), Fetch O(1)</a:t>
            </a:r>
          </a:p>
          <a:p>
            <a:pPr marL="457200" indent="-457200">
              <a:buFont typeface="Arial" panose="020B0604020202020204" pitchFamily="34" charset="0"/>
              <a:buChar char="•"/>
            </a:pPr>
            <a:r>
              <a:rPr lang="en-IN" sz="2800" dirty="0"/>
              <a:t>Weighted round robin</a:t>
            </a:r>
          </a:p>
        </p:txBody>
      </p:sp>
    </p:spTree>
    <p:extLst>
      <p:ext uri="{BB962C8B-B14F-4D97-AF65-F5344CB8AC3E}">
        <p14:creationId xmlns:p14="http://schemas.microsoft.com/office/powerpoint/2010/main" val="31044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Heap</a:t>
            </a:r>
            <a:endParaRPr lang="en-US" dirty="0"/>
          </a:p>
        </p:txBody>
      </p:sp>
      <p:sp>
        <p:nvSpPr>
          <p:cNvPr id="7" name="Subtitle 6"/>
          <p:cNvSpPr>
            <a:spLocks noGrp="1"/>
          </p:cNvSpPr>
          <p:nvPr>
            <p:ph type="subTitle" idx="1"/>
          </p:nvPr>
        </p:nvSpPr>
        <p:spPr/>
        <p:txBody>
          <a:bodyPr/>
          <a:lstStyle/>
          <a:p>
            <a:r>
              <a:rPr lang="en-IN" dirty="0"/>
              <a:t>Applications in LRU Cache replacement policy</a:t>
            </a:r>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24</a:t>
            </a:fld>
            <a:endParaRPr lang="en-IN"/>
          </a:p>
        </p:txBody>
      </p:sp>
    </p:spTree>
    <p:extLst>
      <p:ext uri="{BB962C8B-B14F-4D97-AF65-F5344CB8AC3E}">
        <p14:creationId xmlns:p14="http://schemas.microsoft.com/office/powerpoint/2010/main" val="179981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LRU Replacement Policy</a:t>
            </a:r>
          </a:p>
        </p:txBody>
      </p:sp>
      <p:sp>
        <p:nvSpPr>
          <p:cNvPr id="3" name="Content Placeholder 2"/>
          <p:cNvSpPr>
            <a:spLocks noGrp="1"/>
          </p:cNvSpPr>
          <p:nvPr>
            <p:ph idx="1"/>
          </p:nvPr>
        </p:nvSpPr>
        <p:spPr/>
        <p:txBody>
          <a:bodyPr>
            <a:normAutofit/>
          </a:bodyPr>
          <a:lstStyle/>
          <a:p>
            <a:r>
              <a:rPr lang="en-IN" dirty="0"/>
              <a:t>LRU (least recently used) cache is a good way of implementing cache because it frees up precious memory based on the last time an element was used. (This reduces the misses and increases the performance)</a:t>
            </a:r>
          </a:p>
          <a:p>
            <a:r>
              <a:rPr lang="en-IN" dirty="0"/>
              <a:t>Whenever there is a cache miss (capacity miss) , we need to decide which block to replace from the cache such that the removed data doesn’t produce any further miss. </a:t>
            </a:r>
          </a:p>
        </p:txBody>
      </p:sp>
    </p:spTree>
    <p:extLst>
      <p:ext uri="{BB962C8B-B14F-4D97-AF65-F5344CB8AC3E}">
        <p14:creationId xmlns:p14="http://schemas.microsoft.com/office/powerpoint/2010/main" val="400924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Complexity Analysis</a:t>
            </a:r>
            <a:endParaRPr lang="en-US" dirty="0"/>
          </a:p>
        </p:txBody>
      </p:sp>
      <p:sp>
        <p:nvSpPr>
          <p:cNvPr id="3" name="Content Placeholder 2"/>
          <p:cNvSpPr>
            <a:spLocks noGrp="1"/>
          </p:cNvSpPr>
          <p:nvPr>
            <p:ph idx="1"/>
          </p:nvPr>
        </p:nvSpPr>
        <p:spPr/>
        <p:txBody>
          <a:bodyPr>
            <a:normAutofit/>
          </a:bodyPr>
          <a:lstStyle/>
          <a:p>
            <a:pPr marL="0" indent="0">
              <a:buNone/>
            </a:pPr>
            <a:r>
              <a:rPr lang="en-IN" dirty="0"/>
              <a:t>The data which is least recently used is removed. For this a min heap is used which tells the minimum used in O(1).</a:t>
            </a:r>
          </a:p>
          <a:p>
            <a:pPr marL="0" indent="0">
              <a:buNone/>
            </a:pPr>
            <a:r>
              <a:rPr lang="en-IN" dirty="0"/>
              <a:t>Whenever we access the block we update a counter which tells us how recently the element has been used.</a:t>
            </a:r>
          </a:p>
          <a:p>
            <a:pPr lvl="1"/>
            <a:r>
              <a:rPr lang="en-IN" dirty="0"/>
              <a:t>Update : O (log(n))</a:t>
            </a:r>
          </a:p>
          <a:p>
            <a:pPr marL="0" indent="0">
              <a:buNone/>
            </a:pPr>
            <a:r>
              <a:rPr lang="en-IN" dirty="0"/>
              <a:t>We read/write in a cache. Whenever there is a miss we bring the data from lower cache</a:t>
            </a:r>
          </a:p>
          <a:p>
            <a:pPr lvl="1"/>
            <a:r>
              <a:rPr lang="en-IN" dirty="0"/>
              <a:t>Delete in Cache : O(log(n))</a:t>
            </a:r>
          </a:p>
          <a:p>
            <a:pPr lvl="1"/>
            <a:r>
              <a:rPr lang="en-IN" dirty="0"/>
              <a:t>Insert in Cache: O(log(n))</a:t>
            </a:r>
          </a:p>
        </p:txBody>
      </p:sp>
    </p:spTree>
    <p:extLst>
      <p:ext uri="{BB962C8B-B14F-4D97-AF65-F5344CB8AC3E}">
        <p14:creationId xmlns:p14="http://schemas.microsoft.com/office/powerpoint/2010/main" val="78949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Page Fault</a:t>
            </a:r>
            <a:endParaRPr lang="en-US" dirty="0"/>
          </a:p>
        </p:txBody>
      </p:sp>
      <p:sp>
        <p:nvSpPr>
          <p:cNvPr id="3" name="Content Placeholder 2"/>
          <p:cNvSpPr>
            <a:spLocks noGrp="1"/>
          </p:cNvSpPr>
          <p:nvPr>
            <p:ph idx="1"/>
          </p:nvPr>
        </p:nvSpPr>
        <p:spPr/>
        <p:txBody>
          <a:bodyPr/>
          <a:lstStyle/>
          <a:p>
            <a:r>
              <a:rPr lang="en-US" dirty="0"/>
              <a:t>Search the area in memory map to find which area is involved. </a:t>
            </a:r>
          </a:p>
          <a:p>
            <a:r>
              <a:rPr lang="en-US" dirty="0"/>
              <a:t>Searching through the structures is critical to the efficient handling of page faults, these are linked together in an AVL tree</a:t>
            </a:r>
          </a:p>
        </p:txBody>
      </p:sp>
      <p:sp>
        <p:nvSpPr>
          <p:cNvPr id="6" name="Slide Number Placeholder 5"/>
          <p:cNvSpPr>
            <a:spLocks noGrp="1"/>
          </p:cNvSpPr>
          <p:nvPr>
            <p:ph type="sldNum" sz="quarter" idx="12"/>
          </p:nvPr>
        </p:nvSpPr>
        <p:spPr/>
        <p:txBody>
          <a:bodyPr/>
          <a:lstStyle/>
          <a:p>
            <a:fld id="{BEE76C32-6E61-40C7-85E1-F37748E51406}" type="slidenum">
              <a:rPr lang="en-IN" smtClean="0"/>
              <a:t>3</a:t>
            </a:fld>
            <a:endParaRPr lang="en-IN"/>
          </a:p>
        </p:txBody>
      </p:sp>
      <p:sp>
        <p:nvSpPr>
          <p:cNvPr id="7" name="Footer Placeholder 6"/>
          <p:cNvSpPr>
            <a:spLocks noGrp="1"/>
          </p:cNvSpPr>
          <p:nvPr>
            <p:ph type="ftr" sz="quarter" idx="11"/>
          </p:nvPr>
        </p:nvSpPr>
        <p:spPr/>
        <p:txBody>
          <a:bodyPr/>
          <a:lstStyle/>
          <a:p>
            <a:r>
              <a:rPr lang="en-US"/>
              <a:t>Based on Linux Kernel by David Rusling</a:t>
            </a:r>
            <a:endParaRPr lang="en-IN"/>
          </a:p>
        </p:txBody>
      </p:sp>
    </p:spTree>
    <p:extLst>
      <p:ext uri="{BB962C8B-B14F-4D97-AF65-F5344CB8AC3E}">
        <p14:creationId xmlns:p14="http://schemas.microsoft.com/office/powerpoint/2010/main" val="249017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E76C32-6E61-40C7-85E1-F37748E51406}" type="slidenum">
              <a:rPr lang="en-IN" smtClean="0"/>
              <a:t>4</a:t>
            </a:fld>
            <a:endParaRPr lang="en-IN"/>
          </a:p>
        </p:txBody>
      </p:sp>
      <p:sp>
        <p:nvSpPr>
          <p:cNvPr id="6" name="Footer Placeholder 5"/>
          <p:cNvSpPr>
            <a:spLocks noGrp="1"/>
          </p:cNvSpPr>
          <p:nvPr>
            <p:ph type="ftr" sz="quarter" idx="11"/>
          </p:nvPr>
        </p:nvSpPr>
        <p:spPr>
          <a:xfrm>
            <a:off x="3645877" y="6356350"/>
            <a:ext cx="4900246" cy="365125"/>
          </a:xfrm>
        </p:spPr>
        <p:txBody>
          <a:bodyPr/>
          <a:lstStyle/>
          <a:p>
            <a:r>
              <a:rPr lang="en-US" dirty="0"/>
              <a:t>Based on "How the Kernel Manages Your Memory" by Gustavo Duarte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11" y="697788"/>
            <a:ext cx="5552939" cy="5494976"/>
          </a:xfrm>
          <a:prstGeom prst="rect">
            <a:avLst/>
          </a:prstGeom>
        </p:spPr>
      </p:pic>
      <p:sp>
        <p:nvSpPr>
          <p:cNvPr id="10" name="Content Placeholder 2"/>
          <p:cNvSpPr>
            <a:spLocks noGrp="1"/>
          </p:cNvSpPr>
          <p:nvPr/>
        </p:nvSpPr>
        <p:spPr>
          <a:xfrm>
            <a:off x="6632331" y="2452016"/>
            <a:ext cx="5325208" cy="1812253"/>
          </a:xfrm>
          <a:prstGeom prst="rect">
            <a:avLst/>
          </a:prstGeom>
          <a:ln w="3175" cmpd="sng">
            <a:solidFill>
              <a:schemeClr val="tx1"/>
            </a:solidFill>
            <a:prstDash val="dot"/>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1"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800" b="1" kern="1200">
                <a:solidFill>
                  <a:schemeClr val="tx1"/>
                </a:solidFill>
                <a:latin typeface="Avenir Book"/>
                <a:ea typeface="+mn-ea"/>
                <a:cs typeface="Avenir Book"/>
              </a:defRPr>
            </a:lvl2pPr>
            <a:lvl3pPr marL="1143000" indent="-228600" algn="l" defTabSz="457200" rtl="0" eaLnBrk="1" latinLnBrk="0" hangingPunct="1">
              <a:spcBef>
                <a:spcPct val="20000"/>
              </a:spcBef>
              <a:buFont typeface="Arial"/>
              <a:buChar char="•"/>
              <a:defRPr sz="2400" b="1"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b="1"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b="1"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0000FF"/>
                </a:solidFill>
              </a:rPr>
              <a:t>class </a:t>
            </a:r>
            <a:r>
              <a:rPr lang="en-US" sz="2400" dirty="0" err="1"/>
              <a:t>mm_struct</a:t>
            </a:r>
            <a:r>
              <a:rPr lang="en-US" sz="2400" dirty="0"/>
              <a:t> {</a:t>
            </a:r>
          </a:p>
          <a:p>
            <a:pPr marL="0" indent="0">
              <a:buNone/>
            </a:pPr>
            <a:r>
              <a:rPr lang="en-IN" sz="2400" dirty="0"/>
              <a:t>	</a:t>
            </a:r>
            <a:r>
              <a:rPr lang="en-IN" sz="2400" dirty="0">
                <a:solidFill>
                  <a:srgbClr val="008000"/>
                </a:solidFill>
              </a:rPr>
              <a:t>//AVL Tree based ordered map</a:t>
            </a:r>
            <a:endParaRPr lang="en-US" sz="2400" dirty="0">
              <a:solidFill>
                <a:srgbClr val="008000"/>
              </a:solidFill>
            </a:endParaRPr>
          </a:p>
          <a:p>
            <a:pPr marL="0" indent="0">
              <a:buNone/>
            </a:pPr>
            <a:r>
              <a:rPr lang="en-US" sz="2400" dirty="0">
                <a:solidFill>
                  <a:srgbClr val="0000FF"/>
                </a:solidFill>
              </a:rPr>
              <a:t>	class</a:t>
            </a:r>
            <a:r>
              <a:rPr lang="en-US" sz="2400" dirty="0"/>
              <a:t> </a:t>
            </a:r>
            <a:r>
              <a:rPr lang="en-US" sz="2400" dirty="0" err="1"/>
              <a:t>vm_area_struct</a:t>
            </a:r>
            <a:r>
              <a:rPr lang="en-US" sz="2400" dirty="0"/>
              <a:t>* </a:t>
            </a:r>
            <a:r>
              <a:rPr lang="en-US" sz="2400" dirty="0" err="1"/>
              <a:t>mmap_avl</a:t>
            </a:r>
            <a:r>
              <a:rPr lang="en-US" sz="2400" dirty="0"/>
              <a:t>;</a:t>
            </a:r>
          </a:p>
          <a:p>
            <a:pPr marL="0" indent="0">
              <a:buNone/>
            </a:pPr>
            <a:r>
              <a:rPr lang="en-US" sz="2400" dirty="0"/>
              <a:t>};</a:t>
            </a:r>
            <a:endParaRPr lang="en-US" sz="2400" dirty="0">
              <a:solidFill>
                <a:srgbClr val="008000"/>
              </a:solidFill>
            </a:endParaRPr>
          </a:p>
        </p:txBody>
      </p:sp>
    </p:spTree>
    <p:extLst>
      <p:ext uri="{BB962C8B-B14F-4D97-AF65-F5344CB8AC3E}">
        <p14:creationId xmlns:p14="http://schemas.microsoft.com/office/powerpoint/2010/main" val="19557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Graphs</a:t>
            </a:r>
            <a:endParaRPr lang="en-US" dirty="0"/>
          </a:p>
        </p:txBody>
      </p:sp>
      <p:sp>
        <p:nvSpPr>
          <p:cNvPr id="3" name="Subtitle 2"/>
          <p:cNvSpPr>
            <a:spLocks noGrp="1"/>
          </p:cNvSpPr>
          <p:nvPr>
            <p:ph type="subTitle" idx="1"/>
          </p:nvPr>
        </p:nvSpPr>
        <p:spPr/>
        <p:txBody>
          <a:bodyPr/>
          <a:lstStyle/>
          <a:p>
            <a:r>
              <a:rPr lang="en-IN" dirty="0"/>
              <a:t>Application in Page Rank</a:t>
            </a:r>
            <a:endParaRPr lang="en-US" dirty="0"/>
          </a:p>
        </p:txBody>
      </p:sp>
      <p:sp>
        <p:nvSpPr>
          <p:cNvPr id="6" name="Slide Number Placeholder 5"/>
          <p:cNvSpPr>
            <a:spLocks noGrp="1"/>
          </p:cNvSpPr>
          <p:nvPr>
            <p:ph type="sldNum" sz="quarter" idx="12"/>
          </p:nvPr>
        </p:nvSpPr>
        <p:spPr/>
        <p:txBody>
          <a:bodyPr/>
          <a:lstStyle/>
          <a:p>
            <a:fld id="{BEE76C32-6E61-40C7-85E1-F37748E51406}" type="slidenum">
              <a:rPr lang="en-IN" smtClean="0"/>
              <a:t>5</a:t>
            </a:fld>
            <a:endParaRPr lang="en-IN"/>
          </a:p>
        </p:txBody>
      </p:sp>
      <p:sp>
        <p:nvSpPr>
          <p:cNvPr id="7" name="Footer Placeholder 6"/>
          <p:cNvSpPr>
            <a:spLocks noGrp="1"/>
          </p:cNvSpPr>
          <p:nvPr>
            <p:ph type="ftr" sz="quarter" idx="11"/>
          </p:nvPr>
        </p:nvSpPr>
        <p:spPr/>
        <p:txBody>
          <a:bodyPr/>
          <a:lstStyle/>
          <a:p>
            <a:r>
              <a:rPr lang="en-US"/>
              <a:t>Based on Ian Rogers’s “The Google Page rank Algorithm and How It Works”</a:t>
            </a:r>
            <a:endParaRPr lang="en-IN"/>
          </a:p>
        </p:txBody>
      </p:sp>
    </p:spTree>
    <p:extLst>
      <p:ext uri="{BB962C8B-B14F-4D97-AF65-F5344CB8AC3E}">
        <p14:creationId xmlns:p14="http://schemas.microsoft.com/office/powerpoint/2010/main" val="97448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Page Rank</a:t>
            </a:r>
            <a:endParaRPr lang="en-US" dirty="0"/>
          </a:p>
        </p:txBody>
      </p:sp>
      <p:sp>
        <p:nvSpPr>
          <p:cNvPr id="3" name="Content Placeholder 2"/>
          <p:cNvSpPr>
            <a:spLocks noGrp="1"/>
          </p:cNvSpPr>
          <p:nvPr>
            <p:ph idx="1"/>
          </p:nvPr>
        </p:nvSpPr>
        <p:spPr/>
        <p:txBody>
          <a:bodyPr/>
          <a:lstStyle/>
          <a:p>
            <a:r>
              <a:rPr lang="en-US" dirty="0"/>
              <a:t>Used to rank websites in search engine results.</a:t>
            </a:r>
          </a:p>
          <a:p>
            <a:r>
              <a:rPr lang="en-US" dirty="0"/>
              <a:t>Counts the number and quality of links to a page</a:t>
            </a:r>
          </a:p>
          <a:p>
            <a:r>
              <a:rPr lang="en-IN" dirty="0"/>
              <a:t>Use directed Graph</a:t>
            </a:r>
            <a:endParaRPr lang="en-US" dirty="0"/>
          </a:p>
        </p:txBody>
      </p:sp>
      <p:sp>
        <p:nvSpPr>
          <p:cNvPr id="5" name="Slide Number Placeholder 4"/>
          <p:cNvSpPr>
            <a:spLocks noGrp="1"/>
          </p:cNvSpPr>
          <p:nvPr>
            <p:ph type="sldNum" sz="quarter" idx="12"/>
          </p:nvPr>
        </p:nvSpPr>
        <p:spPr/>
        <p:txBody>
          <a:bodyPr/>
          <a:lstStyle/>
          <a:p>
            <a:fld id="{BEE76C32-6E61-40C7-85E1-F37748E51406}" type="slidenum">
              <a:rPr lang="en-IN" smtClean="0"/>
              <a:t>6</a:t>
            </a:fld>
            <a:endParaRPr lang="en-IN"/>
          </a:p>
        </p:txBody>
      </p:sp>
      <p:sp>
        <p:nvSpPr>
          <p:cNvPr id="7" name="Footer Placeholder 6"/>
          <p:cNvSpPr>
            <a:spLocks noGrp="1"/>
          </p:cNvSpPr>
          <p:nvPr>
            <p:ph type="ftr" sz="quarter" idx="11"/>
          </p:nvPr>
        </p:nvSpPr>
        <p:spPr/>
        <p:txBody>
          <a:bodyPr/>
          <a:lstStyle/>
          <a:p>
            <a:r>
              <a:rPr lang="en-US"/>
              <a:t>Based on Ian Rogers’s “The Google Page rank Algorithm and How It Works”</a:t>
            </a:r>
            <a:endParaRPr lang="en-IN"/>
          </a:p>
        </p:txBody>
      </p:sp>
    </p:spTree>
    <p:extLst>
      <p:ext uri="{BB962C8B-B14F-4D97-AF65-F5344CB8AC3E}">
        <p14:creationId xmlns:p14="http://schemas.microsoft.com/office/powerpoint/2010/main" val="35973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6"/>
              <p:cNvSpPr/>
              <p:nvPr/>
            </p:nvSpPr>
            <p:spPr>
              <a:xfrm>
                <a:off x="1022839" y="2834895"/>
                <a:ext cx="10146322" cy="11882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𝑃𝑅</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𝐴</m:t>
                          </m:r>
                        </m:e>
                      </m:d>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r>
                            <a:rPr lang="en-IN" sz="3200" b="0" i="1" smtClean="0">
                              <a:latin typeface="Cambria Math" panose="02040503050406030204" pitchFamily="18" charset="0"/>
                            </a:rPr>
                            <m:t>𝑑</m:t>
                          </m:r>
                        </m:num>
                        <m:den>
                          <m:r>
                            <a:rPr lang="en-IN" sz="3200" b="0" i="1" smtClean="0">
                              <a:latin typeface="Cambria Math" panose="02040503050406030204" pitchFamily="18" charset="0"/>
                            </a:rPr>
                            <m:t>𝑁</m:t>
                          </m:r>
                        </m:den>
                      </m:f>
                      <m:r>
                        <a:rPr lang="en-IN" sz="3200" b="0" i="1" smtClean="0">
                          <a:latin typeface="Cambria Math" panose="02040503050406030204" pitchFamily="18" charset="0"/>
                        </a:rPr>
                        <m:t>+</m:t>
                      </m:r>
                      <m:r>
                        <a:rPr lang="en-IN" sz="3200" b="0" i="1" smtClean="0">
                          <a:latin typeface="Cambria Math" panose="02040503050406030204" pitchFamily="18" charset="0"/>
                        </a:rPr>
                        <m:t>𝑑</m:t>
                      </m:r>
                      <m:d>
                        <m:dPr>
                          <m:begChr m:val="["/>
                          <m:endChr m:val="]"/>
                          <m:ctrlPr>
                            <a:rPr lang="en-IN" sz="3200" b="0" i="1" smtClean="0">
                              <a:latin typeface="Cambria Math" panose="02040503050406030204" pitchFamily="18" charset="0"/>
                            </a:rPr>
                          </m:ctrlPr>
                        </m:dPr>
                        <m:e>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1)</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1)</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2)</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2)</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𝑇𝑛</m:t>
                              </m:r>
                              <m:r>
                                <a:rPr lang="en-IN" sz="3200" b="0" i="1" smtClean="0">
                                  <a:latin typeface="Cambria Math" panose="02040503050406030204" pitchFamily="18" charset="0"/>
                                </a:rPr>
                                <m:t>)</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𝑇𝑛</m:t>
                              </m:r>
                              <m:r>
                                <a:rPr lang="en-IN" sz="3200" b="0" i="1" smtClean="0">
                                  <a:latin typeface="Cambria Math" panose="02040503050406030204" pitchFamily="18" charset="0"/>
                                </a:rPr>
                                <m:t>)</m:t>
                              </m:r>
                            </m:den>
                          </m:f>
                        </m:e>
                      </m:d>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022839" y="2834895"/>
                <a:ext cx="10146322" cy="1188210"/>
              </a:xfrm>
              <a:prstGeom prst="rect">
                <a:avLst/>
              </a:prstGeom>
              <a:blipFill>
                <a:blip r:embed="rId3"/>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Based on Ian Rogers’s “The Google Page rank Algorithm and How It Works”</a:t>
            </a:r>
            <a:endParaRPr lang="en-IN"/>
          </a:p>
        </p:txBody>
      </p:sp>
      <p:sp>
        <p:nvSpPr>
          <p:cNvPr id="3" name="Slide Number Placeholder 2"/>
          <p:cNvSpPr>
            <a:spLocks noGrp="1"/>
          </p:cNvSpPr>
          <p:nvPr>
            <p:ph type="sldNum" sz="quarter" idx="12"/>
          </p:nvPr>
        </p:nvSpPr>
        <p:spPr/>
        <p:txBody>
          <a:bodyPr/>
          <a:lstStyle/>
          <a:p>
            <a:fld id="{BEE76C32-6E61-40C7-85E1-F37748E51406}" type="slidenum">
              <a:rPr lang="en-IN" smtClean="0"/>
              <a:t>7</a:t>
            </a:fld>
            <a:endParaRPr lang="en-IN"/>
          </a:p>
        </p:txBody>
      </p:sp>
    </p:spTree>
    <p:extLst>
      <p:ext uri="{BB962C8B-B14F-4D97-AF65-F5344CB8AC3E}">
        <p14:creationId xmlns:p14="http://schemas.microsoft.com/office/powerpoint/2010/main" val="415186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f/fb/PageRanks-Example.svg/1270px-PageRanks-Examp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713" y="729762"/>
            <a:ext cx="6368464" cy="513470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EE76C32-6E61-40C7-85E1-F37748E51406}" type="slidenum">
              <a:rPr lang="en-IN" smtClean="0"/>
              <a:t>8</a:t>
            </a:fld>
            <a:endParaRPr lang="en-IN"/>
          </a:p>
        </p:txBody>
      </p:sp>
      <p:sp>
        <p:nvSpPr>
          <p:cNvPr id="5" name="Footer Placeholder 4"/>
          <p:cNvSpPr>
            <a:spLocks noGrp="1"/>
          </p:cNvSpPr>
          <p:nvPr>
            <p:ph type="ftr" sz="quarter" idx="11"/>
          </p:nvPr>
        </p:nvSpPr>
        <p:spPr/>
        <p:txBody>
          <a:bodyPr/>
          <a:lstStyle/>
          <a:p>
            <a:r>
              <a:rPr lang="en-US" dirty="0"/>
              <a:t>Based on PageRank from Wikipedia</a:t>
            </a:r>
            <a:endParaRPr lang="en-IN" dirty="0"/>
          </a:p>
        </p:txBody>
      </p:sp>
      <p:sp>
        <p:nvSpPr>
          <p:cNvPr id="2" name="TextBox 1"/>
          <p:cNvSpPr txBox="1"/>
          <p:nvPr/>
        </p:nvSpPr>
        <p:spPr>
          <a:xfrm>
            <a:off x="9328177" y="5257801"/>
            <a:ext cx="1450730" cy="523220"/>
          </a:xfrm>
          <a:prstGeom prst="rect">
            <a:avLst/>
          </a:prstGeom>
          <a:noFill/>
        </p:spPr>
        <p:txBody>
          <a:bodyPr wrap="square" rtlCol="0">
            <a:spAutoFit/>
          </a:bodyPr>
          <a:lstStyle/>
          <a:p>
            <a:r>
              <a:rPr lang="en-IN" sz="2800" dirty="0"/>
              <a:t>d = 85%</a:t>
            </a:r>
            <a:endParaRPr lang="en-US" sz="2800" dirty="0"/>
          </a:p>
        </p:txBody>
      </p:sp>
    </p:spTree>
    <p:extLst>
      <p:ext uri="{BB962C8B-B14F-4D97-AF65-F5344CB8AC3E}">
        <p14:creationId xmlns:p14="http://schemas.microsoft.com/office/powerpoint/2010/main" val="127771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Hash Table</a:t>
            </a:r>
          </a:p>
        </p:txBody>
      </p:sp>
      <p:sp>
        <p:nvSpPr>
          <p:cNvPr id="3" name="Subtitle 2"/>
          <p:cNvSpPr>
            <a:spLocks noGrp="1"/>
          </p:cNvSpPr>
          <p:nvPr>
            <p:ph type="subTitle" idx="1"/>
          </p:nvPr>
        </p:nvSpPr>
        <p:spPr/>
        <p:txBody>
          <a:bodyPr/>
          <a:lstStyle/>
          <a:p>
            <a:r>
              <a:rPr lang="en-IN" dirty="0"/>
              <a:t>Applications in dictionary clients</a:t>
            </a:r>
          </a:p>
        </p:txBody>
      </p:sp>
      <p:sp>
        <p:nvSpPr>
          <p:cNvPr id="4" name="Footer Placeholder 3"/>
          <p:cNvSpPr>
            <a:spLocks noGrp="1"/>
          </p:cNvSpPr>
          <p:nvPr>
            <p:ph type="ftr" sz="quarter" idx="11"/>
          </p:nvPr>
        </p:nvSpPr>
        <p:spPr/>
        <p:txBody>
          <a:bodyPr/>
          <a:lstStyle/>
          <a:p>
            <a:r>
              <a:rPr lang="en-US" dirty="0"/>
              <a:t>Based on Lecture Slides, Algorithms, 4th Edition, Robert Sedgewick and Kevin Wayne</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9</a:t>
            </a:fld>
            <a:endParaRPr lang="en-IN"/>
          </a:p>
        </p:txBody>
      </p:sp>
    </p:spTree>
    <p:extLst>
      <p:ext uri="{BB962C8B-B14F-4D97-AF65-F5344CB8AC3E}">
        <p14:creationId xmlns:p14="http://schemas.microsoft.com/office/powerpoint/2010/main" val="3758596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1413</Words>
  <Application>Microsoft Office PowerPoint</Application>
  <PresentationFormat>Widescreen</PresentationFormat>
  <Paragraphs>237</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Unicode MS</vt:lpstr>
      <vt:lpstr>Avenir Book</vt:lpstr>
      <vt:lpstr>Calibri</vt:lpstr>
      <vt:lpstr>Calibri Light</vt:lpstr>
      <vt:lpstr>Cambria Math</vt:lpstr>
      <vt:lpstr>等线</vt:lpstr>
      <vt:lpstr>Monaco</vt:lpstr>
      <vt:lpstr>Office Theme</vt:lpstr>
      <vt:lpstr>AVL Tree</vt:lpstr>
      <vt:lpstr>Memory Management</vt:lpstr>
      <vt:lpstr>Handling Page Fault</vt:lpstr>
      <vt:lpstr>PowerPoint Presentation</vt:lpstr>
      <vt:lpstr>Graphs</vt:lpstr>
      <vt:lpstr>Page Rank</vt:lpstr>
      <vt:lpstr>PowerPoint Presentation</vt:lpstr>
      <vt:lpstr>PowerPoint Presentation</vt:lpstr>
      <vt:lpstr>Hash Table</vt:lpstr>
      <vt:lpstr>Problem: Dictionary Lookup</vt:lpstr>
      <vt:lpstr>Problem Details: Example Usage</vt:lpstr>
      <vt:lpstr>C++ Implementation</vt:lpstr>
      <vt:lpstr>Red-Black Tree</vt:lpstr>
      <vt:lpstr>Problem: OS Scheduling </vt:lpstr>
      <vt:lpstr>Completely Fair Scheduler</vt:lpstr>
      <vt:lpstr>Example of CFS Tree</vt:lpstr>
      <vt:lpstr>C++ Implementation</vt:lpstr>
      <vt:lpstr>Tries</vt:lpstr>
      <vt:lpstr>IP Lookup</vt:lpstr>
      <vt:lpstr>PowerPoint Presentation</vt:lpstr>
      <vt:lpstr>Queue</vt:lpstr>
      <vt:lpstr>Round Robin OS Scheduling</vt:lpstr>
      <vt:lpstr>Complexity Analysis</vt:lpstr>
      <vt:lpstr>Heap</vt:lpstr>
      <vt:lpstr>LRU Replacement Policy</vt:lpstr>
      <vt:lpstr>Complexity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dc:title>
  <dc:creator>Naman Goyal</dc:creator>
  <cp:lastModifiedBy>Naman Goyal</cp:lastModifiedBy>
  <cp:revision>77</cp:revision>
  <dcterms:created xsi:type="dcterms:W3CDTF">2016-11-25T10:52:26Z</dcterms:created>
  <dcterms:modified xsi:type="dcterms:W3CDTF">2016-11-29T07:43:50Z</dcterms:modified>
</cp:coreProperties>
</file>