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9027-69D5-41F0-A9D7-DA19D8465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202" y="660862"/>
            <a:ext cx="8915399" cy="2262781"/>
          </a:xfrm>
        </p:spPr>
        <p:txBody>
          <a:bodyPr/>
          <a:lstStyle/>
          <a:p>
            <a:pPr algn="ctr"/>
            <a:r>
              <a:rPr lang="en-IN" b="1" dirty="0"/>
              <a:t>Capability Maturity Model</a:t>
            </a:r>
            <a:br>
              <a:rPr lang="en-IN" b="1" dirty="0"/>
            </a:br>
            <a:r>
              <a:rPr lang="en-IN" b="1" dirty="0"/>
              <a:t>(CMM)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61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5623-160A-40A5-9282-545A8D06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B78E-CFAB-4221-ABAD-94795F9F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Continuous process improvement is enabled by  feedback from the process and from innovative ideas and technologies. </a:t>
            </a:r>
          </a:p>
          <a:p>
            <a:r>
              <a:rPr lang="en-IN" dirty="0"/>
              <a:t>Goal is to prevent the occurrence of defects </a:t>
            </a:r>
          </a:p>
          <a:p>
            <a:r>
              <a:rPr lang="en-IN" dirty="0"/>
              <a:t> Causal analysis </a:t>
            </a:r>
          </a:p>
          <a:p>
            <a:r>
              <a:rPr lang="en-IN" dirty="0"/>
              <a:t> Data on process effectiveness used for cost benefit analysis of new technologies and proposed process changes</a:t>
            </a:r>
          </a:p>
        </p:txBody>
      </p:sp>
    </p:spTree>
    <p:extLst>
      <p:ext uri="{BB962C8B-B14F-4D97-AF65-F5344CB8AC3E}">
        <p14:creationId xmlns:p14="http://schemas.microsoft.com/office/powerpoint/2010/main" val="349862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486D8-68CE-4A97-884F-CB73C88DB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5" t="27809" r="47322" b="32356"/>
          <a:stretch/>
        </p:blipFill>
        <p:spPr>
          <a:xfrm>
            <a:off x="3229582" y="1168130"/>
            <a:ext cx="8123423" cy="4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6341-9460-4684-9870-37B90662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CMM Shortcomings: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00E5-5ECE-4E5B-AF20-837D960D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46626"/>
          </a:xfrm>
        </p:spPr>
        <p:txBody>
          <a:bodyPr>
            <a:normAutofit/>
          </a:bodyPr>
          <a:lstStyle/>
          <a:p>
            <a:r>
              <a:rPr lang="en-IN" dirty="0"/>
              <a:t>The most frequent complaint by organisations while trying out the</a:t>
            </a:r>
          </a:p>
          <a:p>
            <a:pPr marL="0" indent="0">
              <a:buNone/>
            </a:pPr>
            <a:r>
              <a:rPr lang="en-IN" dirty="0"/>
              <a:t>CMM-based process improvement initiative is that they understand</a:t>
            </a:r>
          </a:p>
          <a:p>
            <a:pPr marL="0" indent="0">
              <a:buNone/>
            </a:pPr>
            <a:r>
              <a:rPr lang="en-IN" dirty="0"/>
              <a:t>what is needed to be improved, but they need more guidance about</a:t>
            </a:r>
          </a:p>
          <a:p>
            <a:pPr marL="0" indent="0">
              <a:buNone/>
            </a:pPr>
            <a:r>
              <a:rPr lang="en-IN" dirty="0"/>
              <a:t>how to improve it.</a:t>
            </a:r>
          </a:p>
          <a:p>
            <a:r>
              <a:rPr lang="en-IN" dirty="0"/>
              <a:t>Thicker documents, more detailed information, and longer meetings are</a:t>
            </a:r>
          </a:p>
          <a:p>
            <a:pPr marL="0" indent="0">
              <a:buNone/>
            </a:pPr>
            <a:r>
              <a:rPr lang="en-IN" dirty="0"/>
              <a:t>considered to be better. </a:t>
            </a:r>
          </a:p>
          <a:p>
            <a:r>
              <a:rPr lang="en-IN" dirty="0"/>
              <a:t>Getting an accurate measure of an organisation’s current maturity level</a:t>
            </a:r>
          </a:p>
          <a:p>
            <a:pPr marL="0" indent="0">
              <a:buNone/>
            </a:pPr>
            <a:r>
              <a:rPr lang="en-IN" dirty="0"/>
              <a:t>is also an issue. </a:t>
            </a:r>
          </a:p>
        </p:txBody>
      </p:sp>
    </p:spTree>
    <p:extLst>
      <p:ext uri="{BB962C8B-B14F-4D97-AF65-F5344CB8AC3E}">
        <p14:creationId xmlns:p14="http://schemas.microsoft.com/office/powerpoint/2010/main" val="347989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B0EA-C062-4A2B-9249-87AE4905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Capability Maturity Model Integration (CMMI)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346-2A70-468C-B0BA-EC98D09C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successor of  (CMM).</a:t>
            </a:r>
          </a:p>
          <a:p>
            <a:r>
              <a:rPr lang="en-IN" dirty="0"/>
              <a:t> 2002 - CMMI Version 1.1 was released. </a:t>
            </a:r>
          </a:p>
          <a:p>
            <a:r>
              <a:rPr lang="en-IN" dirty="0"/>
              <a:t>2006 - Version 1.2</a:t>
            </a:r>
          </a:p>
          <a:p>
            <a:r>
              <a:rPr lang="en-IN" dirty="0"/>
              <a:t>aimed to improve the usability of maturity  models by integrating many different models into one framework.</a:t>
            </a:r>
          </a:p>
          <a:p>
            <a:r>
              <a:rPr lang="en-IN" dirty="0"/>
              <a:t>used in many domains.</a:t>
            </a:r>
          </a:p>
          <a:p>
            <a:r>
              <a:rPr lang="en-IN" dirty="0"/>
              <a:t>Problems – overlap ,inconsistencies , and integrating the models. </a:t>
            </a:r>
          </a:p>
        </p:txBody>
      </p:sp>
    </p:spTree>
    <p:extLst>
      <p:ext uri="{BB962C8B-B14F-4D97-AF65-F5344CB8AC3E}">
        <p14:creationId xmlns:p14="http://schemas.microsoft.com/office/powerpoint/2010/main" val="417144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A550-EEE6-4DF5-89D5-485CAABF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Software Process Improvement and Capability Determination (SPICE)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81B3-34BC-4F26-929D-1AF67242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4613"/>
            <a:ext cx="8915400" cy="3777622"/>
          </a:xfrm>
        </p:spPr>
        <p:txBody>
          <a:bodyPr/>
          <a:lstStyle/>
          <a:p>
            <a:r>
              <a:rPr lang="en-IN" dirty="0"/>
              <a:t>SPICE stands for Software Process Improvement and Capability determination. </a:t>
            </a:r>
          </a:p>
          <a:p>
            <a:r>
              <a:rPr lang="en-IN" dirty="0"/>
              <a:t>It distinguishes different kinds of processes—engineering process, management process, customer-supplier, support. </a:t>
            </a:r>
          </a:p>
          <a:p>
            <a:r>
              <a:rPr lang="en-IN" dirty="0"/>
              <a:t>6 capability maturity levels.</a:t>
            </a:r>
          </a:p>
          <a:p>
            <a:r>
              <a:rPr lang="en-IN" dirty="0"/>
              <a:t> It integrates existing standards to provide a single process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7849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C0A-4B27-47ED-8233-85BB5431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Personal Software Process (PSP)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0EAB-59D3-46E6-AFEC-C6F169F0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3157"/>
            <a:ext cx="8915400" cy="4685537"/>
          </a:xfrm>
        </p:spPr>
        <p:txBody>
          <a:bodyPr>
            <a:normAutofit/>
          </a:bodyPr>
          <a:lstStyle/>
          <a:p>
            <a:r>
              <a:rPr lang="en-IN" dirty="0"/>
              <a:t>PSP is based on the work of David Humphrey </a:t>
            </a:r>
          </a:p>
          <a:p>
            <a:r>
              <a:rPr lang="en-IN" dirty="0"/>
              <a:t>PSP is a scaled down version of industrial software process .</a:t>
            </a:r>
          </a:p>
          <a:p>
            <a:r>
              <a:rPr lang="en-IN" dirty="0"/>
              <a:t>Suitable for individual use. </a:t>
            </a:r>
          </a:p>
          <a:p>
            <a:r>
              <a:rPr lang="en-IN" dirty="0"/>
              <a:t>SEI CMM does not tell software developers how to analyse, design, code, test document software products.</a:t>
            </a:r>
          </a:p>
          <a:p>
            <a:r>
              <a:rPr lang="en-IN" dirty="0"/>
              <a:t> PSP recognises that the process for individual use is different from that necessary for a team.</a:t>
            </a:r>
          </a:p>
          <a:p>
            <a:r>
              <a:rPr lang="en-IN" dirty="0"/>
              <a:t>helps engineers to measure and improve the way they work. </a:t>
            </a:r>
          </a:p>
          <a:p>
            <a:r>
              <a:rPr lang="en-IN" dirty="0"/>
              <a:t>It helps in developing personal skills and methods by estimating, planning, and tracking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416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D53C-BCA3-44D1-888F-7CEC0C96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SIX SIGMA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AE17-C42C-4E0A-9126-489C3949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731523"/>
            <a:ext cx="9453631" cy="4844375"/>
          </a:xfrm>
        </p:spPr>
        <p:txBody>
          <a:bodyPr>
            <a:normAutofit/>
          </a:bodyPr>
          <a:lstStyle/>
          <a:p>
            <a:r>
              <a:rPr lang="en-IN" dirty="0"/>
              <a:t>General Electric (GE) corporation began Six Sigma in 1995 .</a:t>
            </a:r>
          </a:p>
          <a:p>
            <a:r>
              <a:rPr lang="en-IN" dirty="0"/>
              <a:t>The purpose of Six Sigma is to improve processes to do things better, faster, and at lower cost. </a:t>
            </a:r>
          </a:p>
          <a:p>
            <a:r>
              <a:rPr lang="en-IN" dirty="0"/>
              <a:t>It can be used to improve every facet of business, from production, to human resources, to order entry, to technical support. </a:t>
            </a:r>
          </a:p>
          <a:p>
            <a:r>
              <a:rPr lang="en-IN" dirty="0"/>
              <a:t>Can be used for any activity that is concerned with cost, timeliness, and quality of results. </a:t>
            </a:r>
          </a:p>
          <a:p>
            <a:r>
              <a:rPr lang="en-IN" dirty="0"/>
              <a:t>Applicable to virtually every industry.</a:t>
            </a:r>
          </a:p>
          <a:p>
            <a:r>
              <a:rPr lang="en-IN" dirty="0"/>
              <a:t>Means striving for near perfection.</a:t>
            </a:r>
          </a:p>
          <a:p>
            <a:r>
              <a:rPr lang="en-IN" dirty="0"/>
              <a:t>A disciplined, data-driven approach to eliminate defects in any process – from manufacturing to transactional and from product to service.</a:t>
            </a:r>
          </a:p>
          <a:p>
            <a:r>
              <a:rPr lang="en-IN" dirty="0"/>
              <a:t>To achieve Six Sigma, a process must not produce more than 3.4 defects per million opportunities. </a:t>
            </a:r>
          </a:p>
        </p:txBody>
      </p:sp>
    </p:spTree>
    <p:extLst>
      <p:ext uri="{BB962C8B-B14F-4D97-AF65-F5344CB8AC3E}">
        <p14:creationId xmlns:p14="http://schemas.microsoft.com/office/powerpoint/2010/main" val="278323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791C-B553-41A1-83D1-E7F7E332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2647"/>
            <a:ext cx="8915400" cy="5648575"/>
          </a:xfrm>
        </p:spPr>
        <p:txBody>
          <a:bodyPr>
            <a:normAutofit/>
          </a:bodyPr>
          <a:lstStyle/>
          <a:p>
            <a:r>
              <a:rPr lang="en-IN" dirty="0"/>
              <a:t>Total number of Six Sigma opportunities is then the total number of chances for a Defect.</a:t>
            </a:r>
          </a:p>
          <a:p>
            <a:r>
              <a:rPr lang="en-IN" dirty="0"/>
              <a:t>Accomplished through the use of two Six Sigma sub-methodologies—</a:t>
            </a:r>
          </a:p>
          <a:p>
            <a:r>
              <a:rPr lang="en-IN" b="1" dirty="0"/>
              <a:t>DMAIC process </a:t>
            </a:r>
            <a:r>
              <a:rPr lang="en-IN" dirty="0"/>
              <a:t>- define, measure, analyse, improve, control is an improvement system for existing processes falling below specification and looking </a:t>
            </a:r>
            <a:r>
              <a:rPr lang="en-IN"/>
              <a:t>for incremental improvement</a:t>
            </a:r>
            <a:r>
              <a:rPr lang="en-IN" dirty="0"/>
              <a:t>.</a:t>
            </a:r>
          </a:p>
          <a:p>
            <a:r>
              <a:rPr lang="en-IN" b="1" dirty="0"/>
              <a:t>DMADV process </a:t>
            </a:r>
            <a:r>
              <a:rPr lang="en-IN" dirty="0"/>
              <a:t>- define, measure, analyse, design, verify  is an improvement system used to develop new processes or products at Six Sigma quality levels. </a:t>
            </a:r>
          </a:p>
        </p:txBody>
      </p:sp>
    </p:spTree>
    <p:extLst>
      <p:ext uri="{BB962C8B-B14F-4D97-AF65-F5344CB8AC3E}">
        <p14:creationId xmlns:p14="http://schemas.microsoft.com/office/powerpoint/2010/main" val="370283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8AF3-880B-4052-BD69-955694C1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CMM?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983E-E750-4E37-B78E-D017780F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78604"/>
            <a:ext cx="9362370" cy="4737370"/>
          </a:xfrm>
        </p:spPr>
        <p:txBody>
          <a:bodyPr>
            <a:normAutofit/>
          </a:bodyPr>
          <a:lstStyle/>
          <a:p>
            <a:r>
              <a:rPr lang="en-IN" dirty="0"/>
              <a:t>Also called as SEI-CMM</a:t>
            </a:r>
          </a:p>
          <a:p>
            <a:r>
              <a:rPr lang="en-IN" dirty="0"/>
              <a:t>Developed by the Software Engineering Institute (SEI) of the Carnegie Mellon University</a:t>
            </a:r>
          </a:p>
          <a:p>
            <a:r>
              <a:rPr lang="en-IN" dirty="0"/>
              <a:t>Framework that describes the key elements of an effective software process</a:t>
            </a:r>
          </a:p>
          <a:p>
            <a:r>
              <a:rPr lang="en-IN" dirty="0"/>
              <a:t>Provides guidance on how to gain control of processes for developing and maintaining software </a:t>
            </a:r>
          </a:p>
          <a:p>
            <a:r>
              <a:rPr lang="en-IN" dirty="0"/>
              <a:t>Many commercial organisations began to adopt CMM as a framework for their own Internal improvement initiatives.</a:t>
            </a:r>
          </a:p>
        </p:txBody>
      </p:sp>
    </p:spTree>
    <p:extLst>
      <p:ext uri="{BB962C8B-B14F-4D97-AF65-F5344CB8AC3E}">
        <p14:creationId xmlns:p14="http://schemas.microsoft.com/office/powerpoint/2010/main" val="19732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F796-3386-4C96-9DAF-849BFECF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SEI CMM can be used in two ways—</a:t>
            </a:r>
          </a:p>
          <a:p>
            <a:pPr marL="0" indent="0">
              <a:buNone/>
            </a:pPr>
            <a:r>
              <a:rPr lang="en-IN" b="1" dirty="0"/>
              <a:t>                       capability evaluation and software process assessment</a:t>
            </a:r>
          </a:p>
          <a:p>
            <a:r>
              <a:rPr lang="en-IN" dirty="0"/>
              <a:t>Capability evaluation provides a way to assess the software process capability of an organisation.</a:t>
            </a:r>
          </a:p>
          <a:p>
            <a:r>
              <a:rPr lang="en-IN" dirty="0"/>
              <a:t>software process assessment is used by an organisation with the objective to improve its own process capability.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9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567D-F1CC-426A-B362-C48C7E1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CMM Levels?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E420-6EF3-4DA8-B064-172D9456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Maturity level indicates level of process capability: </a:t>
            </a:r>
          </a:p>
          <a:p>
            <a:r>
              <a:rPr lang="en-IN" dirty="0"/>
              <a:t> Initial </a:t>
            </a:r>
          </a:p>
          <a:p>
            <a:r>
              <a:rPr lang="en-IN" dirty="0"/>
              <a:t> Repeatable </a:t>
            </a:r>
          </a:p>
          <a:p>
            <a:r>
              <a:rPr lang="en-IN" dirty="0"/>
              <a:t> Defined  </a:t>
            </a:r>
          </a:p>
          <a:p>
            <a:r>
              <a:rPr lang="en-IN" dirty="0"/>
              <a:t>Managed </a:t>
            </a:r>
          </a:p>
          <a:p>
            <a:r>
              <a:rPr lang="en-IN" dirty="0"/>
              <a:t>Optimizing</a:t>
            </a:r>
          </a:p>
        </p:txBody>
      </p:sp>
    </p:spTree>
    <p:extLst>
      <p:ext uri="{BB962C8B-B14F-4D97-AF65-F5344CB8AC3E}">
        <p14:creationId xmlns:p14="http://schemas.microsoft.com/office/powerpoint/2010/main" val="226610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07EC4-7EAB-43A5-841E-513423EBE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93" t="13478" r="20689" b="7567"/>
          <a:stretch/>
        </p:blipFill>
        <p:spPr>
          <a:xfrm>
            <a:off x="3670590" y="359924"/>
            <a:ext cx="7749682" cy="64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3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B5CF-0859-46BE-A960-ACE42A8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AB9C-4F56-422B-AC74-144E774F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81256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The software process is characterized as ad hoc, and occasionally even chaotic.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Few processes are defined, and success depends on individual effort.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Products developed are often over budget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Wide variations in cost, schedule, functionality and quality targets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70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D50E-B74A-461B-9FDF-0E3C3B81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21A4-693D-4F46-A2ED-A3043644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Basic process management processes are established to track cost, schedule, and functionality.</a:t>
            </a:r>
          </a:p>
          <a:p>
            <a:r>
              <a:rPr lang="en-IN" dirty="0"/>
              <a:t>Realistic project commitments based on results observed on previous projects .</a:t>
            </a:r>
          </a:p>
          <a:p>
            <a:r>
              <a:rPr lang="en-IN" dirty="0"/>
              <a:t>Software project standards are defined and faithfully followed </a:t>
            </a:r>
          </a:p>
          <a:p>
            <a:r>
              <a:rPr lang="en-IN" dirty="0"/>
              <a:t>Processes may differ between projects </a:t>
            </a:r>
          </a:p>
          <a:p>
            <a:r>
              <a:rPr lang="en-IN" dirty="0"/>
              <a:t> Process is disciplined</a:t>
            </a:r>
          </a:p>
        </p:txBody>
      </p:sp>
    </p:spTree>
    <p:extLst>
      <p:ext uri="{BB962C8B-B14F-4D97-AF65-F5344CB8AC3E}">
        <p14:creationId xmlns:p14="http://schemas.microsoft.com/office/powerpoint/2010/main" val="25396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6956-3A8C-44D6-B397-32950CCE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4CA0-8036-44E8-A05A-E3DDCFAF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software process is documented, standardized, and integrated into a standard software process for the organization. </a:t>
            </a:r>
          </a:p>
          <a:p>
            <a:r>
              <a:rPr lang="en-IN" dirty="0"/>
              <a:t>All projects use an approved, tailored version of the organization’s standard software process for developing an maintaining software.</a:t>
            </a:r>
          </a:p>
        </p:txBody>
      </p:sp>
    </p:spTree>
    <p:extLst>
      <p:ext uri="{BB962C8B-B14F-4D97-AF65-F5344CB8AC3E}">
        <p14:creationId xmlns:p14="http://schemas.microsoft.com/office/powerpoint/2010/main" val="28307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687A-F73F-49A8-97CC-DCD2FA2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9703-94A7-4D1C-8E34-B3F205C7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Detailed measures of the software process and product quality are collected.</a:t>
            </a:r>
          </a:p>
          <a:p>
            <a:r>
              <a:rPr lang="en-IN" dirty="0"/>
              <a:t>corrective action can be taken </a:t>
            </a:r>
          </a:p>
          <a:p>
            <a:r>
              <a:rPr lang="en-IN" dirty="0"/>
              <a:t> Quantifiable and predictable </a:t>
            </a:r>
          </a:p>
          <a:p>
            <a:r>
              <a:rPr lang="en-IN" dirty="0"/>
              <a:t>predict trends in process and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29031896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840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Wisp</vt:lpstr>
      <vt:lpstr>Capability Maturity Model (CMM)</vt:lpstr>
      <vt:lpstr>What is CMM?</vt:lpstr>
      <vt:lpstr>PowerPoint Presentation</vt:lpstr>
      <vt:lpstr>What are the CMM Levels? </vt:lpstr>
      <vt:lpstr>PowerPoint Presentation</vt:lpstr>
      <vt:lpstr>Initial</vt:lpstr>
      <vt:lpstr>Repeatable</vt:lpstr>
      <vt:lpstr>Defined</vt:lpstr>
      <vt:lpstr>Managed</vt:lpstr>
      <vt:lpstr>Optimizing</vt:lpstr>
      <vt:lpstr>PowerPoint Presentation</vt:lpstr>
      <vt:lpstr>CMM Shortcomings:</vt:lpstr>
      <vt:lpstr>Capability Maturity Model Integration (CMMI)</vt:lpstr>
      <vt:lpstr>Software Process Improvement and Capability Determination (SPICE) </vt:lpstr>
      <vt:lpstr>Personal Software Process (PSP) </vt:lpstr>
      <vt:lpstr>SIX SIGMA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 (CMM)</dc:title>
  <dc:creator>Dimpy</dc:creator>
  <cp:lastModifiedBy>Dimpy</cp:lastModifiedBy>
  <cp:revision>10</cp:revision>
  <dcterms:created xsi:type="dcterms:W3CDTF">2018-04-18T03:20:36Z</dcterms:created>
  <dcterms:modified xsi:type="dcterms:W3CDTF">2018-04-18T06:23:01Z</dcterms:modified>
</cp:coreProperties>
</file>