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97" d="100"/>
          <a:sy n="97" d="100"/>
        </p:scale>
        <p:origin x="38" y="1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DDB60A8-FFBA-4CA4-A638-E6463296FE29}" type="datetimeFigureOut">
              <a:rPr lang="en-IN" smtClean="0"/>
              <a:t>12-04-2018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3138035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DB60A8-FFBA-4CA4-A638-E6463296FE29}" type="datetimeFigureOut">
              <a:rPr lang="en-IN" smtClean="0"/>
              <a:t>12-04-2018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3245716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DB60A8-FFBA-4CA4-A638-E6463296FE29}" type="datetimeFigureOut">
              <a:rPr lang="en-IN" smtClean="0"/>
              <a:t>12-04-2018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27683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DDB60A8-FFBA-4CA4-A638-E6463296FE29}" type="datetimeFigureOut">
              <a:rPr lang="en-IN" smtClean="0"/>
              <a:t>12-04-2018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413763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DB60A8-FFBA-4CA4-A638-E6463296FE29}" type="datetimeFigureOut">
              <a:rPr lang="en-IN" smtClean="0"/>
              <a:t>12-04-2018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15271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DB60A8-FFBA-4CA4-A638-E6463296FE29}" type="datetimeFigureOut">
              <a:rPr lang="en-IN" smtClean="0"/>
              <a:t>12-04-2018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920851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DDB60A8-FFBA-4CA4-A638-E6463296FE29}" type="datetimeFigureOut">
              <a:rPr lang="en-IN" smtClean="0"/>
              <a:t>12-04-2018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423089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DDB60A8-FFBA-4CA4-A638-E6463296FE29}" type="datetimeFigureOut">
              <a:rPr lang="en-IN" smtClean="0"/>
              <a:t>12-04-2018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2593035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B60A8-FFBA-4CA4-A638-E6463296FE29}" type="datetimeFigureOut">
              <a:rPr lang="en-IN" smtClean="0"/>
              <a:t>12-04-2018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283489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B60A8-FFBA-4CA4-A638-E6463296FE29}" type="datetimeFigureOut">
              <a:rPr lang="en-IN" smtClean="0"/>
              <a:t>12-04-2018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2043807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DB60A8-FFBA-4CA4-A638-E6463296FE29}" type="datetimeFigureOut">
              <a:rPr lang="en-IN" smtClean="0"/>
              <a:t>12-04-2018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E01C8-04EC-4477-B150-DFCC15B6D896}" type="slidenum">
              <a:rPr lang="en-IN" smtClean="0"/>
              <a:t>‹#›</a:t>
            </a:fld>
            <a:endParaRPr lang="en-IN"/>
          </a:p>
        </p:txBody>
      </p:sp>
    </p:spTree>
    <p:extLst>
      <p:ext uri="{BB962C8B-B14F-4D97-AF65-F5344CB8AC3E}">
        <p14:creationId xmlns:p14="http://schemas.microsoft.com/office/powerpoint/2010/main" val="349448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DB60A8-FFBA-4CA4-A638-E6463296FE29}" type="datetimeFigureOut">
              <a:rPr lang="en-IN" smtClean="0"/>
              <a:t>12-04-2018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E01C8-04EC-4477-B150-DFCC15B6D896}" type="slidenum">
              <a:rPr lang="en-IN" smtClean="0"/>
              <a:t>‹#›</a:t>
            </a:fld>
            <a:endParaRPr lang="en-IN"/>
          </a:p>
        </p:txBody>
      </p:sp>
    </p:spTree>
    <p:extLst>
      <p:ext uri="{BB962C8B-B14F-4D97-AF65-F5344CB8AC3E}">
        <p14:creationId xmlns:p14="http://schemas.microsoft.com/office/powerpoint/2010/main" val="3432956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PRACTICE QUESTIONS</a:t>
            </a:r>
            <a:endParaRPr lang="en-IN" dirty="0"/>
          </a:p>
        </p:txBody>
      </p:sp>
    </p:spTree>
    <p:extLst>
      <p:ext uri="{BB962C8B-B14F-4D97-AF65-F5344CB8AC3E}">
        <p14:creationId xmlns:p14="http://schemas.microsoft.com/office/powerpoint/2010/main" val="358964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30" y="82564"/>
            <a:ext cx="10515600" cy="1325563"/>
          </a:xfrm>
        </p:spPr>
        <p:txBody>
          <a:bodyPr>
            <a:noAutofit/>
          </a:bodyPr>
          <a:lstStyle/>
          <a:p>
            <a:r>
              <a:rPr lang="en-IN" sz="2800" dirty="0" smtClean="0"/>
              <a:t>Q1: Draw CFG for the following program and derive data flow testing paths and no. of test cases required</a:t>
            </a:r>
            <a:endParaRPr lang="en-IN" sz="2800" dirty="0"/>
          </a:p>
        </p:txBody>
      </p:sp>
      <p:sp>
        <p:nvSpPr>
          <p:cNvPr id="3" name="Content Placeholder 2"/>
          <p:cNvSpPr>
            <a:spLocks noGrp="1"/>
          </p:cNvSpPr>
          <p:nvPr>
            <p:ph idx="1"/>
          </p:nvPr>
        </p:nvSpPr>
        <p:spPr>
          <a:xfrm>
            <a:off x="798954" y="1408127"/>
            <a:ext cx="10888097" cy="5326252"/>
          </a:xfrm>
        </p:spPr>
        <p:txBody>
          <a:bodyPr>
            <a:normAutofit fontScale="25000" lnSpcReduction="20000"/>
          </a:bodyPr>
          <a:lstStyle/>
          <a:p>
            <a:pPr marL="0" indent="0">
              <a:buNone/>
            </a:pPr>
            <a:r>
              <a:rPr lang="en-IN" sz="4800" dirty="0"/>
              <a:t>m</a:t>
            </a:r>
            <a:r>
              <a:rPr lang="en-IN" sz="4800" dirty="0" smtClean="0"/>
              <a:t>ain()</a:t>
            </a:r>
          </a:p>
          <a:p>
            <a:pPr marL="0" indent="0">
              <a:buNone/>
            </a:pPr>
            <a:r>
              <a:rPr lang="en-IN" sz="4800" dirty="0" smtClean="0"/>
              <a:t>{</a:t>
            </a:r>
          </a:p>
          <a:p>
            <a:pPr marL="0" indent="0">
              <a:buNone/>
            </a:pPr>
            <a:r>
              <a:rPr lang="en-IN" sz="4800" dirty="0" err="1"/>
              <a:t>i</a:t>
            </a:r>
            <a:r>
              <a:rPr lang="en-IN" sz="4800" dirty="0" err="1" smtClean="0"/>
              <a:t>nt</a:t>
            </a:r>
            <a:r>
              <a:rPr lang="en-IN" sz="4800" dirty="0" smtClean="0"/>
              <a:t> work;</a:t>
            </a:r>
          </a:p>
          <a:p>
            <a:pPr marL="0" indent="0">
              <a:buNone/>
            </a:pPr>
            <a:r>
              <a:rPr lang="en-IN" sz="4800" dirty="0"/>
              <a:t>d</a:t>
            </a:r>
            <a:r>
              <a:rPr lang="en-IN" sz="4800" dirty="0" smtClean="0"/>
              <a:t>ouble payment= 0;</a:t>
            </a:r>
          </a:p>
          <a:p>
            <a:pPr marL="0" indent="0">
              <a:buNone/>
            </a:pPr>
            <a:r>
              <a:rPr lang="en-IN" sz="4800" dirty="0" err="1" smtClean="0"/>
              <a:t>Scanf</a:t>
            </a:r>
            <a:r>
              <a:rPr lang="en-IN" sz="4800" dirty="0" smtClean="0"/>
              <a:t>(“%d”, work);</a:t>
            </a:r>
          </a:p>
          <a:p>
            <a:pPr marL="0" indent="0">
              <a:buNone/>
            </a:pPr>
            <a:r>
              <a:rPr lang="en-IN" sz="4800" dirty="0"/>
              <a:t>i</a:t>
            </a:r>
            <a:r>
              <a:rPr lang="en-IN" sz="4800" dirty="0" smtClean="0"/>
              <a:t>f(work&gt;0){</a:t>
            </a:r>
          </a:p>
          <a:p>
            <a:pPr marL="0" indent="0">
              <a:buNone/>
            </a:pPr>
            <a:r>
              <a:rPr lang="en-IN" sz="4800" dirty="0" smtClean="0"/>
              <a:t>payment=40;</a:t>
            </a:r>
          </a:p>
          <a:p>
            <a:pPr marL="0" indent="0">
              <a:buNone/>
            </a:pPr>
            <a:r>
              <a:rPr lang="en-IN" sz="4800" dirty="0" smtClean="0"/>
              <a:t>If(work&gt;20)</a:t>
            </a:r>
          </a:p>
          <a:p>
            <a:pPr marL="0" indent="0">
              <a:buNone/>
            </a:pPr>
            <a:r>
              <a:rPr lang="en-IN" sz="4800" dirty="0" smtClean="0"/>
              <a:t>{</a:t>
            </a:r>
          </a:p>
          <a:p>
            <a:pPr marL="0" indent="0">
              <a:buNone/>
            </a:pPr>
            <a:r>
              <a:rPr lang="en-IN" sz="4800" dirty="0" smtClean="0"/>
              <a:t>If(work&lt;=30)</a:t>
            </a:r>
          </a:p>
          <a:p>
            <a:pPr marL="0" indent="0">
              <a:buNone/>
            </a:pPr>
            <a:r>
              <a:rPr lang="en-IN" sz="4800" dirty="0" smtClean="0"/>
              <a:t>payment=payment+(work-25)*0.5;</a:t>
            </a:r>
          </a:p>
          <a:p>
            <a:pPr marL="0" indent="0">
              <a:buNone/>
            </a:pPr>
            <a:r>
              <a:rPr lang="en-IN" sz="4800" dirty="0"/>
              <a:t>e</a:t>
            </a:r>
            <a:r>
              <a:rPr lang="en-IN" sz="4800" dirty="0" smtClean="0"/>
              <a:t>lse</a:t>
            </a:r>
          </a:p>
          <a:p>
            <a:pPr marL="0" indent="0">
              <a:buNone/>
            </a:pPr>
            <a:r>
              <a:rPr lang="en-IN" sz="4800" dirty="0" smtClean="0"/>
              <a:t>{</a:t>
            </a:r>
          </a:p>
          <a:p>
            <a:pPr marL="0" indent="0">
              <a:buNone/>
            </a:pPr>
            <a:r>
              <a:rPr lang="en-IN" sz="4800" dirty="0"/>
              <a:t>p</a:t>
            </a:r>
            <a:r>
              <a:rPr lang="en-IN" sz="4800" dirty="0" smtClean="0"/>
              <a:t>ayment= payment+50+(work -30)*0.1;</a:t>
            </a:r>
          </a:p>
          <a:p>
            <a:pPr marL="0" indent="0">
              <a:buNone/>
            </a:pPr>
            <a:r>
              <a:rPr lang="en-IN" sz="4800" dirty="0" smtClean="0"/>
              <a:t>If(payment&gt;=3000)</a:t>
            </a:r>
          </a:p>
          <a:p>
            <a:pPr marL="0" indent="0">
              <a:buNone/>
            </a:pPr>
            <a:r>
              <a:rPr lang="en-IN" sz="4800" dirty="0"/>
              <a:t>p</a:t>
            </a:r>
            <a:r>
              <a:rPr lang="en-IN" sz="4800" dirty="0" smtClean="0"/>
              <a:t>ayment=payment*0.9;</a:t>
            </a:r>
          </a:p>
          <a:p>
            <a:pPr marL="0" indent="0">
              <a:buNone/>
            </a:pPr>
            <a:r>
              <a:rPr lang="en-IN" sz="4800" dirty="0" smtClean="0"/>
              <a:t>}</a:t>
            </a:r>
          </a:p>
          <a:p>
            <a:pPr marL="0" indent="0">
              <a:buNone/>
            </a:pPr>
            <a:r>
              <a:rPr lang="en-IN" sz="4800" dirty="0" smtClean="0"/>
              <a:t>}</a:t>
            </a:r>
          </a:p>
          <a:p>
            <a:pPr marL="0" indent="0">
              <a:buNone/>
            </a:pPr>
            <a:r>
              <a:rPr lang="en-IN" sz="4800" dirty="0" smtClean="0"/>
              <a:t>}</a:t>
            </a:r>
          </a:p>
          <a:p>
            <a:pPr marL="0" indent="0">
              <a:buNone/>
            </a:pPr>
            <a:r>
              <a:rPr lang="en-IN" sz="4800" dirty="0" err="1"/>
              <a:t>p</a:t>
            </a:r>
            <a:r>
              <a:rPr lang="en-IN" sz="4800" dirty="0" err="1" smtClean="0"/>
              <a:t>rintf</a:t>
            </a:r>
            <a:r>
              <a:rPr lang="en-IN" sz="4800" dirty="0" smtClean="0"/>
              <a:t>(“Final payment”, payment);</a:t>
            </a:r>
          </a:p>
          <a:p>
            <a:pPr marL="0" indent="0">
              <a:buNone/>
            </a:pPr>
            <a:r>
              <a:rPr lang="en-IN" sz="4800" dirty="0"/>
              <a:t>}</a:t>
            </a:r>
            <a:endParaRPr lang="en-IN" sz="4800" dirty="0" smtClean="0"/>
          </a:p>
          <a:p>
            <a:endParaRPr lang="en-IN" dirty="0" smtClean="0"/>
          </a:p>
          <a:p>
            <a:endParaRPr lang="en-IN" dirty="0" smtClean="0"/>
          </a:p>
          <a:p>
            <a:endParaRPr lang="en-IN" dirty="0"/>
          </a:p>
        </p:txBody>
      </p:sp>
    </p:spTree>
    <p:extLst>
      <p:ext uri="{BB962C8B-B14F-4D97-AF65-F5344CB8AC3E}">
        <p14:creationId xmlns:p14="http://schemas.microsoft.com/office/powerpoint/2010/main" val="114356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Q2: Consider a project with the following functional units:</a:t>
            </a:r>
            <a:endParaRPr lang="en-IN" sz="3600" dirty="0"/>
          </a:p>
        </p:txBody>
      </p:sp>
      <p:sp>
        <p:nvSpPr>
          <p:cNvPr id="3" name="Content Placeholder 2"/>
          <p:cNvSpPr>
            <a:spLocks noGrp="1"/>
          </p:cNvSpPr>
          <p:nvPr>
            <p:ph idx="1"/>
          </p:nvPr>
        </p:nvSpPr>
        <p:spPr/>
        <p:txBody>
          <a:bodyPr>
            <a:normAutofit/>
          </a:bodyPr>
          <a:lstStyle/>
          <a:p>
            <a:r>
              <a:rPr lang="en-US" dirty="0" smtClean="0"/>
              <a:t>Number of user inputs= 50</a:t>
            </a:r>
          </a:p>
          <a:p>
            <a:r>
              <a:rPr lang="en-US" dirty="0" smtClean="0"/>
              <a:t>Number of user outputs= 40</a:t>
            </a:r>
          </a:p>
          <a:p>
            <a:r>
              <a:rPr lang="en-US" dirty="0" smtClean="0"/>
              <a:t>Number of user inquiries= 35</a:t>
            </a:r>
          </a:p>
          <a:p>
            <a:r>
              <a:rPr lang="en-US" dirty="0" smtClean="0"/>
              <a:t>Number of files=06</a:t>
            </a:r>
          </a:p>
          <a:p>
            <a:r>
              <a:rPr lang="en-US" dirty="0" smtClean="0"/>
              <a:t>Number of external interfaces=04</a:t>
            </a:r>
          </a:p>
          <a:p>
            <a:pPr marL="0" indent="0">
              <a:buNone/>
            </a:pPr>
            <a:r>
              <a:rPr lang="en-US" dirty="0" smtClean="0"/>
              <a:t>Assume all complexity adjustment factors and weighting factors are average. Compute Function points for the project.</a:t>
            </a:r>
          </a:p>
          <a:p>
            <a:pPr marL="0" indent="0">
              <a:buNone/>
            </a:pPr>
            <a:endParaRPr lang="en-IN" dirty="0" smtClean="0"/>
          </a:p>
        </p:txBody>
      </p:sp>
    </p:spTree>
    <p:extLst>
      <p:ext uri="{BB962C8B-B14F-4D97-AF65-F5344CB8AC3E}">
        <p14:creationId xmlns:p14="http://schemas.microsoft.com/office/powerpoint/2010/main" val="410612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Q3: An application has the following:</a:t>
            </a:r>
            <a:r>
              <a:rPr lang="en-IN" dirty="0" smtClean="0"/>
              <a:t/>
            </a:r>
            <a:br>
              <a:rPr lang="en-IN" dirty="0" smtClean="0"/>
            </a:br>
            <a:endParaRPr lang="en-IN" dirty="0"/>
          </a:p>
        </p:txBody>
      </p:sp>
      <p:sp>
        <p:nvSpPr>
          <p:cNvPr id="3" name="Content Placeholder 2"/>
          <p:cNvSpPr>
            <a:spLocks noGrp="1"/>
          </p:cNvSpPr>
          <p:nvPr>
            <p:ph idx="1"/>
          </p:nvPr>
        </p:nvSpPr>
        <p:spPr>
          <a:xfrm>
            <a:off x="671083" y="1196961"/>
            <a:ext cx="10682717" cy="4980002"/>
          </a:xfrm>
        </p:spPr>
        <p:txBody>
          <a:bodyPr>
            <a:normAutofit/>
          </a:bodyPr>
          <a:lstStyle/>
          <a:p>
            <a:pPr marL="0" indent="0">
              <a:buNone/>
            </a:pPr>
            <a:r>
              <a:rPr lang="en-IN" sz="2400" dirty="0" smtClean="0"/>
              <a:t>10 low external inputs, 12 high external outputs, 20 low internal logical files, 15 high external interface files, 12 average external </a:t>
            </a:r>
            <a:r>
              <a:rPr lang="en-IN" sz="2400" dirty="0" err="1" smtClean="0"/>
              <a:t>inequires</a:t>
            </a:r>
            <a:r>
              <a:rPr lang="en-IN" sz="2400" dirty="0" smtClean="0"/>
              <a:t>, and a value of complexity adjustment factor of 1.10.</a:t>
            </a:r>
          </a:p>
          <a:p>
            <a:pPr marL="0" indent="0">
              <a:buNone/>
            </a:pPr>
            <a:r>
              <a:rPr lang="en-IN" sz="2400" dirty="0" smtClean="0"/>
              <a:t>What are the unadjusted and adjusted function point counts.</a:t>
            </a:r>
            <a:endParaRPr lang="en-IN" sz="2400" dirty="0"/>
          </a:p>
        </p:txBody>
      </p:sp>
    </p:spTree>
    <p:extLst>
      <p:ext uri="{BB962C8B-B14F-4D97-AF65-F5344CB8AC3E}">
        <p14:creationId xmlns:p14="http://schemas.microsoft.com/office/powerpoint/2010/main" val="422625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017604" cy="447239"/>
          </a:xfrm>
        </p:spPr>
        <p:txBody>
          <a:bodyPr>
            <a:normAutofit fontScale="90000"/>
          </a:bodyPr>
          <a:lstStyle/>
          <a:p>
            <a:r>
              <a:rPr lang="en-IN" sz="3200" dirty="0" smtClean="0"/>
              <a:t>Q4: Consider a project with the following parameters</a:t>
            </a:r>
            <a:r>
              <a:rPr lang="en-IN" dirty="0" smtClean="0"/>
              <a:t/>
            </a:r>
            <a:br>
              <a:rPr lang="en-IN" dirty="0" smtClean="0"/>
            </a:br>
            <a:endParaRPr lang="en-IN" dirty="0"/>
          </a:p>
        </p:txBody>
      </p:sp>
      <p:sp>
        <p:nvSpPr>
          <p:cNvPr id="3" name="Content Placeholder 2"/>
          <p:cNvSpPr>
            <a:spLocks noGrp="1"/>
          </p:cNvSpPr>
          <p:nvPr>
            <p:ph idx="1"/>
          </p:nvPr>
        </p:nvSpPr>
        <p:spPr>
          <a:xfrm>
            <a:off x="219769" y="651459"/>
            <a:ext cx="4175629" cy="5788585"/>
          </a:xfrm>
        </p:spPr>
        <p:txBody>
          <a:bodyPr>
            <a:normAutofit fontScale="92500" lnSpcReduction="10000"/>
          </a:bodyPr>
          <a:lstStyle/>
          <a:p>
            <a:pPr marL="0" indent="0">
              <a:buNone/>
            </a:pPr>
            <a:r>
              <a:rPr lang="en-IN" sz="2000" dirty="0" err="1" smtClean="0"/>
              <a:t>i</a:t>
            </a:r>
            <a:r>
              <a:rPr lang="en-IN" sz="2000" dirty="0" smtClean="0"/>
              <a:t>) External inputs:</a:t>
            </a:r>
          </a:p>
          <a:p>
            <a:pPr marL="514350" indent="-514350">
              <a:buAutoNum type="alphaUcParenR"/>
            </a:pPr>
            <a:r>
              <a:rPr lang="en-IN" sz="2000" dirty="0" smtClean="0"/>
              <a:t>10 with low complexity</a:t>
            </a:r>
          </a:p>
          <a:p>
            <a:pPr marL="514350" indent="-514350">
              <a:buAutoNum type="alphaUcParenR"/>
            </a:pPr>
            <a:r>
              <a:rPr lang="en-IN" sz="2000" dirty="0" smtClean="0"/>
              <a:t>15 with average complexity</a:t>
            </a:r>
          </a:p>
          <a:p>
            <a:pPr marL="514350" indent="-514350">
              <a:buAutoNum type="alphaUcParenR"/>
            </a:pPr>
            <a:r>
              <a:rPr lang="en-IN" sz="2000" dirty="0" smtClean="0"/>
              <a:t>17 with high complexity</a:t>
            </a:r>
          </a:p>
          <a:p>
            <a:pPr marL="0" indent="0">
              <a:buNone/>
            </a:pPr>
            <a:r>
              <a:rPr lang="en-IN" sz="2000" dirty="0" smtClean="0"/>
              <a:t>ii) External Outputs</a:t>
            </a:r>
          </a:p>
          <a:p>
            <a:pPr marL="514350" indent="-514350">
              <a:buAutoNum type="alphaUcParenR"/>
            </a:pPr>
            <a:r>
              <a:rPr lang="en-IN" sz="2000" dirty="0"/>
              <a:t>6</a:t>
            </a:r>
            <a:r>
              <a:rPr lang="en-IN" sz="2000" dirty="0" smtClean="0"/>
              <a:t> with low complexity</a:t>
            </a:r>
          </a:p>
          <a:p>
            <a:pPr marL="514350" indent="-514350">
              <a:buAutoNum type="alphaUcParenR"/>
            </a:pPr>
            <a:r>
              <a:rPr lang="en-IN" sz="2000" dirty="0" smtClean="0"/>
              <a:t>13 with high complexity</a:t>
            </a:r>
          </a:p>
          <a:p>
            <a:pPr marL="0" indent="0">
              <a:buNone/>
            </a:pPr>
            <a:r>
              <a:rPr lang="en-IN" sz="2000" dirty="0" smtClean="0"/>
              <a:t>iii) External inquiries:</a:t>
            </a:r>
          </a:p>
          <a:p>
            <a:pPr marL="514350" indent="-514350">
              <a:buAutoNum type="alphaUcParenR"/>
            </a:pPr>
            <a:r>
              <a:rPr lang="en-IN" sz="2000" dirty="0"/>
              <a:t>3</a:t>
            </a:r>
            <a:r>
              <a:rPr lang="en-IN" sz="2000" dirty="0" smtClean="0"/>
              <a:t> with low complexity</a:t>
            </a:r>
          </a:p>
          <a:p>
            <a:pPr marL="514350" indent="-514350">
              <a:buAutoNum type="alphaUcParenR"/>
            </a:pPr>
            <a:r>
              <a:rPr lang="en-IN" sz="2000" dirty="0" smtClean="0"/>
              <a:t>4 with average complexity</a:t>
            </a:r>
          </a:p>
          <a:p>
            <a:pPr marL="514350" indent="-514350">
              <a:buAutoNum type="alphaUcParenR"/>
            </a:pPr>
            <a:r>
              <a:rPr lang="en-IN" sz="2000" dirty="0"/>
              <a:t>2</a:t>
            </a:r>
            <a:r>
              <a:rPr lang="en-IN" sz="2000" dirty="0" smtClean="0"/>
              <a:t> with high complexity</a:t>
            </a:r>
          </a:p>
          <a:p>
            <a:pPr marL="0" indent="0">
              <a:buNone/>
            </a:pPr>
            <a:r>
              <a:rPr lang="en-IN" sz="2000" dirty="0" smtClean="0"/>
              <a:t>iv) Internal Logical files:</a:t>
            </a:r>
          </a:p>
          <a:p>
            <a:pPr marL="514350" indent="-514350">
              <a:buAutoNum type="alphaUcParenR"/>
            </a:pPr>
            <a:r>
              <a:rPr lang="en-IN" sz="2000" dirty="0"/>
              <a:t>2</a:t>
            </a:r>
            <a:r>
              <a:rPr lang="en-IN" sz="2000" dirty="0" smtClean="0"/>
              <a:t> with average complexity</a:t>
            </a:r>
          </a:p>
          <a:p>
            <a:pPr marL="514350" indent="-514350">
              <a:buAutoNum type="alphaUcParenR"/>
            </a:pPr>
            <a:r>
              <a:rPr lang="en-IN" sz="2000" dirty="0"/>
              <a:t>1</a:t>
            </a:r>
            <a:r>
              <a:rPr lang="en-IN" sz="2000" dirty="0" smtClean="0"/>
              <a:t> with high complexity </a:t>
            </a:r>
          </a:p>
          <a:p>
            <a:pPr marL="0" indent="0">
              <a:buNone/>
            </a:pPr>
            <a:r>
              <a:rPr lang="en-IN" sz="2000" dirty="0" smtClean="0"/>
              <a:t>v) External Interface Files:</a:t>
            </a:r>
          </a:p>
          <a:p>
            <a:pPr marL="0" indent="0">
              <a:buNone/>
            </a:pPr>
            <a:r>
              <a:rPr lang="en-IN" sz="2000" dirty="0" smtClean="0"/>
              <a:t>A)     9 with low complexity</a:t>
            </a:r>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endParaRPr lang="en-IN" sz="20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a:p>
        </p:txBody>
      </p:sp>
      <p:sp>
        <p:nvSpPr>
          <p:cNvPr id="4" name="TextBox 3"/>
          <p:cNvSpPr txBox="1"/>
          <p:nvPr/>
        </p:nvSpPr>
        <p:spPr>
          <a:xfrm>
            <a:off x="4783921" y="1687519"/>
            <a:ext cx="6805020" cy="2308324"/>
          </a:xfrm>
          <a:prstGeom prst="rect">
            <a:avLst/>
          </a:prstGeom>
          <a:noFill/>
        </p:spPr>
        <p:txBody>
          <a:bodyPr wrap="square" rtlCol="0">
            <a:spAutoFit/>
          </a:bodyPr>
          <a:lstStyle/>
          <a:p>
            <a:r>
              <a:rPr lang="en-IN" dirty="0" smtClean="0"/>
              <a:t>In addition to above, system requires</a:t>
            </a:r>
          </a:p>
          <a:p>
            <a:pPr marL="400050" indent="-400050">
              <a:buAutoNum type="romanUcParenR"/>
            </a:pPr>
            <a:r>
              <a:rPr lang="en-IN" dirty="0" smtClean="0"/>
              <a:t>Significant data communication</a:t>
            </a:r>
          </a:p>
          <a:p>
            <a:pPr marL="400050" indent="-400050">
              <a:buAutoNum type="romanUcParenR"/>
            </a:pPr>
            <a:r>
              <a:rPr lang="en-IN" dirty="0" smtClean="0"/>
              <a:t>Performance is very critical</a:t>
            </a:r>
          </a:p>
          <a:p>
            <a:pPr marL="400050" indent="-400050">
              <a:buAutoNum type="romanUcParenR"/>
            </a:pPr>
            <a:r>
              <a:rPr lang="en-IN" dirty="0" smtClean="0"/>
              <a:t>Designed code may be moderately reusable</a:t>
            </a:r>
          </a:p>
          <a:p>
            <a:pPr marL="400050" indent="-400050">
              <a:buAutoNum type="romanUcParenR"/>
            </a:pPr>
            <a:r>
              <a:rPr lang="en-IN" dirty="0" smtClean="0"/>
              <a:t>System is not designed for multiple installations in different organisations.</a:t>
            </a:r>
          </a:p>
          <a:p>
            <a:r>
              <a:rPr lang="en-IN" dirty="0" smtClean="0"/>
              <a:t>Other complexity adjustment factors are treated as average. Compute the Function points for the project</a:t>
            </a:r>
            <a:endParaRPr lang="en-IN" dirty="0"/>
          </a:p>
        </p:txBody>
      </p:sp>
    </p:spTree>
    <p:extLst>
      <p:ext uri="{BB962C8B-B14F-4D97-AF65-F5344CB8AC3E}">
        <p14:creationId xmlns:p14="http://schemas.microsoft.com/office/powerpoint/2010/main" val="1550181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811" y="690856"/>
            <a:ext cx="11457144" cy="6055297"/>
          </a:xfrm>
        </p:spPr>
        <p:txBody>
          <a:bodyPr>
            <a:normAutofit fontScale="90000"/>
          </a:bodyPr>
          <a:lstStyle/>
          <a:p>
            <a:r>
              <a:rPr lang="en-IN" dirty="0" smtClean="0"/>
              <a:t>Q5:Suppose that a project was estimated to be 400 KLOC. Calculate the effort and development time for each of the 3 modes: Organic, Semidetached and Embedded.</a:t>
            </a:r>
            <a:br>
              <a:rPr lang="en-IN" dirty="0" smtClean="0"/>
            </a:br>
            <a:r>
              <a:rPr lang="en-IN" dirty="0" smtClean="0"/>
              <a:t/>
            </a:r>
            <a:br>
              <a:rPr lang="en-IN" dirty="0" smtClean="0"/>
            </a:br>
            <a:r>
              <a:rPr lang="en-IN" dirty="0" smtClean="0"/>
              <a:t>Q6: A project size of 200 KLOC is to be developed. Software development team has average experience on similar type of projects. The project schedule is not very tight. Calculate the effort, development time, average staff size and productivity of the project.</a:t>
            </a:r>
            <a:endParaRPr lang="en-IN" dirty="0"/>
          </a:p>
        </p:txBody>
      </p:sp>
    </p:spTree>
    <p:extLst>
      <p:ext uri="{BB962C8B-B14F-4D97-AF65-F5344CB8AC3E}">
        <p14:creationId xmlns:p14="http://schemas.microsoft.com/office/powerpoint/2010/main" val="2049203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353</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PRACTICE QUESTIONS</vt:lpstr>
      <vt:lpstr>Q1: Draw CFG for the following program and derive data flow testing paths and no. of test cases required</vt:lpstr>
      <vt:lpstr>Q2: Consider a project with the following functional units:</vt:lpstr>
      <vt:lpstr>Q3: An application has the following: </vt:lpstr>
      <vt:lpstr>Q4: Consider a project with the following parameters </vt:lpstr>
      <vt:lpstr>Q5:Suppose that a project was estimated to be 400 KLOC. Calculate the effort and development time for each of the 3 modes: Organic, Semidetached and Embedded.  Q6: A project size of 200 KLOC is to be developed. Software development team has average experience on similar type of projects. The project schedule is not very tight. Calculate the effort, development time, average staff size and productivity of the project.</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Garima</dc:creator>
  <cp:lastModifiedBy>Garima</cp:lastModifiedBy>
  <cp:revision>7</cp:revision>
  <dcterms:created xsi:type="dcterms:W3CDTF">2018-04-12T03:34:36Z</dcterms:created>
  <dcterms:modified xsi:type="dcterms:W3CDTF">2018-04-12T07:06:08Z</dcterms:modified>
</cp:coreProperties>
</file>