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1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8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9" r:id="rId19"/>
    <p:sldId id="340" r:id="rId20"/>
    <p:sldId id="341" r:id="rId21"/>
    <p:sldId id="342" r:id="rId22"/>
    <p:sldId id="343" r:id="rId23"/>
    <p:sldId id="344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8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128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815FA-8C1B-408D-8585-AFC8649CD999}" type="datetimeFigureOut">
              <a:rPr lang="en-IN" smtClean="0"/>
              <a:t>01/08/18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7C89B-3051-48AF-9E8E-20AA5A046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1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166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14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2550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27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903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287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9846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1218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88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93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Linked lists generally preferred to arrays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Dynamic space allocation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Insertion of terms into documents easy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Space overhead of pointers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23A5081-CE2B-5F4F-8F51-8F4C0A4B8025}" type="slidenum">
              <a:rPr kumimoji="0" lang="zh-TW" altLang="en-US">
                <a:latin typeface="Lucida Sans" charset="0"/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zh-TW">
              <a:latin typeface="Lucida Sans" charset="0"/>
              <a:ea typeface="新細明體" charset="-12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3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28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10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45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0046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3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67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 new colour-CMYK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9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65883" y="2674339"/>
            <a:ext cx="6503392" cy="1470025"/>
          </a:xfrm>
        </p:spPr>
        <p:txBody>
          <a:bodyPr/>
          <a:lstStyle>
            <a:lvl1pPr>
              <a:lnSpc>
                <a:spcPct val="85000"/>
              </a:lnSpc>
              <a:defRPr sz="4400"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965883" y="4350738"/>
            <a:ext cx="85344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52464"/>
            <a:ext cx="2743200" cy="53673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52464"/>
            <a:ext cx="8026400" cy="53673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5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B9D77-C598-4F4C-B243-BFC04F34AA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9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79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771650"/>
            <a:ext cx="50800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771650"/>
            <a:ext cx="50800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52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771650"/>
            <a:ext cx="103632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52464"/>
            <a:ext cx="10972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667" y="6362701"/>
            <a:ext cx="28448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rgbClr val="595959"/>
                </a:solidFill>
                <a:latin typeface="Georgia" panose="02040502050405020303" pitchFamily="18" charset="0"/>
              </a:defRPr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6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/>
          <a:ea typeface="+mj-ea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595959"/>
          </a:solidFill>
          <a:latin typeface="Georgia"/>
          <a:ea typeface="+mn-ea"/>
          <a:cs typeface="Georgi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595959"/>
          </a:solidFill>
          <a:latin typeface="Georgia"/>
          <a:ea typeface="+mn-ea"/>
          <a:cs typeface="Georgi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95959"/>
          </a:solidFill>
          <a:latin typeface="Georgia"/>
          <a:ea typeface="+mn-ea"/>
          <a:cs typeface="Georgi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595959"/>
          </a:solidFill>
          <a:latin typeface="Georgia"/>
          <a:ea typeface="+mn-ea"/>
          <a:cs typeface="Georgi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95959"/>
          </a:solidFill>
          <a:latin typeface="Georgia"/>
          <a:ea typeface="+mn-ea"/>
          <a:cs typeface="Georgi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6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65882" y="3296992"/>
            <a:ext cx="11226118" cy="84737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/>
                <a:ea typeface="+mj-ea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IN" sz="4000" kern="0" dirty="0" smtClean="0"/>
              <a:t>CSL 554 Text and Web </a:t>
            </a:r>
            <a:r>
              <a:rPr lang="en-IN" sz="4000" kern="0" smtClean="0"/>
              <a:t>Intelligence Analytics </a:t>
            </a:r>
            <a:endParaRPr lang="en-IN" sz="4000" kern="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85863" y="4395343"/>
            <a:ext cx="8314420" cy="133638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IN" kern="0" dirty="0" smtClean="0"/>
              <a:t>Anjali Goyal (</a:t>
            </a:r>
            <a:r>
              <a:rPr lang="en-IN" kern="0" dirty="0" err="1" smtClean="0"/>
              <a:t>anjaligoyal@ncuindia.edu</a:t>
            </a:r>
            <a:r>
              <a:rPr lang="en-IN" kern="0" dirty="0" smtClean="0"/>
              <a:t>)</a:t>
            </a:r>
          </a:p>
          <a:p>
            <a:pPr marL="0" indent="0">
              <a:buNone/>
            </a:pPr>
            <a:r>
              <a:rPr lang="en-IN" sz="1800" kern="0" dirty="0" smtClean="0"/>
              <a:t>Lecture 3 – 1</a:t>
            </a:r>
            <a:r>
              <a:rPr lang="en-IN" sz="1800" kern="0" baseline="30000" dirty="0" smtClean="0"/>
              <a:t>st</a:t>
            </a:r>
            <a:r>
              <a:rPr lang="en-IN" sz="1800" kern="0" dirty="0" smtClean="0"/>
              <a:t> August 2018 (Wednesday 09:30 AM – 10:20 AM)</a:t>
            </a:r>
          </a:p>
          <a:p>
            <a:pPr marL="0" indent="0">
              <a:buNone/>
            </a:pPr>
            <a:endParaRPr lang="en-IN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9891"/>
          <a:stretch/>
        </p:blipFill>
        <p:spPr>
          <a:xfrm>
            <a:off x="7754787" y="650876"/>
            <a:ext cx="3916513" cy="181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9891"/>
          <a:stretch/>
        </p:blipFill>
        <p:spPr>
          <a:xfrm>
            <a:off x="7754787" y="654958"/>
            <a:ext cx="3916513" cy="1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71"/>
          <a:stretch/>
        </p:blipFill>
        <p:spPr bwMode="auto">
          <a:xfrm>
            <a:off x="258438" y="453670"/>
            <a:ext cx="11690684" cy="115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54480" y="1810512"/>
            <a:ext cx="8613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D1: </a:t>
            </a:r>
            <a:r>
              <a:rPr lang="en-US" dirty="0" err="1" smtClean="0"/>
              <a:t>NorthCap</a:t>
            </a:r>
            <a:r>
              <a:rPr lang="en-US" dirty="0" smtClean="0"/>
              <a:t> University</a:t>
            </a:r>
          </a:p>
          <a:p>
            <a:endParaRPr lang="en-US" dirty="0" smtClean="0"/>
          </a:p>
          <a:p>
            <a:r>
              <a:rPr lang="en-US" dirty="0" smtClean="0"/>
              <a:t>D2: </a:t>
            </a:r>
            <a:r>
              <a:rPr lang="en-US" dirty="0" err="1" smtClean="0"/>
              <a:t>indian</a:t>
            </a:r>
            <a:r>
              <a:rPr lang="en-US" dirty="0" smtClean="0"/>
              <a:t> institute of technology university</a:t>
            </a:r>
          </a:p>
          <a:p>
            <a:endParaRPr lang="en-US" dirty="0" smtClean="0"/>
          </a:p>
          <a:p>
            <a:r>
              <a:rPr lang="en-US" dirty="0" smtClean="0"/>
              <a:t>D3: </a:t>
            </a:r>
            <a:r>
              <a:rPr lang="en-US" dirty="0" err="1" smtClean="0"/>
              <a:t>delhi</a:t>
            </a:r>
            <a:r>
              <a:rPr lang="en-US" dirty="0" smtClean="0"/>
              <a:t> technology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Query processing: AND</a:t>
            </a:r>
          </a:p>
        </p:txBody>
      </p:sp>
      <p:sp>
        <p:nvSpPr>
          <p:cNvPr id="6144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Consider processing the query: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TW" b="1" i="1">
                <a:ea typeface="ＭＳ Ｐゴシック" charset="-128"/>
              </a:rPr>
              <a:t>Brutus</a:t>
            </a:r>
            <a:r>
              <a:rPr lang="en-US" altLang="zh-TW">
                <a:ea typeface="ＭＳ Ｐゴシック" charset="-128"/>
              </a:rPr>
              <a:t> </a:t>
            </a:r>
            <a:r>
              <a:rPr lang="en-US" altLang="zh-TW" i="1">
                <a:ea typeface="ＭＳ Ｐゴシック" charset="-128"/>
              </a:rPr>
              <a:t>AND</a:t>
            </a:r>
            <a:r>
              <a:rPr lang="en-US" altLang="zh-TW">
                <a:ea typeface="ＭＳ Ｐゴシック" charset="-128"/>
              </a:rPr>
              <a:t> </a:t>
            </a:r>
            <a:r>
              <a:rPr lang="en-US" altLang="zh-TW" b="1" i="1">
                <a:ea typeface="ＭＳ Ｐゴシック" charset="-128"/>
              </a:rPr>
              <a:t>Caesar</a:t>
            </a:r>
            <a:endParaRPr lang="en-US" altLang="zh-TW">
              <a:ea typeface="ＭＳ Ｐゴシック" charset="-128"/>
            </a:endParaRPr>
          </a:p>
          <a:p>
            <a:pPr lvl="1" eaLnBrk="1" hangingPunct="1"/>
            <a:r>
              <a:rPr lang="en-US" altLang="zh-TW">
                <a:ea typeface="ＭＳ Ｐゴシック" charset="-128"/>
              </a:rPr>
              <a:t>Locate </a:t>
            </a:r>
            <a:r>
              <a:rPr lang="en-US" altLang="zh-TW" b="1" i="1">
                <a:ea typeface="ＭＳ Ｐゴシック" charset="-128"/>
              </a:rPr>
              <a:t>Brutus</a:t>
            </a:r>
            <a:r>
              <a:rPr lang="en-US" altLang="zh-TW">
                <a:ea typeface="ＭＳ Ｐゴシック" charset="-128"/>
              </a:rPr>
              <a:t> in the Dictionary;</a:t>
            </a:r>
          </a:p>
          <a:p>
            <a:pPr lvl="2" eaLnBrk="1" hangingPunct="1"/>
            <a:r>
              <a:rPr lang="en-US" altLang="zh-TW">
                <a:ea typeface="ＭＳ Ｐゴシック" charset="-128"/>
              </a:rPr>
              <a:t>Retrieve its postings.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Locate </a:t>
            </a:r>
            <a:r>
              <a:rPr lang="en-US" altLang="zh-TW" i="1">
                <a:ea typeface="ＭＳ Ｐゴシック" charset="-128"/>
              </a:rPr>
              <a:t>Caesar</a:t>
            </a:r>
            <a:r>
              <a:rPr lang="en-US" altLang="zh-TW">
                <a:ea typeface="ＭＳ Ｐゴシック" charset="-128"/>
              </a:rPr>
              <a:t> in the Dictionary;</a:t>
            </a:r>
          </a:p>
          <a:p>
            <a:pPr lvl="2" eaLnBrk="1" hangingPunct="1"/>
            <a:r>
              <a:rPr lang="en-US" altLang="zh-TW">
                <a:ea typeface="ＭＳ Ｐゴシック" charset="-128"/>
              </a:rPr>
              <a:t>Retrieve its postings.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“Merge” the two postings: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50ECF8-DD59-5747-9FF9-F9641E6F2140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61445" name="Text Box 2058"/>
          <p:cNvSpPr txBox="1">
            <a:spLocks noChangeArrowheads="1"/>
          </p:cNvSpPr>
          <p:nvPr/>
        </p:nvSpPr>
        <p:spPr bwMode="auto">
          <a:xfrm>
            <a:off x="8402638" y="5019676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 Unicode MS" charset="0"/>
                <a:ea typeface="新細明體" charset="-120"/>
                <a:cs typeface="Arial Unicode MS" charset="0"/>
              </a:rPr>
              <a:t>128</a:t>
            </a:r>
          </a:p>
        </p:txBody>
      </p:sp>
      <p:sp>
        <p:nvSpPr>
          <p:cNvPr id="61446" name="Text Box 2065"/>
          <p:cNvSpPr txBox="1">
            <a:spLocks noChangeArrowheads="1"/>
          </p:cNvSpPr>
          <p:nvPr/>
        </p:nvSpPr>
        <p:spPr bwMode="auto">
          <a:xfrm>
            <a:off x="8707438" y="5553076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 Unicode MS" charset="0"/>
                <a:ea typeface="新細明體" charset="-120"/>
                <a:cs typeface="Arial Unicode MS" charset="0"/>
              </a:rPr>
              <a:t>34</a:t>
            </a:r>
          </a:p>
        </p:txBody>
      </p:sp>
      <p:grpSp>
        <p:nvGrpSpPr>
          <p:cNvPr id="61447" name="Group 2083"/>
          <p:cNvGrpSpPr>
            <a:grpSpLocks/>
          </p:cNvGrpSpPr>
          <p:nvPr/>
        </p:nvGrpSpPr>
        <p:grpSpPr bwMode="auto">
          <a:xfrm>
            <a:off x="4038600" y="5019676"/>
            <a:ext cx="647700" cy="466725"/>
            <a:chOff x="1584" y="3162"/>
            <a:chExt cx="408" cy="294"/>
          </a:xfrm>
        </p:grpSpPr>
        <p:sp>
          <p:nvSpPr>
            <p:cNvPr id="61488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2</a:t>
              </a:r>
            </a:p>
          </p:txBody>
        </p:sp>
        <p:cxnSp>
          <p:nvCxnSpPr>
            <p:cNvPr id="61489" name="AutoShape 2066"/>
            <p:cNvCxnSpPr>
              <a:cxnSpLocks noChangeShapeType="1"/>
              <a:stCxn id="61488" idx="3"/>
              <a:endCxn id="61486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48" name="Group 2084"/>
          <p:cNvGrpSpPr>
            <a:grpSpLocks/>
          </p:cNvGrpSpPr>
          <p:nvPr/>
        </p:nvGrpSpPr>
        <p:grpSpPr bwMode="auto">
          <a:xfrm>
            <a:off x="4686300" y="5019676"/>
            <a:ext cx="668338" cy="466725"/>
            <a:chOff x="1992" y="3162"/>
            <a:chExt cx="421" cy="294"/>
          </a:xfrm>
        </p:grpSpPr>
        <p:sp>
          <p:nvSpPr>
            <p:cNvPr id="61486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4</a:t>
              </a:r>
            </a:p>
          </p:txBody>
        </p:sp>
        <p:cxnSp>
          <p:nvCxnSpPr>
            <p:cNvPr id="61487" name="AutoShape 2067"/>
            <p:cNvCxnSpPr>
              <a:cxnSpLocks noChangeShapeType="1"/>
              <a:stCxn id="61486" idx="3"/>
              <a:endCxn id="61484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49" name="Group 2085"/>
          <p:cNvGrpSpPr>
            <a:grpSpLocks/>
          </p:cNvGrpSpPr>
          <p:nvPr/>
        </p:nvGrpSpPr>
        <p:grpSpPr bwMode="auto">
          <a:xfrm>
            <a:off x="5354638" y="5019676"/>
            <a:ext cx="609600" cy="466725"/>
            <a:chOff x="2413" y="3162"/>
            <a:chExt cx="384" cy="294"/>
          </a:xfrm>
        </p:grpSpPr>
        <p:sp>
          <p:nvSpPr>
            <p:cNvPr id="61484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8</a:t>
              </a:r>
            </a:p>
          </p:txBody>
        </p:sp>
        <p:cxnSp>
          <p:nvCxnSpPr>
            <p:cNvPr id="61485" name="AutoShape 2068"/>
            <p:cNvCxnSpPr>
              <a:cxnSpLocks noChangeShapeType="1"/>
              <a:stCxn id="61484" idx="3"/>
              <a:endCxn id="61482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50" name="Group 2086"/>
          <p:cNvGrpSpPr>
            <a:grpSpLocks/>
          </p:cNvGrpSpPr>
          <p:nvPr/>
        </p:nvGrpSpPr>
        <p:grpSpPr bwMode="auto">
          <a:xfrm>
            <a:off x="5964238" y="5019676"/>
            <a:ext cx="762000" cy="466725"/>
            <a:chOff x="2797" y="3162"/>
            <a:chExt cx="480" cy="294"/>
          </a:xfrm>
        </p:grpSpPr>
        <p:sp>
          <p:nvSpPr>
            <p:cNvPr id="61482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16</a:t>
              </a:r>
            </a:p>
          </p:txBody>
        </p:sp>
        <p:cxnSp>
          <p:nvCxnSpPr>
            <p:cNvPr id="61483" name="AutoShape 2069"/>
            <p:cNvCxnSpPr>
              <a:cxnSpLocks noChangeShapeType="1"/>
              <a:stCxn id="61482" idx="3"/>
              <a:endCxn id="61480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51" name="Group 2087"/>
          <p:cNvGrpSpPr>
            <a:grpSpLocks/>
          </p:cNvGrpSpPr>
          <p:nvPr/>
        </p:nvGrpSpPr>
        <p:grpSpPr bwMode="auto">
          <a:xfrm>
            <a:off x="6726238" y="5019676"/>
            <a:ext cx="838200" cy="466725"/>
            <a:chOff x="3277" y="3162"/>
            <a:chExt cx="528" cy="294"/>
          </a:xfrm>
        </p:grpSpPr>
        <p:sp>
          <p:nvSpPr>
            <p:cNvPr id="61480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32</a:t>
              </a:r>
            </a:p>
          </p:txBody>
        </p:sp>
        <p:cxnSp>
          <p:nvCxnSpPr>
            <p:cNvPr id="61481" name="AutoShape 2070"/>
            <p:cNvCxnSpPr>
              <a:cxnSpLocks noChangeShapeType="1"/>
              <a:stCxn id="61480" idx="3"/>
              <a:endCxn id="61478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52" name="Group 2088"/>
          <p:cNvGrpSpPr>
            <a:grpSpLocks/>
          </p:cNvGrpSpPr>
          <p:nvPr/>
        </p:nvGrpSpPr>
        <p:grpSpPr bwMode="auto">
          <a:xfrm>
            <a:off x="7564438" y="5019676"/>
            <a:ext cx="838200" cy="466725"/>
            <a:chOff x="3805" y="3162"/>
            <a:chExt cx="528" cy="294"/>
          </a:xfrm>
        </p:grpSpPr>
        <p:sp>
          <p:nvSpPr>
            <p:cNvPr id="61478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64</a:t>
              </a:r>
            </a:p>
          </p:txBody>
        </p:sp>
        <p:cxnSp>
          <p:nvCxnSpPr>
            <p:cNvPr id="61479" name="AutoShape 2071"/>
            <p:cNvCxnSpPr>
              <a:cxnSpLocks noChangeShapeType="1"/>
              <a:stCxn id="61478" idx="3"/>
              <a:endCxn id="61445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53" name="Group 2089"/>
          <p:cNvGrpSpPr>
            <a:grpSpLocks/>
          </p:cNvGrpSpPr>
          <p:nvPr/>
        </p:nvGrpSpPr>
        <p:grpSpPr bwMode="auto">
          <a:xfrm>
            <a:off x="4059238" y="5553076"/>
            <a:ext cx="647700" cy="466725"/>
            <a:chOff x="1597" y="3498"/>
            <a:chExt cx="408" cy="294"/>
          </a:xfrm>
        </p:grpSpPr>
        <p:sp>
          <p:nvSpPr>
            <p:cNvPr id="61476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1</a:t>
              </a:r>
            </a:p>
          </p:txBody>
        </p:sp>
        <p:cxnSp>
          <p:nvCxnSpPr>
            <p:cNvPr id="61477" name="AutoShape 2073"/>
            <p:cNvCxnSpPr>
              <a:cxnSpLocks noChangeShapeType="1"/>
              <a:stCxn id="61476" idx="3"/>
              <a:endCxn id="61474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54" name="Group 2090"/>
          <p:cNvGrpSpPr>
            <a:grpSpLocks/>
          </p:cNvGrpSpPr>
          <p:nvPr/>
        </p:nvGrpSpPr>
        <p:grpSpPr bwMode="auto">
          <a:xfrm>
            <a:off x="4706938" y="5553076"/>
            <a:ext cx="647700" cy="466725"/>
            <a:chOff x="2005" y="3498"/>
            <a:chExt cx="408" cy="294"/>
          </a:xfrm>
        </p:grpSpPr>
        <p:sp>
          <p:nvSpPr>
            <p:cNvPr id="61474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2</a:t>
              </a:r>
            </a:p>
          </p:txBody>
        </p:sp>
        <p:cxnSp>
          <p:nvCxnSpPr>
            <p:cNvPr id="61475" name="AutoShape 2074"/>
            <p:cNvCxnSpPr>
              <a:cxnSpLocks noChangeShapeType="1"/>
              <a:stCxn id="61474" idx="3"/>
              <a:endCxn id="61472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55" name="Group 2091"/>
          <p:cNvGrpSpPr>
            <a:grpSpLocks/>
          </p:cNvGrpSpPr>
          <p:nvPr/>
        </p:nvGrpSpPr>
        <p:grpSpPr bwMode="auto">
          <a:xfrm>
            <a:off x="5354639" y="5553076"/>
            <a:ext cx="630237" cy="466725"/>
            <a:chOff x="2413" y="3498"/>
            <a:chExt cx="397" cy="294"/>
          </a:xfrm>
        </p:grpSpPr>
        <p:sp>
          <p:nvSpPr>
            <p:cNvPr id="61472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3</a:t>
              </a:r>
            </a:p>
          </p:txBody>
        </p:sp>
        <p:cxnSp>
          <p:nvCxnSpPr>
            <p:cNvPr id="61473" name="AutoShape 2075"/>
            <p:cNvCxnSpPr>
              <a:cxnSpLocks noChangeShapeType="1"/>
              <a:stCxn id="61472" idx="3"/>
              <a:endCxn id="61470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56" name="Group 2092"/>
          <p:cNvGrpSpPr>
            <a:grpSpLocks/>
          </p:cNvGrpSpPr>
          <p:nvPr/>
        </p:nvGrpSpPr>
        <p:grpSpPr bwMode="auto">
          <a:xfrm>
            <a:off x="5984876" y="5553076"/>
            <a:ext cx="606425" cy="466725"/>
            <a:chOff x="2810" y="3498"/>
            <a:chExt cx="382" cy="294"/>
          </a:xfrm>
        </p:grpSpPr>
        <p:sp>
          <p:nvSpPr>
            <p:cNvPr id="61470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5</a:t>
              </a:r>
            </a:p>
          </p:txBody>
        </p:sp>
        <p:cxnSp>
          <p:nvCxnSpPr>
            <p:cNvPr id="61471" name="AutoShape 2076"/>
            <p:cNvCxnSpPr>
              <a:cxnSpLocks noChangeShapeType="1"/>
              <a:stCxn id="61470" idx="3"/>
              <a:endCxn id="61468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57" name="Group 2093"/>
          <p:cNvGrpSpPr>
            <a:grpSpLocks/>
          </p:cNvGrpSpPr>
          <p:nvPr/>
        </p:nvGrpSpPr>
        <p:grpSpPr bwMode="auto">
          <a:xfrm>
            <a:off x="6591300" y="5553076"/>
            <a:ext cx="592138" cy="466725"/>
            <a:chOff x="3192" y="3498"/>
            <a:chExt cx="373" cy="294"/>
          </a:xfrm>
        </p:grpSpPr>
        <p:sp>
          <p:nvSpPr>
            <p:cNvPr id="61468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8</a:t>
              </a:r>
            </a:p>
          </p:txBody>
        </p:sp>
        <p:cxnSp>
          <p:nvCxnSpPr>
            <p:cNvPr id="61469" name="AutoShape 2077"/>
            <p:cNvCxnSpPr>
              <a:cxnSpLocks noChangeShapeType="1"/>
              <a:stCxn id="61468" idx="3"/>
              <a:endCxn id="61466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58" name="Group 2094"/>
          <p:cNvGrpSpPr>
            <a:grpSpLocks/>
          </p:cNvGrpSpPr>
          <p:nvPr/>
        </p:nvGrpSpPr>
        <p:grpSpPr bwMode="auto">
          <a:xfrm>
            <a:off x="7183438" y="5553076"/>
            <a:ext cx="762000" cy="466725"/>
            <a:chOff x="3565" y="3498"/>
            <a:chExt cx="480" cy="294"/>
          </a:xfrm>
        </p:grpSpPr>
        <p:sp>
          <p:nvSpPr>
            <p:cNvPr id="61466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13</a:t>
              </a:r>
            </a:p>
          </p:txBody>
        </p:sp>
        <p:cxnSp>
          <p:nvCxnSpPr>
            <p:cNvPr id="61467" name="AutoShape 2078"/>
            <p:cNvCxnSpPr>
              <a:cxnSpLocks noChangeShapeType="1"/>
              <a:stCxn id="61466" idx="3"/>
              <a:endCxn id="61464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59" name="Group 2095"/>
          <p:cNvGrpSpPr>
            <a:grpSpLocks/>
          </p:cNvGrpSpPr>
          <p:nvPr/>
        </p:nvGrpSpPr>
        <p:grpSpPr bwMode="auto">
          <a:xfrm>
            <a:off x="7945438" y="5553076"/>
            <a:ext cx="762000" cy="466725"/>
            <a:chOff x="4045" y="3498"/>
            <a:chExt cx="480" cy="294"/>
          </a:xfrm>
        </p:grpSpPr>
        <p:sp>
          <p:nvSpPr>
            <p:cNvPr id="61464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21</a:t>
              </a:r>
            </a:p>
          </p:txBody>
        </p:sp>
        <p:cxnSp>
          <p:nvCxnSpPr>
            <p:cNvPr id="61465" name="AutoShape 2079"/>
            <p:cNvCxnSpPr>
              <a:cxnSpLocks noChangeShapeType="1"/>
              <a:stCxn id="61464" idx="3"/>
              <a:endCxn id="61446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460" name="Text Box 2080"/>
          <p:cNvSpPr txBox="1">
            <a:spLocks noChangeArrowheads="1"/>
          </p:cNvSpPr>
          <p:nvPr/>
        </p:nvSpPr>
        <p:spPr bwMode="auto">
          <a:xfrm>
            <a:off x="9296401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 i="1">
                <a:latin typeface="Arial Unicode MS" charset="0"/>
                <a:ea typeface="新細明體" charset="-120"/>
                <a:cs typeface="Arial Unicode MS" charset="0"/>
              </a:rPr>
              <a:t>Brutus</a:t>
            </a:r>
          </a:p>
        </p:txBody>
      </p:sp>
      <p:sp>
        <p:nvSpPr>
          <p:cNvPr id="61461" name="Text Box 2081"/>
          <p:cNvSpPr txBox="1">
            <a:spLocks noChangeArrowheads="1"/>
          </p:cNvSpPr>
          <p:nvPr/>
        </p:nvSpPr>
        <p:spPr bwMode="auto">
          <a:xfrm>
            <a:off x="9296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 i="1">
                <a:latin typeface="Arial Unicode MS" charset="0"/>
                <a:ea typeface="新細明體" charset="-120"/>
                <a:cs typeface="Arial Unicode MS" charset="0"/>
              </a:rPr>
              <a:t>Caesar</a:t>
            </a:r>
          </a:p>
        </p:txBody>
      </p:sp>
      <p:sp>
        <p:nvSpPr>
          <p:cNvPr id="61462" name="AutoShape 2082"/>
          <p:cNvSpPr>
            <a:spLocks noChangeArrowheads="1"/>
          </p:cNvSpPr>
          <p:nvPr/>
        </p:nvSpPr>
        <p:spPr bwMode="auto">
          <a:xfrm rot="10800000">
            <a:off x="2433637" y="5089773"/>
            <a:ext cx="1224981" cy="917079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latin typeface="Lucida Sans" charset="0"/>
              <a:ea typeface="新細明體" charset="-120"/>
              <a:cs typeface="Arial Unicode MS" charset="0"/>
            </a:endParaRPr>
          </a:p>
        </p:txBody>
      </p:sp>
      <p:sp>
        <p:nvSpPr>
          <p:cNvPr id="61463" name="TextBox 48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8726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>
                <a:ea typeface="ＭＳ Ｐゴシック" charset="-128"/>
              </a:rPr>
              <a:t>The Merge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94C99B-177A-494B-8211-F7A600CCC2AA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grpSp>
        <p:nvGrpSpPr>
          <p:cNvPr id="63493" name="Group 99"/>
          <p:cNvGrpSpPr>
            <a:grpSpLocks/>
          </p:cNvGrpSpPr>
          <p:nvPr/>
        </p:nvGrpSpPr>
        <p:grpSpPr bwMode="auto">
          <a:xfrm>
            <a:off x="4038600" y="3429000"/>
            <a:ext cx="5202238" cy="1009650"/>
            <a:chOff x="1584" y="3264"/>
            <a:chExt cx="3277" cy="636"/>
          </a:xfrm>
        </p:grpSpPr>
        <p:sp>
          <p:nvSpPr>
            <p:cNvPr id="63545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solidFill>
                    <a:srgbClr val="B2B2B2"/>
                  </a:solidFill>
                  <a:latin typeface="Arial Unicode MS" charset="0"/>
                  <a:ea typeface="新細明體" charset="-120"/>
                  <a:cs typeface="Arial Unicode MS" charset="0"/>
                </a:rPr>
                <a:t>34</a:t>
              </a:r>
            </a:p>
          </p:txBody>
        </p:sp>
        <p:grpSp>
          <p:nvGrpSpPr>
            <p:cNvPr id="63546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63567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128</a:t>
                </a:r>
              </a:p>
            </p:txBody>
          </p:sp>
          <p:grpSp>
            <p:nvGrpSpPr>
              <p:cNvPr id="63568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6358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2</a:t>
                  </a:r>
                </a:p>
              </p:txBody>
            </p:sp>
            <p:cxnSp>
              <p:nvCxnSpPr>
                <p:cNvPr id="63585" name="AutoShape 57"/>
                <p:cNvCxnSpPr>
                  <a:cxnSpLocks noChangeShapeType="1"/>
                  <a:stCxn id="63584" idx="3"/>
                  <a:endCxn id="63582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3569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6358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4</a:t>
                  </a:r>
                </a:p>
              </p:txBody>
            </p:sp>
            <p:cxnSp>
              <p:nvCxnSpPr>
                <p:cNvPr id="63583" name="AutoShape 60"/>
                <p:cNvCxnSpPr>
                  <a:cxnSpLocks noChangeShapeType="1"/>
                  <a:stCxn id="63582" idx="3"/>
                  <a:endCxn id="63580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3570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6358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8</a:t>
                  </a:r>
                </a:p>
              </p:txBody>
            </p:sp>
            <p:cxnSp>
              <p:nvCxnSpPr>
                <p:cNvPr id="63581" name="AutoShape 63"/>
                <p:cNvCxnSpPr>
                  <a:cxnSpLocks noChangeShapeType="1"/>
                  <a:stCxn id="63580" idx="3"/>
                  <a:endCxn id="63578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3571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63578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16</a:t>
                  </a:r>
                </a:p>
              </p:txBody>
            </p:sp>
            <p:cxnSp>
              <p:nvCxnSpPr>
                <p:cNvPr id="63579" name="AutoShape 66"/>
                <p:cNvCxnSpPr>
                  <a:cxnSpLocks noChangeShapeType="1"/>
                  <a:stCxn id="63578" idx="3"/>
                  <a:endCxn id="63576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3572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6357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32</a:t>
                  </a:r>
                </a:p>
              </p:txBody>
            </p:sp>
            <p:cxnSp>
              <p:nvCxnSpPr>
                <p:cNvPr id="63577" name="AutoShape 69"/>
                <p:cNvCxnSpPr>
                  <a:cxnSpLocks noChangeShapeType="1"/>
                  <a:stCxn id="63576" idx="3"/>
                  <a:endCxn id="63574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3573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6357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64</a:t>
                  </a:r>
                </a:p>
              </p:txBody>
            </p:sp>
            <p:cxnSp>
              <p:nvCxnSpPr>
                <p:cNvPr id="63575" name="AutoShape 72"/>
                <p:cNvCxnSpPr>
                  <a:cxnSpLocks noChangeShapeType="1"/>
                  <a:stCxn id="63574" idx="3"/>
                  <a:endCxn id="63567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63547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63565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1</a:t>
                </a:r>
              </a:p>
            </p:txBody>
          </p:sp>
          <p:cxnSp>
            <p:nvCxnSpPr>
              <p:cNvPr id="63566" name="AutoShape 75"/>
              <p:cNvCxnSpPr>
                <a:cxnSpLocks noChangeShapeType="1"/>
                <a:stCxn id="63565" idx="3"/>
                <a:endCxn id="63563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548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63563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2</a:t>
                </a:r>
              </a:p>
            </p:txBody>
          </p:sp>
          <p:cxnSp>
            <p:nvCxnSpPr>
              <p:cNvPr id="63564" name="AutoShape 78"/>
              <p:cNvCxnSpPr>
                <a:cxnSpLocks noChangeShapeType="1"/>
                <a:stCxn id="63563" idx="3"/>
                <a:endCxn id="6356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549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63561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3</a:t>
                </a:r>
              </a:p>
            </p:txBody>
          </p:sp>
          <p:cxnSp>
            <p:nvCxnSpPr>
              <p:cNvPr id="63562" name="AutoShape 81"/>
              <p:cNvCxnSpPr>
                <a:cxnSpLocks noChangeShapeType="1"/>
                <a:stCxn id="63561" idx="3"/>
                <a:endCxn id="63559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550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63559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5</a:t>
                </a:r>
              </a:p>
            </p:txBody>
          </p:sp>
          <p:cxnSp>
            <p:nvCxnSpPr>
              <p:cNvPr id="63560" name="AutoShape 84"/>
              <p:cNvCxnSpPr>
                <a:cxnSpLocks noChangeShapeType="1"/>
                <a:stCxn id="63559" idx="3"/>
                <a:endCxn id="6355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551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63557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8</a:t>
                </a:r>
              </a:p>
            </p:txBody>
          </p:sp>
          <p:cxnSp>
            <p:nvCxnSpPr>
              <p:cNvPr id="63558" name="AutoShape 87"/>
              <p:cNvCxnSpPr>
                <a:cxnSpLocks noChangeShapeType="1"/>
                <a:stCxn id="63557" idx="3"/>
                <a:endCxn id="63552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3552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solidFill>
                    <a:srgbClr val="B2B2B2"/>
                  </a:solidFill>
                  <a:latin typeface="Arial Unicode MS" charset="0"/>
                  <a:ea typeface="新細明體" charset="-120"/>
                  <a:cs typeface="Arial Unicode MS" charset="0"/>
                </a:rPr>
                <a:t>13</a:t>
              </a:r>
            </a:p>
          </p:txBody>
        </p:sp>
        <p:cxnSp>
          <p:nvCxnSpPr>
            <p:cNvPr id="63553" name="AutoShape 90"/>
            <p:cNvCxnSpPr>
              <a:cxnSpLocks noChangeShapeType="1"/>
              <a:stCxn id="63552" idx="3"/>
              <a:endCxn id="63555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3554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63555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21</a:t>
                </a:r>
              </a:p>
            </p:txBody>
          </p:sp>
          <p:cxnSp>
            <p:nvCxnSpPr>
              <p:cNvPr id="63556" name="AutoShape 93"/>
              <p:cNvCxnSpPr>
                <a:cxnSpLocks noChangeShapeType="1"/>
                <a:stCxn id="63555" idx="3"/>
                <a:endCxn id="63545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8402638" y="3429001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 Unicode MS" charset="0"/>
                <a:ea typeface="新細明體" charset="-120"/>
                <a:cs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8707438" y="39624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 Unicode MS" charset="0"/>
                <a:ea typeface="新細明體" charset="-120"/>
                <a:cs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4038600" y="3429001"/>
            <a:ext cx="647700" cy="466725"/>
            <a:chOff x="1584" y="3162"/>
            <a:chExt cx="408" cy="294"/>
          </a:xfrm>
        </p:grpSpPr>
        <p:sp>
          <p:nvSpPr>
            <p:cNvPr id="63543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2</a:t>
              </a:r>
            </a:p>
          </p:txBody>
        </p:sp>
        <p:cxnSp>
          <p:nvCxnSpPr>
            <p:cNvPr id="63544" name="AutoShape 8"/>
            <p:cNvCxnSpPr>
              <a:cxnSpLocks noChangeShapeType="1"/>
              <a:stCxn id="63543" idx="3"/>
              <a:endCxn id="63541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686300" y="3429001"/>
            <a:ext cx="668338" cy="466725"/>
            <a:chOff x="1992" y="3162"/>
            <a:chExt cx="421" cy="294"/>
          </a:xfrm>
        </p:grpSpPr>
        <p:sp>
          <p:nvSpPr>
            <p:cNvPr id="63541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4</a:t>
              </a:r>
            </a:p>
          </p:txBody>
        </p:sp>
        <p:cxnSp>
          <p:nvCxnSpPr>
            <p:cNvPr id="63542" name="AutoShape 11"/>
            <p:cNvCxnSpPr>
              <a:cxnSpLocks noChangeShapeType="1"/>
              <a:stCxn id="63541" idx="3"/>
              <a:endCxn id="63539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5354638" y="3429001"/>
            <a:ext cx="609600" cy="466725"/>
            <a:chOff x="2413" y="3162"/>
            <a:chExt cx="384" cy="294"/>
          </a:xfrm>
        </p:grpSpPr>
        <p:sp>
          <p:nvSpPr>
            <p:cNvPr id="63539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8</a:t>
              </a:r>
            </a:p>
          </p:txBody>
        </p:sp>
        <p:cxnSp>
          <p:nvCxnSpPr>
            <p:cNvPr id="63540" name="AutoShape 14"/>
            <p:cNvCxnSpPr>
              <a:cxnSpLocks noChangeShapeType="1"/>
              <a:stCxn id="63539" idx="3"/>
              <a:endCxn id="63537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5964238" y="3429001"/>
            <a:ext cx="762000" cy="466725"/>
            <a:chOff x="2797" y="3162"/>
            <a:chExt cx="480" cy="294"/>
          </a:xfrm>
        </p:grpSpPr>
        <p:sp>
          <p:nvSpPr>
            <p:cNvPr id="63537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16</a:t>
              </a:r>
            </a:p>
          </p:txBody>
        </p:sp>
        <p:cxnSp>
          <p:nvCxnSpPr>
            <p:cNvPr id="63538" name="AutoShape 17"/>
            <p:cNvCxnSpPr>
              <a:cxnSpLocks noChangeShapeType="1"/>
              <a:stCxn id="63537" idx="3"/>
              <a:endCxn id="63535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726238" y="3429001"/>
            <a:ext cx="838200" cy="466725"/>
            <a:chOff x="3277" y="3162"/>
            <a:chExt cx="528" cy="294"/>
          </a:xfrm>
        </p:grpSpPr>
        <p:sp>
          <p:nvSpPr>
            <p:cNvPr id="63535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32</a:t>
              </a:r>
            </a:p>
          </p:txBody>
        </p:sp>
        <p:cxnSp>
          <p:nvCxnSpPr>
            <p:cNvPr id="63536" name="AutoShape 20"/>
            <p:cNvCxnSpPr>
              <a:cxnSpLocks noChangeShapeType="1"/>
              <a:stCxn id="63535" idx="3"/>
              <a:endCxn id="63533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564438" y="3429001"/>
            <a:ext cx="838200" cy="466725"/>
            <a:chOff x="3805" y="3162"/>
            <a:chExt cx="528" cy="294"/>
          </a:xfrm>
        </p:grpSpPr>
        <p:sp>
          <p:nvSpPr>
            <p:cNvPr id="63533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64</a:t>
              </a:r>
            </a:p>
          </p:txBody>
        </p:sp>
        <p:cxnSp>
          <p:nvCxnSpPr>
            <p:cNvPr id="63534" name="AutoShape 23"/>
            <p:cNvCxnSpPr>
              <a:cxnSpLocks noChangeShapeType="1"/>
              <a:stCxn id="63533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059238" y="3962401"/>
            <a:ext cx="647700" cy="466725"/>
            <a:chOff x="1597" y="3498"/>
            <a:chExt cx="408" cy="294"/>
          </a:xfrm>
        </p:grpSpPr>
        <p:sp>
          <p:nvSpPr>
            <p:cNvPr id="63531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1</a:t>
              </a:r>
            </a:p>
          </p:txBody>
        </p:sp>
        <p:cxnSp>
          <p:nvCxnSpPr>
            <p:cNvPr id="63532" name="AutoShape 26"/>
            <p:cNvCxnSpPr>
              <a:cxnSpLocks noChangeShapeType="1"/>
              <a:stCxn id="63531" idx="3"/>
              <a:endCxn id="63529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4706938" y="3962401"/>
            <a:ext cx="647700" cy="466725"/>
            <a:chOff x="2005" y="3498"/>
            <a:chExt cx="408" cy="294"/>
          </a:xfrm>
        </p:grpSpPr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2</a:t>
              </a:r>
            </a:p>
          </p:txBody>
        </p:sp>
        <p:cxnSp>
          <p:nvCxnSpPr>
            <p:cNvPr id="63530" name="AutoShape 29"/>
            <p:cNvCxnSpPr>
              <a:cxnSpLocks noChangeShapeType="1"/>
              <a:stCxn id="63529" idx="3"/>
              <a:endCxn id="63527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5354639" y="3962401"/>
            <a:ext cx="630237" cy="466725"/>
            <a:chOff x="2413" y="3498"/>
            <a:chExt cx="397" cy="294"/>
          </a:xfrm>
        </p:grpSpPr>
        <p:sp>
          <p:nvSpPr>
            <p:cNvPr id="63527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3</a:t>
              </a:r>
            </a:p>
          </p:txBody>
        </p:sp>
        <p:cxnSp>
          <p:nvCxnSpPr>
            <p:cNvPr id="63528" name="AutoShape 32"/>
            <p:cNvCxnSpPr>
              <a:cxnSpLocks noChangeShapeType="1"/>
              <a:stCxn id="63527" idx="3"/>
              <a:endCxn id="63525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5984876" y="3962401"/>
            <a:ext cx="606425" cy="466725"/>
            <a:chOff x="2810" y="3498"/>
            <a:chExt cx="382" cy="294"/>
          </a:xfrm>
        </p:grpSpPr>
        <p:sp>
          <p:nvSpPr>
            <p:cNvPr id="63525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5</a:t>
              </a:r>
            </a:p>
          </p:txBody>
        </p:sp>
        <p:cxnSp>
          <p:nvCxnSpPr>
            <p:cNvPr id="63526" name="AutoShape 35"/>
            <p:cNvCxnSpPr>
              <a:cxnSpLocks noChangeShapeType="1"/>
              <a:stCxn id="63525" idx="3"/>
              <a:endCxn id="63523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6591300" y="3962401"/>
            <a:ext cx="592138" cy="466725"/>
            <a:chOff x="3192" y="3498"/>
            <a:chExt cx="373" cy="294"/>
          </a:xfrm>
        </p:grpSpPr>
        <p:sp>
          <p:nvSpPr>
            <p:cNvPr id="63523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8</a:t>
              </a:r>
            </a:p>
          </p:txBody>
        </p:sp>
        <p:cxnSp>
          <p:nvCxnSpPr>
            <p:cNvPr id="63524" name="AutoShape 38"/>
            <p:cNvCxnSpPr>
              <a:cxnSpLocks noChangeShapeType="1"/>
              <a:stCxn id="63523" idx="3"/>
              <a:endCxn id="63521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7183438" y="3962401"/>
            <a:ext cx="762000" cy="466725"/>
            <a:chOff x="3565" y="2496"/>
            <a:chExt cx="480" cy="294"/>
          </a:xfrm>
        </p:grpSpPr>
        <p:sp>
          <p:nvSpPr>
            <p:cNvPr id="63521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13</a:t>
              </a:r>
            </a:p>
          </p:txBody>
        </p:sp>
        <p:cxnSp>
          <p:nvCxnSpPr>
            <p:cNvPr id="63522" name="AutoShape 41"/>
            <p:cNvCxnSpPr>
              <a:cxnSpLocks noChangeShapeType="1"/>
              <a:stCxn id="63521" idx="3"/>
              <a:endCxn id="63519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7945438" y="3962401"/>
            <a:ext cx="762000" cy="466725"/>
            <a:chOff x="4045" y="3498"/>
            <a:chExt cx="480" cy="294"/>
          </a:xfrm>
        </p:grpSpPr>
        <p:sp>
          <p:nvSpPr>
            <p:cNvPr id="63519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21</a:t>
              </a:r>
            </a:p>
          </p:txBody>
        </p:sp>
        <p:cxnSp>
          <p:nvCxnSpPr>
            <p:cNvPr id="63520" name="AutoShape 44"/>
            <p:cNvCxnSpPr>
              <a:cxnSpLocks noChangeShapeType="1"/>
              <a:stCxn id="63519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509" name="Group 52"/>
          <p:cNvGrpSpPr>
            <a:grpSpLocks/>
          </p:cNvGrpSpPr>
          <p:nvPr/>
        </p:nvGrpSpPr>
        <p:grpSpPr bwMode="auto">
          <a:xfrm>
            <a:off x="9296400" y="3438525"/>
            <a:ext cx="1168400" cy="914400"/>
            <a:chOff x="4896" y="2172"/>
            <a:chExt cx="736" cy="576"/>
          </a:xfrm>
        </p:grpSpPr>
        <p:sp>
          <p:nvSpPr>
            <p:cNvPr id="63517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 i="1">
                  <a:latin typeface="Arial Unicode MS" charset="0"/>
                  <a:ea typeface="新細明體" charset="-120"/>
                  <a:cs typeface="Arial Unicode MS" charset="0"/>
                </a:rPr>
                <a:t>Brutus</a:t>
              </a:r>
            </a:p>
          </p:txBody>
        </p:sp>
        <p:sp>
          <p:nvSpPr>
            <p:cNvPr id="63518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 i="1">
                  <a:latin typeface="Arial Unicode MS" charset="0"/>
                  <a:ea typeface="新細明體" charset="-120"/>
                  <a:cs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2873375" y="3499098"/>
            <a:ext cx="785243" cy="917079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latin typeface="Lucida Sans" charset="0"/>
              <a:ea typeface="新細明體" charset="-120"/>
              <a:cs typeface="Arial Unicode MS" charset="0"/>
            </a:endParaRPr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1752600" y="3733801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 Unicode MS" charset="0"/>
                <a:ea typeface="新細明體" charset="-120"/>
                <a:cs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2116138" y="3743326"/>
            <a:ext cx="627062" cy="466725"/>
            <a:chOff x="373" y="3360"/>
            <a:chExt cx="395" cy="294"/>
          </a:xfrm>
        </p:grpSpPr>
        <p:cxnSp>
          <p:nvCxnSpPr>
            <p:cNvPr id="63515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16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1905001" y="5221288"/>
            <a:ext cx="7756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If the list lengths are </a:t>
            </a:r>
            <a:r>
              <a:rPr lang="en-US" altLang="zh-TW" sz="2400" i="1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x</a:t>
            </a:r>
            <a:r>
              <a:rPr lang="en-US" altLang="zh-TW" sz="2400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 and </a:t>
            </a:r>
            <a:r>
              <a:rPr lang="en-US" altLang="zh-TW" sz="2400" i="1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y</a:t>
            </a:r>
            <a:r>
              <a:rPr lang="en-US" altLang="zh-TW" sz="2400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, the merge takes O(</a:t>
            </a:r>
            <a:r>
              <a:rPr lang="en-US" altLang="zh-TW" sz="2400" i="1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?</a:t>
            </a:r>
            <a:r>
              <a:rPr lang="en-US" altLang="zh-TW" sz="2400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operations.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u="sng">
                <a:solidFill>
                  <a:srgbClr val="357E69"/>
                </a:solidFill>
                <a:latin typeface="Lucida Sans" charset="0"/>
                <a:ea typeface="新細明體" charset="-120"/>
                <a:cs typeface="Arial Unicode MS" charset="0"/>
              </a:rPr>
              <a:t>Crucial</a:t>
            </a:r>
            <a:r>
              <a:rPr lang="en-US" altLang="zh-TW" sz="2400">
                <a:solidFill>
                  <a:srgbClr val="357E69"/>
                </a:solidFill>
                <a:latin typeface="Lucida Sans" charset="0"/>
                <a:ea typeface="新細明體" charset="-120"/>
                <a:cs typeface="Arial Unicode MS" charset="0"/>
              </a:rPr>
              <a:t>: postings sorted by docID.</a:t>
            </a:r>
          </a:p>
        </p:txBody>
      </p:sp>
      <p:sp>
        <p:nvSpPr>
          <p:cNvPr id="63514" name="TextBox 9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14476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>
                <a:ea typeface="ＭＳ Ｐゴシック" charset="-128"/>
              </a:rPr>
              <a:t>The Merge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3A7D0C-B965-7B48-8E07-F47ACFAD264B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grpSp>
        <p:nvGrpSpPr>
          <p:cNvPr id="65541" name="Group 99"/>
          <p:cNvGrpSpPr>
            <a:grpSpLocks/>
          </p:cNvGrpSpPr>
          <p:nvPr/>
        </p:nvGrpSpPr>
        <p:grpSpPr bwMode="auto">
          <a:xfrm>
            <a:off x="4038600" y="3429000"/>
            <a:ext cx="5202238" cy="1009650"/>
            <a:chOff x="1584" y="3264"/>
            <a:chExt cx="3277" cy="636"/>
          </a:xfrm>
        </p:grpSpPr>
        <p:sp>
          <p:nvSpPr>
            <p:cNvPr id="65593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solidFill>
                    <a:srgbClr val="B2B2B2"/>
                  </a:solidFill>
                  <a:latin typeface="Arial Unicode MS" charset="0"/>
                  <a:ea typeface="新細明體" charset="-120"/>
                  <a:cs typeface="Arial Unicode MS" charset="0"/>
                </a:rPr>
                <a:t>34</a:t>
              </a:r>
            </a:p>
          </p:txBody>
        </p:sp>
        <p:grpSp>
          <p:nvGrpSpPr>
            <p:cNvPr id="65594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65615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128</a:t>
                </a:r>
              </a:p>
            </p:txBody>
          </p:sp>
          <p:grpSp>
            <p:nvGrpSpPr>
              <p:cNvPr id="65616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656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2</a:t>
                  </a:r>
                </a:p>
              </p:txBody>
            </p:sp>
            <p:cxnSp>
              <p:nvCxnSpPr>
                <p:cNvPr id="65633" name="AutoShape 57"/>
                <p:cNvCxnSpPr>
                  <a:cxnSpLocks noChangeShapeType="1"/>
                  <a:stCxn id="65632" idx="3"/>
                  <a:endCxn id="65630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5617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65630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4</a:t>
                  </a:r>
                </a:p>
              </p:txBody>
            </p:sp>
            <p:cxnSp>
              <p:nvCxnSpPr>
                <p:cNvPr id="65631" name="AutoShape 60"/>
                <p:cNvCxnSpPr>
                  <a:cxnSpLocks noChangeShapeType="1"/>
                  <a:stCxn id="65630" idx="3"/>
                  <a:endCxn id="65628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5618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6562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8</a:t>
                  </a:r>
                </a:p>
              </p:txBody>
            </p:sp>
            <p:cxnSp>
              <p:nvCxnSpPr>
                <p:cNvPr id="65629" name="AutoShape 63"/>
                <p:cNvCxnSpPr>
                  <a:cxnSpLocks noChangeShapeType="1"/>
                  <a:stCxn id="65628" idx="3"/>
                  <a:endCxn id="65626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5619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6562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16</a:t>
                  </a:r>
                </a:p>
              </p:txBody>
            </p:sp>
            <p:cxnSp>
              <p:nvCxnSpPr>
                <p:cNvPr id="65627" name="AutoShape 66"/>
                <p:cNvCxnSpPr>
                  <a:cxnSpLocks noChangeShapeType="1"/>
                  <a:stCxn id="65626" idx="3"/>
                  <a:endCxn id="65624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5620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6562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32</a:t>
                  </a:r>
                </a:p>
              </p:txBody>
            </p:sp>
            <p:cxnSp>
              <p:nvCxnSpPr>
                <p:cNvPr id="65625" name="AutoShape 69"/>
                <p:cNvCxnSpPr>
                  <a:cxnSpLocks noChangeShapeType="1"/>
                  <a:stCxn id="65624" idx="3"/>
                  <a:endCxn id="65622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5621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6562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37085"/>
                    </a:buClr>
                    <a:buFont typeface="Wingdings" charset="2"/>
                    <a:buChar char="§"/>
                    <a:defRPr sz="28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rgbClr val="357E6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18BA3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2F6E7E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233337"/>
                    </a:buClr>
                    <a:buFont typeface="Wingdings" charset="2"/>
                    <a:buChar char="§"/>
                    <a:defRPr sz="20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TW" sz="2400">
                      <a:solidFill>
                        <a:srgbClr val="B2B2B2"/>
                      </a:solidFill>
                      <a:latin typeface="Arial Unicode MS" charset="0"/>
                      <a:ea typeface="新細明體" charset="-120"/>
                      <a:cs typeface="Arial Unicode MS" charset="0"/>
                    </a:rPr>
                    <a:t>64</a:t>
                  </a:r>
                </a:p>
              </p:txBody>
            </p:sp>
            <p:cxnSp>
              <p:nvCxnSpPr>
                <p:cNvPr id="65623" name="AutoShape 72"/>
                <p:cNvCxnSpPr>
                  <a:cxnSpLocks noChangeShapeType="1"/>
                  <a:stCxn id="65622" idx="3"/>
                  <a:endCxn id="65615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65595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65613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1</a:t>
                </a:r>
              </a:p>
            </p:txBody>
          </p:sp>
          <p:cxnSp>
            <p:nvCxnSpPr>
              <p:cNvPr id="65614" name="AutoShape 75"/>
              <p:cNvCxnSpPr>
                <a:cxnSpLocks noChangeShapeType="1"/>
                <a:stCxn id="65613" idx="3"/>
                <a:endCxn id="65611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596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65611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2</a:t>
                </a:r>
              </a:p>
            </p:txBody>
          </p:sp>
          <p:cxnSp>
            <p:nvCxnSpPr>
              <p:cNvPr id="65612" name="AutoShape 78"/>
              <p:cNvCxnSpPr>
                <a:cxnSpLocks noChangeShapeType="1"/>
                <a:stCxn id="65611" idx="3"/>
                <a:endCxn id="65609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597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65609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3</a:t>
                </a:r>
              </a:p>
            </p:txBody>
          </p:sp>
          <p:cxnSp>
            <p:nvCxnSpPr>
              <p:cNvPr id="65610" name="AutoShape 81"/>
              <p:cNvCxnSpPr>
                <a:cxnSpLocks noChangeShapeType="1"/>
                <a:stCxn id="65609" idx="3"/>
                <a:endCxn id="65607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598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65607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5</a:t>
                </a:r>
              </a:p>
            </p:txBody>
          </p:sp>
          <p:cxnSp>
            <p:nvCxnSpPr>
              <p:cNvPr id="65608" name="AutoShape 84"/>
              <p:cNvCxnSpPr>
                <a:cxnSpLocks noChangeShapeType="1"/>
                <a:stCxn id="65607" idx="3"/>
                <a:endCxn id="65605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599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65605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8</a:t>
                </a:r>
              </a:p>
            </p:txBody>
          </p:sp>
          <p:cxnSp>
            <p:nvCxnSpPr>
              <p:cNvPr id="65606" name="AutoShape 87"/>
              <p:cNvCxnSpPr>
                <a:cxnSpLocks noChangeShapeType="1"/>
                <a:stCxn id="65605" idx="3"/>
                <a:endCxn id="6560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5600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solidFill>
                    <a:srgbClr val="B2B2B2"/>
                  </a:solidFill>
                  <a:latin typeface="Arial Unicode MS" charset="0"/>
                  <a:ea typeface="新細明體" charset="-120"/>
                  <a:cs typeface="Arial Unicode MS" charset="0"/>
                </a:rPr>
                <a:t>13</a:t>
              </a:r>
            </a:p>
          </p:txBody>
        </p:sp>
        <p:cxnSp>
          <p:nvCxnSpPr>
            <p:cNvPr id="65601" name="AutoShape 90"/>
            <p:cNvCxnSpPr>
              <a:cxnSpLocks noChangeShapeType="1"/>
              <a:stCxn id="65600" idx="3"/>
              <a:endCxn id="65603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602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65603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solidFill>
                      <a:srgbClr val="B2B2B2"/>
                    </a:solidFill>
                    <a:latin typeface="Arial Unicode MS" charset="0"/>
                    <a:ea typeface="新細明體" charset="-120"/>
                    <a:cs typeface="Arial Unicode MS" charset="0"/>
                  </a:rPr>
                  <a:t>21</a:t>
                </a:r>
              </a:p>
            </p:txBody>
          </p:sp>
          <p:cxnSp>
            <p:nvCxnSpPr>
              <p:cNvPr id="65604" name="AutoShape 93"/>
              <p:cNvCxnSpPr>
                <a:cxnSpLocks noChangeShapeType="1"/>
                <a:stCxn id="65603" idx="3"/>
                <a:endCxn id="65593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8402638" y="3429001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 Unicode MS" charset="0"/>
                <a:ea typeface="新細明體" charset="-120"/>
                <a:cs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8707438" y="39624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 Unicode MS" charset="0"/>
                <a:ea typeface="新細明體" charset="-120"/>
                <a:cs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4038600" y="3429001"/>
            <a:ext cx="647700" cy="466725"/>
            <a:chOff x="1584" y="3162"/>
            <a:chExt cx="408" cy="294"/>
          </a:xfrm>
        </p:grpSpPr>
        <p:sp>
          <p:nvSpPr>
            <p:cNvPr id="65591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2</a:t>
              </a:r>
            </a:p>
          </p:txBody>
        </p:sp>
        <p:cxnSp>
          <p:nvCxnSpPr>
            <p:cNvPr id="65592" name="AutoShape 8"/>
            <p:cNvCxnSpPr>
              <a:cxnSpLocks noChangeShapeType="1"/>
              <a:stCxn id="65591" idx="3"/>
              <a:endCxn id="65589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686300" y="3429001"/>
            <a:ext cx="668338" cy="466725"/>
            <a:chOff x="1992" y="3162"/>
            <a:chExt cx="421" cy="294"/>
          </a:xfrm>
        </p:grpSpPr>
        <p:sp>
          <p:nvSpPr>
            <p:cNvPr id="65589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4</a:t>
              </a:r>
            </a:p>
          </p:txBody>
        </p:sp>
        <p:cxnSp>
          <p:nvCxnSpPr>
            <p:cNvPr id="65590" name="AutoShape 11"/>
            <p:cNvCxnSpPr>
              <a:cxnSpLocks noChangeShapeType="1"/>
              <a:stCxn id="65589" idx="3"/>
              <a:endCxn id="65587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5354638" y="3429001"/>
            <a:ext cx="609600" cy="466725"/>
            <a:chOff x="2413" y="3162"/>
            <a:chExt cx="384" cy="294"/>
          </a:xfrm>
        </p:grpSpPr>
        <p:sp>
          <p:nvSpPr>
            <p:cNvPr id="65587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8</a:t>
              </a:r>
            </a:p>
          </p:txBody>
        </p:sp>
        <p:cxnSp>
          <p:nvCxnSpPr>
            <p:cNvPr id="65588" name="AutoShape 14"/>
            <p:cNvCxnSpPr>
              <a:cxnSpLocks noChangeShapeType="1"/>
              <a:stCxn id="65587" idx="3"/>
              <a:endCxn id="65585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5964238" y="3429001"/>
            <a:ext cx="762000" cy="466725"/>
            <a:chOff x="2797" y="3162"/>
            <a:chExt cx="480" cy="294"/>
          </a:xfrm>
        </p:grpSpPr>
        <p:sp>
          <p:nvSpPr>
            <p:cNvPr id="65585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16</a:t>
              </a:r>
            </a:p>
          </p:txBody>
        </p:sp>
        <p:cxnSp>
          <p:nvCxnSpPr>
            <p:cNvPr id="65586" name="AutoShape 17"/>
            <p:cNvCxnSpPr>
              <a:cxnSpLocks noChangeShapeType="1"/>
              <a:stCxn id="65585" idx="3"/>
              <a:endCxn id="65583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726238" y="3429001"/>
            <a:ext cx="838200" cy="466725"/>
            <a:chOff x="3277" y="3162"/>
            <a:chExt cx="528" cy="294"/>
          </a:xfrm>
        </p:grpSpPr>
        <p:sp>
          <p:nvSpPr>
            <p:cNvPr id="65583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32</a:t>
              </a:r>
            </a:p>
          </p:txBody>
        </p:sp>
        <p:cxnSp>
          <p:nvCxnSpPr>
            <p:cNvPr id="65584" name="AutoShape 20"/>
            <p:cNvCxnSpPr>
              <a:cxnSpLocks noChangeShapeType="1"/>
              <a:stCxn id="65583" idx="3"/>
              <a:endCxn id="65581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564438" y="3429001"/>
            <a:ext cx="838200" cy="466725"/>
            <a:chOff x="3805" y="3162"/>
            <a:chExt cx="528" cy="294"/>
          </a:xfrm>
        </p:grpSpPr>
        <p:sp>
          <p:nvSpPr>
            <p:cNvPr id="65581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64</a:t>
              </a:r>
            </a:p>
          </p:txBody>
        </p:sp>
        <p:cxnSp>
          <p:nvCxnSpPr>
            <p:cNvPr id="65582" name="AutoShape 23"/>
            <p:cNvCxnSpPr>
              <a:cxnSpLocks noChangeShapeType="1"/>
              <a:stCxn id="65581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059238" y="3962401"/>
            <a:ext cx="647700" cy="466725"/>
            <a:chOff x="1597" y="3498"/>
            <a:chExt cx="408" cy="294"/>
          </a:xfrm>
        </p:grpSpPr>
        <p:sp>
          <p:nvSpPr>
            <p:cNvPr id="65579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1</a:t>
              </a:r>
            </a:p>
          </p:txBody>
        </p:sp>
        <p:cxnSp>
          <p:nvCxnSpPr>
            <p:cNvPr id="65580" name="AutoShape 26"/>
            <p:cNvCxnSpPr>
              <a:cxnSpLocks noChangeShapeType="1"/>
              <a:stCxn id="65579" idx="3"/>
              <a:endCxn id="65577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4706938" y="3962401"/>
            <a:ext cx="647700" cy="466725"/>
            <a:chOff x="2005" y="3498"/>
            <a:chExt cx="408" cy="294"/>
          </a:xfrm>
        </p:grpSpPr>
        <p:sp>
          <p:nvSpPr>
            <p:cNvPr id="65577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2</a:t>
              </a:r>
            </a:p>
          </p:txBody>
        </p:sp>
        <p:cxnSp>
          <p:nvCxnSpPr>
            <p:cNvPr id="65578" name="AutoShape 29"/>
            <p:cNvCxnSpPr>
              <a:cxnSpLocks noChangeShapeType="1"/>
              <a:stCxn id="65577" idx="3"/>
              <a:endCxn id="65575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5354639" y="3962401"/>
            <a:ext cx="630237" cy="466725"/>
            <a:chOff x="2413" y="3498"/>
            <a:chExt cx="397" cy="294"/>
          </a:xfrm>
        </p:grpSpPr>
        <p:sp>
          <p:nvSpPr>
            <p:cNvPr id="65575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3</a:t>
              </a:r>
            </a:p>
          </p:txBody>
        </p:sp>
        <p:cxnSp>
          <p:nvCxnSpPr>
            <p:cNvPr id="65576" name="AutoShape 32"/>
            <p:cNvCxnSpPr>
              <a:cxnSpLocks noChangeShapeType="1"/>
              <a:stCxn id="65575" idx="3"/>
              <a:endCxn id="65573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5984876" y="3962401"/>
            <a:ext cx="606425" cy="466725"/>
            <a:chOff x="2810" y="3498"/>
            <a:chExt cx="382" cy="294"/>
          </a:xfrm>
        </p:grpSpPr>
        <p:sp>
          <p:nvSpPr>
            <p:cNvPr id="65573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5</a:t>
              </a:r>
            </a:p>
          </p:txBody>
        </p:sp>
        <p:cxnSp>
          <p:nvCxnSpPr>
            <p:cNvPr id="65574" name="AutoShape 35"/>
            <p:cNvCxnSpPr>
              <a:cxnSpLocks noChangeShapeType="1"/>
              <a:stCxn id="65573" idx="3"/>
              <a:endCxn id="65571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6591300" y="3962401"/>
            <a:ext cx="592138" cy="466725"/>
            <a:chOff x="3192" y="3498"/>
            <a:chExt cx="373" cy="294"/>
          </a:xfrm>
        </p:grpSpPr>
        <p:sp>
          <p:nvSpPr>
            <p:cNvPr id="65571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8</a:t>
              </a:r>
            </a:p>
          </p:txBody>
        </p:sp>
        <p:cxnSp>
          <p:nvCxnSpPr>
            <p:cNvPr id="65572" name="AutoShape 38"/>
            <p:cNvCxnSpPr>
              <a:cxnSpLocks noChangeShapeType="1"/>
              <a:stCxn id="65571" idx="3"/>
              <a:endCxn id="65569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7183438" y="3962401"/>
            <a:ext cx="762000" cy="466725"/>
            <a:chOff x="3565" y="2496"/>
            <a:chExt cx="480" cy="294"/>
          </a:xfrm>
        </p:grpSpPr>
        <p:sp>
          <p:nvSpPr>
            <p:cNvPr id="65569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13</a:t>
              </a:r>
            </a:p>
          </p:txBody>
        </p:sp>
        <p:cxnSp>
          <p:nvCxnSpPr>
            <p:cNvPr id="65570" name="AutoShape 41"/>
            <p:cNvCxnSpPr>
              <a:cxnSpLocks noChangeShapeType="1"/>
              <a:stCxn id="65569" idx="3"/>
              <a:endCxn id="65567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7945438" y="3962401"/>
            <a:ext cx="762000" cy="466725"/>
            <a:chOff x="4045" y="3498"/>
            <a:chExt cx="480" cy="294"/>
          </a:xfrm>
        </p:grpSpPr>
        <p:sp>
          <p:nvSpPr>
            <p:cNvPr id="65567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21</a:t>
              </a:r>
            </a:p>
          </p:txBody>
        </p:sp>
        <p:cxnSp>
          <p:nvCxnSpPr>
            <p:cNvPr id="65568" name="AutoShape 44"/>
            <p:cNvCxnSpPr>
              <a:cxnSpLocks noChangeShapeType="1"/>
              <a:stCxn id="65567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557" name="Group 52"/>
          <p:cNvGrpSpPr>
            <a:grpSpLocks/>
          </p:cNvGrpSpPr>
          <p:nvPr/>
        </p:nvGrpSpPr>
        <p:grpSpPr bwMode="auto">
          <a:xfrm>
            <a:off x="9296400" y="3438525"/>
            <a:ext cx="1168400" cy="914400"/>
            <a:chOff x="4896" y="2172"/>
            <a:chExt cx="736" cy="576"/>
          </a:xfrm>
        </p:grpSpPr>
        <p:sp>
          <p:nvSpPr>
            <p:cNvPr id="65565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 i="1">
                  <a:latin typeface="Arial Unicode MS" charset="0"/>
                  <a:ea typeface="新細明體" charset="-120"/>
                  <a:cs typeface="Arial Unicode MS" charset="0"/>
                </a:rPr>
                <a:t>Brutus</a:t>
              </a:r>
            </a:p>
          </p:txBody>
        </p:sp>
        <p:sp>
          <p:nvSpPr>
            <p:cNvPr id="65566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 i="1">
                  <a:latin typeface="Arial Unicode MS" charset="0"/>
                  <a:ea typeface="新細明體" charset="-120"/>
                  <a:cs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2971799" y="3499098"/>
            <a:ext cx="686819" cy="917079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latin typeface="Lucida Sans" charset="0"/>
              <a:ea typeface="新細明體" charset="-120"/>
              <a:cs typeface="Arial Unicode MS" charset="0"/>
            </a:endParaRPr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1752600" y="3733801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 Unicode MS" charset="0"/>
                <a:ea typeface="新細明體" charset="-120"/>
                <a:cs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2116138" y="3743326"/>
            <a:ext cx="627062" cy="466725"/>
            <a:chOff x="373" y="3360"/>
            <a:chExt cx="395" cy="294"/>
          </a:xfrm>
        </p:grpSpPr>
        <p:cxnSp>
          <p:nvCxnSpPr>
            <p:cNvPr id="65563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64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Arial Unicode MS" charset="0"/>
                  <a:ea typeface="新細明體" charset="-120"/>
                  <a:cs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1905001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If the list lengths are </a:t>
            </a:r>
            <a:r>
              <a:rPr lang="en-US" altLang="zh-TW" sz="2400" i="1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x</a:t>
            </a:r>
            <a:r>
              <a:rPr lang="en-US" altLang="zh-TW" sz="2400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 and </a:t>
            </a:r>
            <a:r>
              <a:rPr lang="en-US" altLang="zh-TW" sz="2400" i="1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y</a:t>
            </a:r>
            <a:r>
              <a:rPr lang="en-US" altLang="zh-TW" sz="2400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, the merge takes O(</a:t>
            </a:r>
            <a:r>
              <a:rPr lang="en-US" altLang="zh-TW" sz="2400" i="1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x+y</a:t>
            </a:r>
            <a:r>
              <a:rPr lang="en-US" altLang="zh-TW" sz="2400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C0504D"/>
                </a:solidFill>
                <a:latin typeface="Lucida Sans" charset="0"/>
                <a:ea typeface="新細明體" charset="-120"/>
                <a:cs typeface="Arial Unicode MS" charset="0"/>
              </a:rPr>
              <a:t>operations.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u="sng">
                <a:solidFill>
                  <a:srgbClr val="357E69"/>
                </a:solidFill>
                <a:latin typeface="Lucida Sans" charset="0"/>
                <a:ea typeface="新細明體" charset="-120"/>
                <a:cs typeface="Arial Unicode MS" charset="0"/>
              </a:rPr>
              <a:t>Crucial</a:t>
            </a:r>
            <a:r>
              <a:rPr lang="en-US" altLang="zh-TW" sz="2400">
                <a:solidFill>
                  <a:srgbClr val="357E69"/>
                </a:solidFill>
                <a:latin typeface="Lucida Sans" charset="0"/>
                <a:ea typeface="新細明體" charset="-120"/>
                <a:cs typeface="Arial Unicode MS" charset="0"/>
              </a:rPr>
              <a:t>: postings sorted by docID.</a:t>
            </a:r>
          </a:p>
        </p:txBody>
      </p:sp>
      <p:sp>
        <p:nvSpPr>
          <p:cNvPr id="65562" name="TextBox 9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8780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>
                <a:ea typeface="ＭＳ Ｐゴシック" charset="-128"/>
              </a:rPr>
              <a:t>Intersecting two postings lists</a:t>
            </a:r>
            <a:br>
              <a:rPr lang="en-US" altLang="zh-TW" sz="3600">
                <a:ea typeface="ＭＳ Ｐゴシック" charset="-128"/>
              </a:rPr>
            </a:br>
            <a:r>
              <a:rPr lang="en-US" altLang="zh-TW" sz="3600">
                <a:ea typeface="ＭＳ Ｐゴシック" charset="-128"/>
              </a:rPr>
              <a:t>(a “merge” algorithm)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93E99D-665E-3D4D-874C-A7F75D8A2E1D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pic>
        <p:nvPicPr>
          <p:cNvPr id="6758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41451"/>
            <a:ext cx="6858000" cy="468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9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60FE0C-1A09-5A47-B4A2-214CBCA20DBF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69635" name="TextBox 2"/>
          <p:cNvSpPr txBox="1">
            <a:spLocks noChangeArrowheads="1"/>
          </p:cNvSpPr>
          <p:nvPr/>
        </p:nvSpPr>
        <p:spPr bwMode="auto">
          <a:xfrm>
            <a:off x="1138678" y="609601"/>
            <a:ext cx="98892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latin typeface="Lucida Sans" charset="0"/>
                <a:ea typeface="Arial Unicode MS" charset="0"/>
              </a:rPr>
              <a:t>Question</a:t>
            </a:r>
            <a:r>
              <a:rPr lang="en-US" altLang="en-US">
                <a:latin typeface="Lucida Sans" charset="0"/>
                <a:ea typeface="Arial Unicode MS" charset="0"/>
              </a:rPr>
              <a:t>: Write out a postings merge algorithm for an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i="1">
                <a:latin typeface="Lucida Sans" charset="0"/>
                <a:ea typeface="Arial Unicode MS" charset="0"/>
              </a:rPr>
              <a:t>x </a:t>
            </a:r>
            <a:r>
              <a:rPr lang="en-US" altLang="en-US">
                <a:latin typeface="Lucida Sans" charset="0"/>
                <a:ea typeface="Arial Unicode MS" charset="0"/>
              </a:rPr>
              <a:t>OR </a:t>
            </a:r>
            <a:r>
              <a:rPr lang="en-US" altLang="en-US" i="1">
                <a:latin typeface="Lucida Sans" charset="0"/>
                <a:ea typeface="Arial Unicode MS" charset="0"/>
              </a:rPr>
              <a:t>y </a:t>
            </a:r>
            <a:r>
              <a:rPr lang="en-US" altLang="en-US">
                <a:latin typeface="Lucida Sans" charset="0"/>
                <a:ea typeface="Arial Unicode MS" charset="0"/>
              </a:rPr>
              <a:t>query.</a:t>
            </a:r>
          </a:p>
        </p:txBody>
      </p:sp>
    </p:spTree>
    <p:extLst>
      <p:ext uri="{BB962C8B-B14F-4D97-AF65-F5344CB8AC3E}">
        <p14:creationId xmlns:p14="http://schemas.microsoft.com/office/powerpoint/2010/main" val="3547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357BAA-7E8D-914A-A415-6D2103BC1FF3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pic>
        <p:nvPicPr>
          <p:cNvPr id="706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11339"/>
            <a:ext cx="54102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Box 2"/>
          <p:cNvSpPr txBox="1">
            <a:spLocks noChangeArrowheads="1"/>
          </p:cNvSpPr>
          <p:nvPr/>
        </p:nvSpPr>
        <p:spPr bwMode="auto">
          <a:xfrm>
            <a:off x="1138678" y="609601"/>
            <a:ext cx="98892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latin typeface="Lucida Sans" charset="0"/>
                <a:ea typeface="Arial Unicode MS" charset="0"/>
              </a:rPr>
              <a:t>Question</a:t>
            </a:r>
            <a:r>
              <a:rPr lang="en-US" altLang="en-US">
                <a:latin typeface="Lucida Sans" charset="0"/>
                <a:ea typeface="Arial Unicode MS" charset="0"/>
              </a:rPr>
              <a:t>: Write out a postings merge algorithm for an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i="1">
                <a:latin typeface="Lucida Sans" charset="0"/>
                <a:ea typeface="Arial Unicode MS" charset="0"/>
              </a:rPr>
              <a:t>x </a:t>
            </a:r>
            <a:r>
              <a:rPr lang="en-US" altLang="en-US">
                <a:latin typeface="Lucida Sans" charset="0"/>
                <a:ea typeface="Arial Unicode MS" charset="0"/>
              </a:rPr>
              <a:t>OR </a:t>
            </a:r>
            <a:r>
              <a:rPr lang="en-US" altLang="en-US" i="1">
                <a:latin typeface="Lucida Sans" charset="0"/>
                <a:ea typeface="Arial Unicode MS" charset="0"/>
              </a:rPr>
              <a:t>y </a:t>
            </a:r>
            <a:r>
              <a:rPr lang="en-US" altLang="en-US">
                <a:latin typeface="Lucida Sans" charset="0"/>
                <a:ea typeface="Arial Unicode MS" charset="0"/>
              </a:rPr>
              <a:t>query.</a:t>
            </a:r>
          </a:p>
        </p:txBody>
      </p:sp>
    </p:spTree>
    <p:extLst>
      <p:ext uri="{BB962C8B-B14F-4D97-AF65-F5344CB8AC3E}">
        <p14:creationId xmlns:p14="http://schemas.microsoft.com/office/powerpoint/2010/main" val="10356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F34D8A-FD48-DE48-ACA8-917C161C36AF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71683" name="TextBox 2"/>
          <p:cNvSpPr txBox="1">
            <a:spLocks noChangeArrowheads="1"/>
          </p:cNvSpPr>
          <p:nvPr/>
        </p:nvSpPr>
        <p:spPr bwMode="auto">
          <a:xfrm>
            <a:off x="1240278" y="533401"/>
            <a:ext cx="98892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latin typeface="Lucida Sans" charset="0"/>
                <a:ea typeface="Arial Unicode MS" charset="0"/>
              </a:rPr>
              <a:t>Question</a:t>
            </a:r>
            <a:r>
              <a:rPr lang="en-US" altLang="en-US">
                <a:latin typeface="Lucida Sans" charset="0"/>
                <a:ea typeface="Arial Unicode MS" charset="0"/>
              </a:rPr>
              <a:t>: Write out a postings merge algorithm for an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i="1">
                <a:latin typeface="Lucida Sans" charset="0"/>
                <a:ea typeface="Arial Unicode MS" charset="0"/>
              </a:rPr>
              <a:t>x </a:t>
            </a:r>
            <a:r>
              <a:rPr lang="en-US" altLang="en-US">
                <a:latin typeface="Lucida Sans" charset="0"/>
                <a:ea typeface="Arial Unicode MS" charset="0"/>
              </a:rPr>
              <a:t>AND (NOT </a:t>
            </a:r>
            <a:r>
              <a:rPr lang="en-US" altLang="en-US" i="1">
                <a:latin typeface="Lucida Sans" charset="0"/>
                <a:ea typeface="Arial Unicode MS" charset="0"/>
              </a:rPr>
              <a:t>y) </a:t>
            </a:r>
            <a:r>
              <a:rPr lang="en-US" altLang="en-US">
                <a:latin typeface="Lucida Sans" charset="0"/>
                <a:ea typeface="Arial Unicode MS" charset="0"/>
              </a:rPr>
              <a:t>query.</a:t>
            </a:r>
          </a:p>
        </p:txBody>
      </p:sp>
      <p:sp>
        <p:nvSpPr>
          <p:cNvPr id="71684" name="TextBox 1"/>
          <p:cNvSpPr txBox="1">
            <a:spLocks noChangeArrowheads="1"/>
          </p:cNvSpPr>
          <p:nvPr/>
        </p:nvSpPr>
        <p:spPr bwMode="auto">
          <a:xfrm>
            <a:off x="2986088" y="3397251"/>
            <a:ext cx="6833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r>
              <a:rPr lang="en-IN" altLang="x-none" sz="3200" b="1"/>
              <a:t>Left Blank for Students to Solve</a:t>
            </a:r>
          </a:p>
        </p:txBody>
      </p:sp>
    </p:spTree>
    <p:extLst>
      <p:ext uri="{BB962C8B-B14F-4D97-AF65-F5344CB8AC3E}">
        <p14:creationId xmlns:p14="http://schemas.microsoft.com/office/powerpoint/2010/main" val="6512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Query optimization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1855788" y="145798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ＭＳ Ｐゴシック" charset="-128"/>
              </a:rPr>
              <a:t>What is the best order for query processing?</a:t>
            </a:r>
          </a:p>
          <a:p>
            <a:pPr eaLnBrk="1" hangingPunct="1"/>
            <a:r>
              <a:rPr lang="en-US" altLang="zh-TW" dirty="0">
                <a:ea typeface="ＭＳ Ｐゴシック" charset="-128"/>
              </a:rPr>
              <a:t>Consider a query that is an </a:t>
            </a:r>
            <a:r>
              <a:rPr lang="en-US" altLang="zh-TW" i="1" dirty="0">
                <a:ea typeface="ＭＳ Ｐゴシック" charset="-128"/>
              </a:rPr>
              <a:t>AND</a:t>
            </a:r>
            <a:r>
              <a:rPr lang="en-US" altLang="zh-TW" dirty="0">
                <a:ea typeface="ＭＳ Ｐゴシック" charset="-128"/>
              </a:rPr>
              <a:t> of </a:t>
            </a:r>
            <a:r>
              <a:rPr lang="en-US" altLang="zh-TW" i="1" dirty="0">
                <a:ea typeface="ＭＳ Ｐゴシック" charset="-128"/>
              </a:rPr>
              <a:t>n</a:t>
            </a:r>
            <a:r>
              <a:rPr lang="en-US" altLang="zh-TW" dirty="0">
                <a:ea typeface="ＭＳ Ｐゴシック" charset="-128"/>
              </a:rPr>
              <a:t> terms.</a:t>
            </a:r>
          </a:p>
          <a:p>
            <a:pPr eaLnBrk="1" hangingPunct="1"/>
            <a:r>
              <a:rPr lang="en-US" altLang="zh-TW" dirty="0">
                <a:ea typeface="ＭＳ Ｐゴシック" charset="-128"/>
              </a:rPr>
              <a:t>For each of the </a:t>
            </a:r>
            <a:r>
              <a:rPr lang="en-US" altLang="zh-TW" i="1" dirty="0">
                <a:ea typeface="ＭＳ Ｐゴシック" charset="-128"/>
              </a:rPr>
              <a:t>n</a:t>
            </a:r>
            <a:r>
              <a:rPr lang="en-US" altLang="zh-TW" dirty="0">
                <a:ea typeface="ＭＳ Ｐゴシック" charset="-128"/>
              </a:rPr>
              <a:t> terms, get its postings, then </a:t>
            </a:r>
            <a:r>
              <a:rPr lang="en-US" altLang="zh-TW" i="1" dirty="0">
                <a:ea typeface="ＭＳ Ｐゴシック" charset="-128"/>
              </a:rPr>
              <a:t>AND</a:t>
            </a:r>
            <a:r>
              <a:rPr lang="en-US" altLang="zh-TW" dirty="0">
                <a:ea typeface="ＭＳ Ｐゴシック" charset="-128"/>
              </a:rPr>
              <a:t> them together.</a:t>
            </a:r>
          </a:p>
        </p:txBody>
      </p:sp>
      <p:sp>
        <p:nvSpPr>
          <p:cNvPr id="49167" name="Text Box 1073"/>
          <p:cNvSpPr txBox="1">
            <a:spLocks noChangeArrowheads="1"/>
          </p:cNvSpPr>
          <p:nvPr/>
        </p:nvSpPr>
        <p:spPr bwMode="auto">
          <a:xfrm>
            <a:off x="2446338" y="5932488"/>
            <a:ext cx="82910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A50021"/>
                </a:solidFill>
                <a:cs typeface="Arial Unicode MS" charset="0"/>
              </a:rPr>
              <a:t>Query:</a:t>
            </a:r>
            <a:r>
              <a:rPr lang="en-US" sz="2800" b="1" i="1" dirty="0">
                <a:cs typeface="Arial Unicode MS" charset="0"/>
              </a:rPr>
              <a:t> Brutus</a:t>
            </a:r>
            <a:r>
              <a:rPr lang="en-US" sz="2800" dirty="0">
                <a:cs typeface="Arial Unicode MS" charset="0"/>
              </a:rPr>
              <a:t> </a:t>
            </a:r>
            <a:r>
              <a:rPr lang="en-US" sz="2800" i="1" dirty="0">
                <a:cs typeface="Arial Unicode MS" charset="0"/>
              </a:rPr>
              <a:t>AND</a:t>
            </a:r>
            <a:r>
              <a:rPr lang="en-US" sz="2800" dirty="0">
                <a:cs typeface="Arial Unicode MS" charset="0"/>
              </a:rPr>
              <a:t> </a:t>
            </a:r>
            <a:r>
              <a:rPr lang="en-US" sz="2800" b="1" i="1" dirty="0">
                <a:cs typeface="Arial Unicode MS" charset="0"/>
              </a:rPr>
              <a:t>Calpurnia</a:t>
            </a:r>
            <a:r>
              <a:rPr lang="en-US" sz="2800" dirty="0">
                <a:cs typeface="Arial Unicode MS" charset="0"/>
              </a:rPr>
              <a:t> </a:t>
            </a:r>
            <a:r>
              <a:rPr lang="en-US" sz="2800" i="1" dirty="0">
                <a:cs typeface="Arial Unicode MS" charset="0"/>
              </a:rPr>
              <a:t>AND</a:t>
            </a:r>
            <a:r>
              <a:rPr lang="en-US" sz="2800" dirty="0">
                <a:cs typeface="Arial Unicode MS" charset="0"/>
              </a:rPr>
              <a:t> </a:t>
            </a:r>
            <a:r>
              <a:rPr lang="en-US" sz="2800" b="1" i="1" dirty="0">
                <a:cs typeface="Arial Unicode MS" charset="0"/>
              </a:rPr>
              <a:t>Caesar</a:t>
            </a:r>
          </a:p>
        </p:txBody>
      </p:sp>
      <p:sp>
        <p:nvSpPr>
          <p:cNvPr id="22544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51F4345-1715-814E-A8FD-8693CD7C8CFE}" type="slidenum">
              <a:rPr lang="zh-TW" altLang="en-US" sz="1400">
                <a:latin typeface="Arial Unicode MS" charset="0"/>
                <a:ea typeface="新細明體" charset="-120"/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TW" sz="1400">
              <a:latin typeface="Arial Unicode MS" charset="0"/>
              <a:ea typeface="新細明體" charset="-120"/>
              <a:cs typeface="Arial Unicode MS" charset="0"/>
            </a:endParaRPr>
          </a:p>
        </p:txBody>
      </p:sp>
      <p:sp>
        <p:nvSpPr>
          <p:cNvPr id="22545" name="TextBox 49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78892"/>
            <a:ext cx="9601200" cy="18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Query optimization example</a:t>
            </a:r>
          </a:p>
        </p:txBody>
      </p:sp>
      <p:sp>
        <p:nvSpPr>
          <p:cNvPr id="24579" name="Rectangle 2051"/>
          <p:cNvSpPr>
            <a:spLocks noGrp="1" noChangeArrowheads="1"/>
          </p:cNvSpPr>
          <p:nvPr>
            <p:ph idx="1"/>
          </p:nvPr>
        </p:nvSpPr>
        <p:spPr>
          <a:xfrm>
            <a:off x="711200" y="1771650"/>
            <a:ext cx="10363200" cy="2078951"/>
          </a:xfrm>
        </p:spPr>
        <p:txBody>
          <a:bodyPr/>
          <a:lstStyle/>
          <a:p>
            <a:pPr eaLnBrk="1" hangingPunct="1"/>
            <a:r>
              <a:rPr lang="en-US" altLang="zh-TW" u="sng">
                <a:ea typeface="ＭＳ Ｐゴシック" charset="-128"/>
              </a:rPr>
              <a:t>Process in order of </a:t>
            </a:r>
            <a:r>
              <a:rPr lang="en-US" altLang="zh-TW" u="sng">
                <a:solidFill>
                  <a:schemeClr val="hlink"/>
                </a:solidFill>
                <a:ea typeface="ＭＳ Ｐゴシック" charset="-128"/>
              </a:rPr>
              <a:t>increasing freq</a:t>
            </a:r>
            <a:r>
              <a:rPr lang="en-US" altLang="zh-TW">
                <a:ea typeface="ＭＳ Ｐゴシック" charset="-128"/>
              </a:rPr>
              <a:t>:</a:t>
            </a:r>
          </a:p>
          <a:p>
            <a:pPr lvl="1" eaLnBrk="1" hangingPunct="1"/>
            <a:r>
              <a:rPr lang="en-US" altLang="zh-TW" i="1">
                <a:ea typeface="ＭＳ Ｐゴシック" charset="-128"/>
              </a:rPr>
              <a:t>start with smallest set, then keep</a:t>
            </a:r>
            <a:r>
              <a:rPr lang="en-US" altLang="zh-TW" i="1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TW" i="1">
                <a:ea typeface="ＭＳ Ｐゴシック" charset="-128"/>
              </a:rPr>
              <a:t>cutting further</a:t>
            </a:r>
            <a:r>
              <a:rPr lang="en-US" altLang="zh-TW">
                <a:ea typeface="ＭＳ Ｐゴシック" charset="-128"/>
              </a:rPr>
              <a:t>.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D2CFCA-55F7-8C4E-B839-9B7C9AB97B0F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3886200" y="2763839"/>
            <a:ext cx="3733800" cy="105568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Lucida Sans" charset="0"/>
                <a:ea typeface="新細明體" charset="-120"/>
                <a:cs typeface="Arial Unicode MS" charset="0"/>
              </a:rPr>
              <a:t>This is why we kept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Lucida Sans" charset="0"/>
                <a:ea typeface="新細明體" charset="-120"/>
                <a:cs typeface="Arial Unicode MS" charset="0"/>
              </a:rPr>
              <a:t>document freq.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2147888" y="5915026"/>
            <a:ext cx="745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ea typeface="新細明體" charset="-120"/>
                <a:cs typeface="Arial Unicode MS" charset="0"/>
              </a:rPr>
              <a:t>Execute the query as (</a:t>
            </a:r>
            <a:r>
              <a:rPr lang="en-US" altLang="zh-TW" sz="2400" b="1" i="1">
                <a:ea typeface="新細明體" charset="-120"/>
                <a:cs typeface="Arial Unicode MS" charset="0"/>
              </a:rPr>
              <a:t>Calpurnia</a:t>
            </a:r>
            <a:r>
              <a:rPr lang="en-US" altLang="zh-TW" sz="2400">
                <a:ea typeface="新細明體" charset="-120"/>
                <a:cs typeface="Arial Unicode MS" charset="0"/>
              </a:rPr>
              <a:t> </a:t>
            </a:r>
            <a:r>
              <a:rPr lang="en-US" altLang="zh-TW" sz="2400" i="1">
                <a:ea typeface="新細明體" charset="-120"/>
                <a:cs typeface="Arial Unicode MS" charset="0"/>
              </a:rPr>
              <a:t>AND</a:t>
            </a:r>
            <a:r>
              <a:rPr lang="en-US" altLang="zh-TW" sz="2400">
                <a:ea typeface="新細明體" charset="-120"/>
                <a:cs typeface="Arial Unicode MS" charset="0"/>
              </a:rPr>
              <a:t> </a:t>
            </a:r>
            <a:r>
              <a:rPr lang="en-US" altLang="zh-TW" sz="2400" b="1" i="1">
                <a:ea typeface="新細明體" charset="-120"/>
                <a:cs typeface="Arial Unicode MS" charset="0"/>
              </a:rPr>
              <a:t>Brutus)</a:t>
            </a:r>
            <a:r>
              <a:rPr lang="en-US" altLang="zh-TW" sz="2400">
                <a:ea typeface="新細明體" charset="-120"/>
                <a:cs typeface="Arial Unicode MS" charset="0"/>
              </a:rPr>
              <a:t> </a:t>
            </a:r>
            <a:r>
              <a:rPr lang="en-US" altLang="zh-TW" sz="2400" i="1">
                <a:ea typeface="新細明體" charset="-120"/>
                <a:cs typeface="Arial Unicode MS" charset="0"/>
              </a:rPr>
              <a:t>AND </a:t>
            </a:r>
            <a:r>
              <a:rPr lang="en-US" altLang="zh-TW" sz="2400" b="1" i="1">
                <a:ea typeface="新細明體" charset="-120"/>
                <a:cs typeface="Arial Unicode MS" charset="0"/>
              </a:rPr>
              <a:t>Caesar</a:t>
            </a:r>
            <a:r>
              <a:rPr lang="en-US" altLang="zh-TW" sz="2400">
                <a:ea typeface="新細明體" charset="-120"/>
                <a:cs typeface="Arial Unicode MS" charset="0"/>
              </a:rPr>
              <a:t>.</a:t>
            </a:r>
          </a:p>
        </p:txBody>
      </p:sp>
      <p:sp>
        <p:nvSpPr>
          <p:cNvPr id="24583" name="TextBox 51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1.3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026364"/>
            <a:ext cx="9601200" cy="18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Can’t build the matrix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500K x 1M matrix has half-a-trillion 0’s and 1’s.</a:t>
            </a:r>
          </a:p>
          <a:p>
            <a:pPr eaLnBrk="1" hangingPunct="1"/>
            <a:r>
              <a:rPr lang="en-US" altLang="zh-TW">
                <a:ea typeface="ＭＳ Ｐゴシック" charset="-128"/>
              </a:rPr>
              <a:t>But it has no more than one billion 1’s.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matrix is extremely sparse.</a:t>
            </a:r>
          </a:p>
          <a:p>
            <a:pPr eaLnBrk="1" hangingPunct="1"/>
            <a:r>
              <a:rPr lang="en-US" altLang="zh-TW">
                <a:ea typeface="ＭＳ Ｐゴシック" charset="-128"/>
              </a:rPr>
              <a:t>What’s a better representation?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We only record the 1 positions.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88D494-199A-2F41-9B6F-1798DE3A8050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6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More general optimization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3000">
                <a:ea typeface="ＭＳ Ｐゴシック" charset="-128"/>
              </a:rPr>
              <a:t>e.g., </a:t>
            </a:r>
            <a:r>
              <a:rPr lang="en-US" altLang="zh-TW" sz="3000" i="1">
                <a:ea typeface="ＭＳ Ｐゴシック" charset="-128"/>
              </a:rPr>
              <a:t>(</a:t>
            </a:r>
            <a:r>
              <a:rPr lang="en-US" altLang="zh-TW" sz="3000" b="1" i="1">
                <a:ea typeface="ＭＳ Ｐゴシック" charset="-128"/>
              </a:rPr>
              <a:t>madding</a:t>
            </a:r>
            <a:r>
              <a:rPr lang="en-US" altLang="zh-TW" sz="3000" i="1">
                <a:ea typeface="ＭＳ Ｐゴシック" charset="-128"/>
              </a:rPr>
              <a:t> OR </a:t>
            </a:r>
            <a:r>
              <a:rPr lang="en-US" altLang="zh-TW" sz="3000" b="1" i="1">
                <a:ea typeface="ＭＳ Ｐゴシック" charset="-128"/>
              </a:rPr>
              <a:t>crowd</a:t>
            </a:r>
            <a:r>
              <a:rPr lang="en-US" altLang="zh-TW" sz="3000" i="1">
                <a:ea typeface="ＭＳ Ｐゴシック" charset="-128"/>
              </a:rPr>
              <a:t>) AND (</a:t>
            </a:r>
            <a:r>
              <a:rPr lang="en-US" altLang="zh-TW" sz="3000" b="1" i="1">
                <a:ea typeface="ＭＳ Ｐゴシック" charset="-128"/>
              </a:rPr>
              <a:t>ignoble</a:t>
            </a:r>
            <a:r>
              <a:rPr lang="en-US" altLang="zh-TW" sz="3000" i="1">
                <a:ea typeface="ＭＳ Ｐゴシック" charset="-128"/>
              </a:rPr>
              <a:t> OR </a:t>
            </a:r>
            <a:r>
              <a:rPr lang="en-US" altLang="zh-TW" sz="3000" b="1" i="1">
                <a:ea typeface="ＭＳ Ｐゴシック" charset="-128"/>
              </a:rPr>
              <a:t>strife</a:t>
            </a:r>
            <a:r>
              <a:rPr lang="en-US" altLang="zh-TW" sz="3000" i="1">
                <a:ea typeface="ＭＳ Ｐゴシック" charset="-128"/>
              </a:rPr>
              <a:t>)</a:t>
            </a:r>
            <a:endParaRPr lang="en-US" altLang="zh-TW" sz="3000">
              <a:ea typeface="ＭＳ Ｐゴシック" charset="-128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294670-AEBC-D941-B97A-8EDD33D0530F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208919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More general optimization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3000">
                <a:ea typeface="ＭＳ Ｐゴシック" charset="-128"/>
              </a:rPr>
              <a:t>e.g., </a:t>
            </a:r>
            <a:r>
              <a:rPr lang="en-US" altLang="zh-TW" sz="3000" i="1">
                <a:ea typeface="ＭＳ Ｐゴシック" charset="-128"/>
              </a:rPr>
              <a:t>(</a:t>
            </a:r>
            <a:r>
              <a:rPr lang="en-US" altLang="zh-TW" sz="3000" b="1" i="1">
                <a:ea typeface="ＭＳ Ｐゴシック" charset="-128"/>
              </a:rPr>
              <a:t>madding</a:t>
            </a:r>
            <a:r>
              <a:rPr lang="en-US" altLang="zh-TW" sz="3000" i="1">
                <a:ea typeface="ＭＳ Ｐゴシック" charset="-128"/>
              </a:rPr>
              <a:t> OR </a:t>
            </a:r>
            <a:r>
              <a:rPr lang="en-US" altLang="zh-TW" sz="3000" b="1" i="1">
                <a:ea typeface="ＭＳ Ｐゴシック" charset="-128"/>
              </a:rPr>
              <a:t>crowd</a:t>
            </a:r>
            <a:r>
              <a:rPr lang="en-US" altLang="zh-TW" sz="3000" i="1">
                <a:ea typeface="ＭＳ Ｐゴシック" charset="-128"/>
              </a:rPr>
              <a:t>) AND (</a:t>
            </a:r>
            <a:r>
              <a:rPr lang="en-US" altLang="zh-TW" sz="3000" b="1" i="1">
                <a:ea typeface="ＭＳ Ｐゴシック" charset="-128"/>
              </a:rPr>
              <a:t>ignoble</a:t>
            </a:r>
            <a:r>
              <a:rPr lang="en-US" altLang="zh-TW" sz="3000" i="1">
                <a:ea typeface="ＭＳ Ｐゴシック" charset="-128"/>
              </a:rPr>
              <a:t> OR </a:t>
            </a:r>
            <a:r>
              <a:rPr lang="en-US" altLang="zh-TW" sz="3000" b="1" i="1">
                <a:ea typeface="ＭＳ Ｐゴシック" charset="-128"/>
              </a:rPr>
              <a:t>strife</a:t>
            </a:r>
            <a:r>
              <a:rPr lang="en-US" altLang="zh-TW" sz="3000" i="1">
                <a:ea typeface="ＭＳ Ｐゴシック" charset="-128"/>
              </a:rPr>
              <a:t>)</a:t>
            </a:r>
            <a:endParaRPr lang="en-US" altLang="zh-TW" sz="3000">
              <a:ea typeface="ＭＳ Ｐゴシック" charset="-128"/>
            </a:endParaRPr>
          </a:p>
          <a:p>
            <a:pPr eaLnBrk="1" hangingPunct="1"/>
            <a:r>
              <a:rPr lang="en-US" altLang="zh-TW" sz="3000">
                <a:ea typeface="ＭＳ Ｐゴシック" charset="-128"/>
              </a:rPr>
              <a:t>Get doc. freq.’s for all terms.</a:t>
            </a:r>
          </a:p>
          <a:p>
            <a:pPr eaLnBrk="1" hangingPunct="1"/>
            <a:r>
              <a:rPr lang="en-US" altLang="zh-TW" sz="3000">
                <a:ea typeface="ＭＳ Ｐゴシック" charset="-128"/>
              </a:rPr>
              <a:t>Estimate the size of each </a:t>
            </a:r>
            <a:r>
              <a:rPr lang="en-US" altLang="zh-TW" sz="3000" i="1">
                <a:ea typeface="ＭＳ Ｐゴシック" charset="-128"/>
              </a:rPr>
              <a:t>OR</a:t>
            </a:r>
            <a:r>
              <a:rPr lang="en-US" altLang="zh-TW" sz="3000">
                <a:ea typeface="ＭＳ Ｐゴシック" charset="-128"/>
              </a:rPr>
              <a:t> by the sum of its doc. freq.’s (conservative).</a:t>
            </a:r>
          </a:p>
          <a:p>
            <a:pPr eaLnBrk="1" hangingPunct="1"/>
            <a:r>
              <a:rPr lang="en-US" altLang="zh-TW" sz="3000">
                <a:ea typeface="ＭＳ Ｐゴシック" charset="-128"/>
              </a:rPr>
              <a:t>Process in increasing order of </a:t>
            </a:r>
            <a:r>
              <a:rPr lang="en-US" altLang="zh-TW" sz="3000" i="1">
                <a:ea typeface="ＭＳ Ｐゴシック" charset="-128"/>
              </a:rPr>
              <a:t>OR</a:t>
            </a:r>
            <a:r>
              <a:rPr lang="en-US" altLang="zh-TW" sz="3000">
                <a:ea typeface="ＭＳ Ｐゴシック" charset="-128"/>
              </a:rPr>
              <a:t> sizes.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D76F4A-9D3C-FD42-882F-D7D6C9E62C11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10097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charset="-128"/>
              </a:rPr>
              <a:t>Exercise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charset="-128"/>
              </a:rPr>
              <a:t>Recommend a query processing order for</a:t>
            </a:r>
          </a:p>
          <a:p>
            <a:pPr eaLnBrk="1" hangingPunct="1"/>
            <a:endParaRPr lang="zh-TW" altLang="en-US" dirty="0">
              <a:ea typeface="ＭＳ Ｐゴシック" charset="-128"/>
            </a:endParaRPr>
          </a:p>
        </p:txBody>
      </p:sp>
      <p:graphicFrame>
        <p:nvGraphicFramePr>
          <p:cNvPr id="3072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400801" y="2667000"/>
          <a:ext cx="35909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Worksheet" r:id="rId4" imgW="1533754" imgH="1171956" progId="Excel.Sheet.8">
                  <p:embed/>
                </p:oleObj>
              </mc:Choice>
              <mc:Fallback>
                <p:oleObj name="Worksheet" r:id="rId4" imgW="1533754" imgH="11719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2667000"/>
                        <a:ext cx="35909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AB84A4-CA3C-BB44-9078-E634686A3BC5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2117725" y="3089275"/>
            <a:ext cx="369684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 b="1" i="1">
                <a:latin typeface="Times New Roman" charset="0"/>
                <a:ea typeface="新細明體" charset="-120"/>
                <a:cs typeface="Arial Unicode MS" charset="0"/>
              </a:rPr>
              <a:t>(tangerine </a:t>
            </a:r>
            <a:r>
              <a:rPr lang="en-US" altLang="zh-TW" sz="2400" i="1">
                <a:latin typeface="Times New Roman" charset="0"/>
                <a:ea typeface="新細明體" charset="-120"/>
                <a:cs typeface="Arial Unicode MS" charset="0"/>
              </a:rPr>
              <a:t>OR</a:t>
            </a:r>
            <a:r>
              <a:rPr lang="en-US" altLang="zh-TW" sz="2400" b="1" i="1">
                <a:latin typeface="Times New Roman" charset="0"/>
                <a:ea typeface="新細明體" charset="-120"/>
                <a:cs typeface="Arial Unicode MS" charset="0"/>
              </a:rPr>
              <a:t> trees) </a:t>
            </a:r>
            <a:r>
              <a:rPr lang="en-US" altLang="zh-TW" sz="2400" i="1">
                <a:latin typeface="Times New Roman" charset="0"/>
                <a:ea typeface="新細明體" charset="-120"/>
                <a:cs typeface="Arial Unicode MS" charset="0"/>
              </a:rPr>
              <a:t>AND</a:t>
            </a:r>
            <a:endParaRPr lang="en-US" altLang="zh-TW" sz="2400" b="1" i="1">
              <a:latin typeface="Times New Roman" charset="0"/>
              <a:ea typeface="新細明體" charset="-120"/>
              <a:cs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 b="1" i="1">
                <a:latin typeface="Times New Roman" charset="0"/>
                <a:ea typeface="新細明體" charset="-120"/>
                <a:cs typeface="Arial Unicode MS" charset="0"/>
              </a:rPr>
              <a:t>(marmalade </a:t>
            </a:r>
            <a:r>
              <a:rPr lang="en-US" altLang="zh-TW" sz="2400" i="1">
                <a:latin typeface="Times New Roman" charset="0"/>
                <a:ea typeface="新細明體" charset="-120"/>
                <a:cs typeface="Arial Unicode MS" charset="0"/>
              </a:rPr>
              <a:t>OR</a:t>
            </a:r>
            <a:r>
              <a:rPr lang="en-US" altLang="zh-TW" sz="2400" b="1" i="1">
                <a:latin typeface="Times New Roman" charset="0"/>
                <a:ea typeface="新細明體" charset="-120"/>
                <a:cs typeface="Arial Unicode MS" charset="0"/>
              </a:rPr>
              <a:t> skies) </a:t>
            </a:r>
            <a:r>
              <a:rPr lang="en-US" altLang="zh-TW" sz="2400" i="1">
                <a:latin typeface="Times New Roman" charset="0"/>
                <a:ea typeface="新細明體" charset="-120"/>
                <a:cs typeface="Arial Unicode MS" charset="0"/>
              </a:rPr>
              <a:t>AND</a:t>
            </a:r>
            <a:endParaRPr lang="en-US" altLang="zh-TW" sz="2400" b="1" i="1">
              <a:latin typeface="Times New Roman" charset="0"/>
              <a:ea typeface="新細明體" charset="-120"/>
              <a:cs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 b="1" i="1">
                <a:latin typeface="Times New Roman" charset="0"/>
                <a:ea typeface="新細明體" charset="-120"/>
                <a:cs typeface="Arial Unicode MS" charset="0"/>
              </a:rPr>
              <a:t>(kaleidoscope </a:t>
            </a:r>
            <a:r>
              <a:rPr lang="en-US" altLang="zh-TW" sz="2400" i="1">
                <a:latin typeface="Times New Roman" charset="0"/>
                <a:ea typeface="新細明體" charset="-120"/>
                <a:cs typeface="Arial Unicode MS" charset="0"/>
              </a:rPr>
              <a:t>OR</a:t>
            </a:r>
            <a:r>
              <a:rPr lang="en-US" altLang="zh-TW" sz="2400" b="1" i="1">
                <a:latin typeface="Times New Roman" charset="0"/>
                <a:ea typeface="新細明體" charset="-120"/>
                <a:cs typeface="Arial Unicode MS" charset="0"/>
              </a:rPr>
              <a:t> eyes)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TW" altLang="en-US" sz="2400" i="1">
              <a:latin typeface="Times New Roman" charset="0"/>
              <a:ea typeface="新細明體" charset="-12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4CAF1F-5C40-BA47-AA81-56C8EE585370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6928" y="1015331"/>
            <a:ext cx="1059617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Using the conservative estimate of the length of </a:t>
            </a:r>
          </a:p>
          <a:p>
            <a:pPr>
              <a:defRPr/>
            </a:pPr>
            <a:r>
              <a:rPr lang="en-US" altLang="en-US" sz="3200" dirty="0" err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unioned</a:t>
            </a:r>
            <a:r>
              <a:rPr lang="en-US" altLang="en-US" sz="32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postings lists, the recommended order is:</a:t>
            </a:r>
          </a:p>
          <a:p>
            <a:pPr>
              <a:defRPr/>
            </a:pPr>
            <a:r>
              <a:rPr lang="en-US" altLang="en-US" sz="32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>
              <a:defRPr/>
            </a:pPr>
            <a:r>
              <a:rPr lang="en-US" altLang="en-US" sz="32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(kaleidoscope OR eyes) </a:t>
            </a:r>
            <a:r>
              <a:rPr lang="en-US" altLang="en-US" sz="32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endParaRPr lang="en-US" altLang="en-US" sz="3200" dirty="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defRPr/>
            </a:pPr>
            <a:r>
              <a:rPr lang="en-US" altLang="en-US" sz="32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(tangerine OR trees) </a:t>
            </a:r>
            <a:r>
              <a:rPr lang="en-US" altLang="en-US" sz="32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endParaRPr lang="en-US" altLang="en-US" sz="3200" dirty="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defRPr/>
            </a:pPr>
            <a:r>
              <a:rPr lang="en-US" altLang="en-US" sz="32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(marmalade OR skies) </a:t>
            </a:r>
            <a:r>
              <a:rPr lang="en-US" altLang="en-US" sz="3200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altLang="en-US" sz="32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5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L_001_Ashoka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4886460"/>
            <a:ext cx="3901926" cy="798680"/>
          </a:xfrm>
          <a:prstGeom prst="rect">
            <a:avLst/>
          </a:prstGeom>
          <a:solidFill>
            <a:srgbClr val="C4113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en-US" sz="5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Thank You</a:t>
            </a:r>
            <a:endParaRPr lang="en-US" sz="28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547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Inverted index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For each term </a:t>
            </a:r>
            <a:r>
              <a:rPr lang="en-US" altLang="zh-TW" i="1">
                <a:ea typeface="ＭＳ Ｐゴシック" charset="-128"/>
              </a:rPr>
              <a:t>t</a:t>
            </a:r>
            <a:r>
              <a:rPr lang="en-US" altLang="zh-TW">
                <a:ea typeface="ＭＳ Ｐゴシック" charset="-128"/>
              </a:rPr>
              <a:t>, we must store a </a:t>
            </a:r>
            <a:r>
              <a:rPr lang="en-US" altLang="zh-TW">
                <a:solidFill>
                  <a:srgbClr val="0000FF"/>
                </a:solidFill>
                <a:ea typeface="ＭＳ Ｐゴシック" charset="-128"/>
              </a:rPr>
              <a:t>list</a:t>
            </a:r>
            <a:r>
              <a:rPr lang="en-US" altLang="zh-TW">
                <a:ea typeface="ＭＳ Ｐゴシック" charset="-128"/>
              </a:rPr>
              <a:t> of all documents that contain </a:t>
            </a:r>
            <a:r>
              <a:rPr lang="en-US" altLang="zh-TW" i="1">
                <a:ea typeface="ＭＳ Ｐゴシック" charset="-128"/>
              </a:rPr>
              <a:t>t</a:t>
            </a:r>
            <a:r>
              <a:rPr lang="en-US" altLang="zh-TW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Identify each by a </a:t>
            </a:r>
            <a:r>
              <a:rPr lang="en-US" altLang="zh-TW" b="1">
                <a:ea typeface="ＭＳ Ｐゴシック" charset="-128"/>
              </a:rPr>
              <a:t>docID</a:t>
            </a:r>
            <a:r>
              <a:rPr lang="en-US" altLang="zh-TW">
                <a:ea typeface="ＭＳ Ｐゴシック" charset="-128"/>
              </a:rPr>
              <a:t>, a document serial number</a:t>
            </a:r>
          </a:p>
          <a:p>
            <a:pPr eaLnBrk="1" hangingPunct="1"/>
            <a:r>
              <a:rPr lang="en-US" altLang="zh-TW">
                <a:ea typeface="ＭＳ Ｐゴシック" charset="-128"/>
              </a:rPr>
              <a:t>Can we used fixed-size arrays for this?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75A423-6CD9-6040-A1F0-19B9EAC8605C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47120" name="TextBox 49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3" y="3225800"/>
            <a:ext cx="8115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Inverted index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We need variable-size postings lists</a:t>
            </a:r>
          </a:p>
        </p:txBody>
      </p:sp>
      <p:sp>
        <p:nvSpPr>
          <p:cNvPr id="49162" name="TextBox 52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72495"/>
            <a:ext cx="10058400" cy="40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270126" y="2736851"/>
            <a:ext cx="8285163" cy="1114425"/>
            <a:chOff x="470" y="1724"/>
            <a:chExt cx="5219" cy="702"/>
          </a:xfrm>
        </p:grpSpPr>
        <p:sp>
          <p:nvSpPr>
            <p:cNvPr id="51248" name="AutoShape 13"/>
            <p:cNvSpPr>
              <a:spLocks noChangeArrowheads="1"/>
            </p:cNvSpPr>
            <p:nvPr/>
          </p:nvSpPr>
          <p:spPr bwMode="auto">
            <a:xfrm>
              <a:off x="2026" y="1724"/>
              <a:ext cx="1085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Lucida Sans" charset="0"/>
                  <a:ea typeface="新細明體" charset="-120"/>
                  <a:cs typeface="Arial Unicode MS" charset="0"/>
                </a:rPr>
                <a:t>Tokenizer</a:t>
              </a:r>
            </a:p>
          </p:txBody>
        </p:sp>
        <p:sp>
          <p:nvSpPr>
            <p:cNvPr id="51249" name="AutoShape 17"/>
            <p:cNvSpPr>
              <a:spLocks noChangeArrowheads="1"/>
            </p:cNvSpPr>
            <p:nvPr/>
          </p:nvSpPr>
          <p:spPr bwMode="auto">
            <a:xfrm>
              <a:off x="2496" y="2087"/>
              <a:ext cx="192" cy="33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latin typeface="Lucida Sans" charset="0"/>
                <a:ea typeface="新細明體" charset="-120"/>
                <a:cs typeface="Arial Unicode MS" charset="0"/>
              </a:endParaRPr>
            </a:p>
          </p:txBody>
        </p:sp>
        <p:sp>
          <p:nvSpPr>
            <p:cNvPr id="51250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2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>
                  <a:latin typeface="Lucida Sans" charset="0"/>
                  <a:ea typeface="新細明體" charset="-120"/>
                  <a:cs typeface="Arial Unicode MS" charset="0"/>
                </a:rPr>
                <a:t>Token stream.</a:t>
              </a:r>
            </a:p>
          </p:txBody>
        </p:sp>
        <p:sp>
          <p:nvSpPr>
            <p:cNvPr id="51251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Friends</a:t>
              </a:r>
            </a:p>
          </p:txBody>
        </p:sp>
        <p:sp>
          <p:nvSpPr>
            <p:cNvPr id="51252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Romans</a:t>
              </a:r>
            </a:p>
          </p:txBody>
        </p:sp>
        <p:sp>
          <p:nvSpPr>
            <p:cNvPr id="51253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Countrymen</a:t>
              </a:r>
            </a:p>
          </p:txBody>
        </p:sp>
      </p:grp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286001" y="3786190"/>
            <a:ext cx="8272463" cy="1395413"/>
            <a:chOff x="480" y="2385"/>
            <a:chExt cx="5211" cy="879"/>
          </a:xfrm>
        </p:grpSpPr>
        <p:sp>
          <p:nvSpPr>
            <p:cNvPr id="51242" name="AutoShape 14"/>
            <p:cNvSpPr>
              <a:spLocks noChangeArrowheads="1"/>
            </p:cNvSpPr>
            <p:nvPr/>
          </p:nvSpPr>
          <p:spPr bwMode="auto">
            <a:xfrm>
              <a:off x="1680" y="2385"/>
              <a:ext cx="1824" cy="579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Lucida Sans" charset="0"/>
                  <a:ea typeface="新細明體" charset="-120"/>
                  <a:cs typeface="Arial Unicode MS" charset="0"/>
                </a:rPr>
                <a:t>Linguistic modules</a:t>
              </a:r>
            </a:p>
          </p:txBody>
        </p:sp>
        <p:sp>
          <p:nvSpPr>
            <p:cNvPr id="51243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latin typeface="Lucida Sans" charset="0"/>
                <a:ea typeface="新細明體" charset="-120"/>
                <a:cs typeface="Arial Unicode MS" charset="0"/>
              </a:endParaRPr>
            </a:p>
          </p:txBody>
        </p:sp>
        <p:sp>
          <p:nvSpPr>
            <p:cNvPr id="51244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>
                  <a:latin typeface="Lucida Sans" charset="0"/>
                  <a:ea typeface="新細明體" charset="-120"/>
                  <a:cs typeface="Arial Unicode MS" charset="0"/>
                </a:rPr>
                <a:t>Modified tokens.</a:t>
              </a:r>
            </a:p>
          </p:txBody>
        </p:sp>
        <p:sp>
          <p:nvSpPr>
            <p:cNvPr id="51245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friend</a:t>
              </a:r>
            </a:p>
          </p:txBody>
        </p:sp>
        <p:sp>
          <p:nvSpPr>
            <p:cNvPr id="51246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roman</a:t>
              </a:r>
            </a:p>
          </p:txBody>
        </p:sp>
        <p:sp>
          <p:nvSpPr>
            <p:cNvPr id="51247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286000" y="5072063"/>
            <a:ext cx="8269289" cy="1800226"/>
            <a:chOff x="480" y="3195"/>
            <a:chExt cx="5260" cy="1134"/>
          </a:xfrm>
        </p:grpSpPr>
        <p:sp>
          <p:nvSpPr>
            <p:cNvPr id="51220" name="AutoShape 15"/>
            <p:cNvSpPr>
              <a:spLocks noChangeArrowheads="1"/>
            </p:cNvSpPr>
            <p:nvPr/>
          </p:nvSpPr>
          <p:spPr bwMode="auto">
            <a:xfrm>
              <a:off x="2153" y="3254"/>
              <a:ext cx="853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Lucida Sans" charset="0"/>
                  <a:ea typeface="新細明體" charset="-120"/>
                  <a:cs typeface="Arial Unicode MS" charset="0"/>
                </a:rPr>
                <a:t>Indexer</a:t>
              </a:r>
            </a:p>
          </p:txBody>
        </p:sp>
        <p:sp>
          <p:nvSpPr>
            <p:cNvPr id="51221" name="AutoShape 22"/>
            <p:cNvSpPr>
              <a:spLocks noChangeArrowheads="1"/>
            </p:cNvSpPr>
            <p:nvPr/>
          </p:nvSpPr>
          <p:spPr bwMode="auto">
            <a:xfrm>
              <a:off x="2496" y="3570"/>
              <a:ext cx="231" cy="336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latin typeface="Lucida Sans" charset="0"/>
                <a:ea typeface="新細明體" charset="-120"/>
                <a:cs typeface="Arial Unicode MS" charset="0"/>
              </a:endParaRPr>
            </a:p>
          </p:txBody>
        </p:sp>
        <p:sp>
          <p:nvSpPr>
            <p:cNvPr id="51222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>
                  <a:latin typeface="Lucida Sans" charset="0"/>
                  <a:ea typeface="新細明體" charset="-120"/>
                  <a:cs typeface="Arial Unicode MS" charset="0"/>
                </a:rPr>
                <a:t>Inverted index.</a:t>
              </a:r>
            </a:p>
          </p:txBody>
        </p:sp>
        <p:grpSp>
          <p:nvGrpSpPr>
            <p:cNvPr id="51223" name="Group 71"/>
            <p:cNvGrpSpPr>
              <a:grpSpLocks/>
            </p:cNvGrpSpPr>
            <p:nvPr/>
          </p:nvGrpSpPr>
          <p:grpSpPr bwMode="auto">
            <a:xfrm>
              <a:off x="3024" y="3195"/>
              <a:ext cx="2716" cy="1134"/>
              <a:chOff x="3024" y="3195"/>
              <a:chExt cx="2716" cy="1134"/>
            </a:xfrm>
          </p:grpSpPr>
          <p:grpSp>
            <p:nvGrpSpPr>
              <p:cNvPr id="51224" name="Group 32"/>
              <p:cNvGrpSpPr>
                <a:grpSpLocks/>
              </p:cNvGrpSpPr>
              <p:nvPr/>
            </p:nvGrpSpPr>
            <p:grpSpPr bwMode="auto">
              <a:xfrm>
                <a:off x="3024" y="3195"/>
                <a:ext cx="1216" cy="1134"/>
                <a:chOff x="528" y="2523"/>
                <a:chExt cx="1216" cy="1134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03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b="1" i="1" dirty="0">
                      <a:cs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43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b="1" i="1" dirty="0">
                      <a:cs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099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b="1" i="1" dirty="0">
                      <a:cs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51239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523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240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2859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241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195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1225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2</a:t>
                </a:r>
              </a:p>
            </p:txBody>
          </p:sp>
          <p:sp>
            <p:nvSpPr>
              <p:cNvPr id="51226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4</a:t>
                </a:r>
              </a:p>
            </p:txBody>
          </p:sp>
          <p:sp>
            <p:nvSpPr>
              <p:cNvPr id="51227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2</a:t>
                </a:r>
              </a:p>
            </p:txBody>
          </p:sp>
          <p:sp>
            <p:nvSpPr>
              <p:cNvPr id="51228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13</a:t>
                </a:r>
              </a:p>
            </p:txBody>
          </p:sp>
          <p:sp>
            <p:nvSpPr>
              <p:cNvPr id="51229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16</a:t>
                </a:r>
              </a:p>
            </p:txBody>
          </p:sp>
          <p:cxnSp>
            <p:nvCxnSpPr>
              <p:cNvPr id="51230" name="AutoShape 44"/>
              <p:cNvCxnSpPr>
                <a:cxnSpLocks noChangeShapeType="1"/>
                <a:stCxn id="51225" idx="3"/>
                <a:endCxn id="51226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31" name="AutoShape 45"/>
              <p:cNvCxnSpPr>
                <a:cxnSpLocks noChangeShapeType="1"/>
                <a:stCxn id="51226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32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1</a:t>
                </a:r>
              </a:p>
            </p:txBody>
          </p:sp>
          <p:cxnSp>
            <p:nvCxnSpPr>
              <p:cNvPr id="51233" name="AutoShape 47"/>
              <p:cNvCxnSpPr>
                <a:cxnSpLocks noChangeShapeType="1"/>
                <a:stCxn id="51232" idx="3"/>
                <a:endCxn id="51227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34" name="AutoShape 48"/>
              <p:cNvCxnSpPr>
                <a:cxnSpLocks noChangeShapeType="1"/>
                <a:stCxn id="51227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35" name="AutoShape 49"/>
              <p:cNvCxnSpPr>
                <a:cxnSpLocks noChangeShapeType="1"/>
                <a:stCxn id="51228" idx="3"/>
                <a:endCxn id="51229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1584325" y="2992438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 eaLnBrk="1" hangingPunct="1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grpSp>
        <p:nvGrpSpPr>
          <p:cNvPr id="51207" name="Group 4"/>
          <p:cNvGrpSpPr>
            <a:grpSpLocks/>
          </p:cNvGrpSpPr>
          <p:nvPr/>
        </p:nvGrpSpPr>
        <p:grpSpPr bwMode="auto">
          <a:xfrm>
            <a:off x="4975226" y="1752600"/>
            <a:ext cx="1196975" cy="406400"/>
            <a:chOff x="399" y="1488"/>
            <a:chExt cx="849" cy="288"/>
          </a:xfrm>
        </p:grpSpPr>
        <p:pic>
          <p:nvPicPr>
            <p:cNvPr id="5121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5121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5121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51218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51219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51208" name="AutoShape 16"/>
          <p:cNvSpPr>
            <a:spLocks noChangeArrowheads="1"/>
          </p:cNvSpPr>
          <p:nvPr/>
        </p:nvSpPr>
        <p:spPr bwMode="auto">
          <a:xfrm>
            <a:off x="5486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latin typeface="Lucida Sans" charset="0"/>
              <a:ea typeface="新細明體" charset="-120"/>
              <a:cs typeface="Arial Unicode MS" charset="0"/>
            </a:endParaRPr>
          </a:p>
        </p:txBody>
      </p:sp>
      <p:sp>
        <p:nvSpPr>
          <p:cNvPr id="51209" name="Text Box 19"/>
          <p:cNvSpPr txBox="1">
            <a:spLocks noChangeArrowheads="1"/>
          </p:cNvSpPr>
          <p:nvPr/>
        </p:nvSpPr>
        <p:spPr bwMode="auto">
          <a:xfrm>
            <a:off x="2270126" y="1687514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Lucida Sans" charset="0"/>
                <a:ea typeface="新細明體" charset="-120"/>
                <a:cs typeface="Arial Unicode MS" charset="0"/>
              </a:rPr>
              <a:t>Documents to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Lucida Sans" charset="0"/>
                <a:ea typeface="新細明體" charset="-120"/>
                <a:cs typeface="Arial Unicode MS" charset="0"/>
              </a:rPr>
              <a:t>be indexed.</a:t>
            </a:r>
          </a:p>
        </p:txBody>
      </p:sp>
      <p:sp>
        <p:nvSpPr>
          <p:cNvPr id="51210" name="Rectangle 24"/>
          <p:cNvSpPr>
            <a:spLocks noChangeArrowheads="1"/>
          </p:cNvSpPr>
          <p:nvPr/>
        </p:nvSpPr>
        <p:spPr bwMode="auto">
          <a:xfrm>
            <a:off x="6464301" y="1747839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Times New Roman" charset="0"/>
                <a:ea typeface="新細明體" charset="-120"/>
                <a:cs typeface="Arial Unicode MS" charset="0"/>
              </a:rPr>
              <a:t>Friends, Romans, countrymen.</a:t>
            </a:r>
          </a:p>
        </p:txBody>
      </p:sp>
      <p:sp>
        <p:nvSpPr>
          <p:cNvPr id="51214" name="TextBox 5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14638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Indexer steps: Token sequence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>
          <a:xfrm>
            <a:off x="843938" y="1610521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ＭＳ Ｐゴシック" charset="-128"/>
              </a:rPr>
              <a:t>Sequence of (Modified token, Document ID) pairs.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628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" charset="0"/>
                <a:ea typeface="新細明體" charset="-120"/>
                <a:cs typeface="Arial Unicode MS" charset="0"/>
              </a:rPr>
              <a:t>I did enact Julius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" charset="0"/>
                <a:ea typeface="新細明體" charset="-120"/>
                <a:cs typeface="Arial Unicode MS" charset="0"/>
              </a:rPr>
              <a:t>Caesar I was killed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" charset="0"/>
                <a:ea typeface="新細明體" charset="-120"/>
                <a:cs typeface="Arial Unicode MS" charset="0"/>
              </a:rPr>
              <a:t>i' the Capitol;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" charset="0"/>
                <a:ea typeface="新細明體" charset="-120"/>
                <a:cs typeface="Arial Unicode MS" charset="0"/>
              </a:rPr>
              <a:t>Brutus killed me.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819401" y="3581401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" charset="0"/>
                <a:ea typeface="新細明體" charset="-120"/>
                <a:cs typeface="Arial Unicode MS" charset="0"/>
              </a:rPr>
              <a:t>Doc 1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4689475" y="432034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latin typeface="Arial" charset="0"/>
                <a:ea typeface="新細明體" charset="-120"/>
                <a:cs typeface="Arial Unicode MS" charset="0"/>
              </a:rPr>
              <a:t>So let it be with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latin typeface="Arial" charset="0"/>
                <a:ea typeface="新細明體" charset="-120"/>
                <a:cs typeface="Arial Unicode MS" charset="0"/>
              </a:rPr>
              <a:t>Caesar. The noble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latin typeface="Arial" charset="0"/>
                <a:ea typeface="新細明體" charset="-120"/>
                <a:cs typeface="Arial Unicode MS" charset="0"/>
              </a:rPr>
              <a:t>Brutus hath told you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latin typeface="Arial" charset="0"/>
                <a:ea typeface="新細明體" charset="-120"/>
                <a:cs typeface="Arial Unicode MS" charset="0"/>
              </a:rPr>
              <a:t>Caesar was ambitious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5410201" y="3581401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Arial" charset="0"/>
                <a:ea typeface="新細明體" charset="-120"/>
                <a:cs typeface="Arial Unicode MS" charset="0"/>
              </a:rPr>
              <a:t>Doc 2</a:t>
            </a:r>
          </a:p>
        </p:txBody>
      </p:sp>
      <p:graphicFrame>
        <p:nvGraphicFramePr>
          <p:cNvPr id="532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930884"/>
              </p:ext>
            </p:extLst>
          </p:nvPr>
        </p:nvGraphicFramePr>
        <p:xfrm>
          <a:off x="8851901" y="652464"/>
          <a:ext cx="3035299" cy="605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Worksheet" r:id="rId4" imgW="1358850" imgH="5079813" progId="Excel.Sheet.8">
                  <p:embed/>
                </p:oleObj>
              </mc:Choice>
              <mc:Fallback>
                <p:oleObj name="Worksheet" r:id="rId4" imgW="1358850" imgH="507981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901" y="652464"/>
                        <a:ext cx="3035299" cy="605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Line 8"/>
          <p:cNvSpPr>
            <a:spLocks noChangeShapeType="1"/>
          </p:cNvSpPr>
          <p:nvPr/>
        </p:nvSpPr>
        <p:spPr bwMode="auto">
          <a:xfrm>
            <a:off x="7391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TextBox 9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6152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Indexer steps: Sort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4572000" cy="609600"/>
          </a:xfrm>
        </p:spPr>
        <p:txBody>
          <a:bodyPr/>
          <a:lstStyle/>
          <a:p>
            <a:pPr eaLnBrk="1" hangingPunct="1"/>
            <a:r>
              <a:rPr lang="en-US" altLang="zh-TW" sz="3400">
                <a:ea typeface="ＭＳ Ｐゴシック" charset="-128"/>
              </a:rPr>
              <a:t>Sort by terms</a:t>
            </a:r>
          </a:p>
          <a:p>
            <a:pPr lvl="1" eaLnBrk="1" hangingPunct="1"/>
            <a:r>
              <a:rPr lang="en-US" altLang="zh-TW" sz="1800">
                <a:ea typeface="ＭＳ Ｐゴシック" charset="-128"/>
              </a:rPr>
              <a:t>And then docID </a:t>
            </a:r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983941"/>
              </p:ext>
            </p:extLst>
          </p:nvPr>
        </p:nvGraphicFramePr>
        <p:xfrm>
          <a:off x="9120897" y="525210"/>
          <a:ext cx="2690104" cy="63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Worksheet" r:id="rId4" imgW="1358850" imgH="5422700" progId="Excel.Sheet.8">
                  <p:embed/>
                </p:oleObj>
              </mc:Choice>
              <mc:Fallback>
                <p:oleObj name="Worksheet" r:id="rId4" imgW="1358850" imgH="5422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897" y="525210"/>
                        <a:ext cx="2690104" cy="6332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8686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214372"/>
              </p:ext>
            </p:extLst>
          </p:nvPr>
        </p:nvGraphicFramePr>
        <p:xfrm>
          <a:off x="5867401" y="525210"/>
          <a:ext cx="2697582" cy="6253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Worksheet" r:id="rId6" imgW="1358850" imgH="5041714" progId="Excel.Sheet.8">
                  <p:embed/>
                </p:oleObj>
              </mc:Choice>
              <mc:Fallback>
                <p:oleObj name="Worksheet" r:id="rId6" imgW="1358850" imgH="504171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525210"/>
                        <a:ext cx="2697582" cy="6253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2438401" y="3124200"/>
            <a:ext cx="2932113" cy="781050"/>
          </a:xfrm>
          <a:prstGeom prst="upArrowCallout">
            <a:avLst>
              <a:gd name="adj1" fmla="val 105218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b="1">
                <a:ea typeface="新細明體" charset="-120"/>
                <a:cs typeface="Arial Unicode MS" charset="0"/>
              </a:rPr>
              <a:t>Core indexing step</a:t>
            </a:r>
          </a:p>
        </p:txBody>
      </p:sp>
      <p:sp>
        <p:nvSpPr>
          <p:cNvPr id="55304" name="TextBox 7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107388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title"/>
          </p:nvPr>
        </p:nvSpPr>
        <p:spPr>
          <a:xfrm>
            <a:off x="345424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Indexer steps: Dictionary &amp; Postings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>
          <a:xfrm>
            <a:off x="345424" y="1676400"/>
            <a:ext cx="4836176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200" dirty="0">
                <a:ea typeface="ＭＳ Ｐゴシック" charset="-128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>
                <a:ea typeface="ＭＳ Ｐゴシック" charset="-128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>
                <a:ea typeface="ＭＳ Ｐゴシック" charset="-128"/>
              </a:rPr>
              <a:t>Doc. frequency information is added.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842397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4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21863"/>
              </p:ext>
            </p:extLst>
          </p:nvPr>
        </p:nvGraphicFramePr>
        <p:xfrm>
          <a:off x="5465275" y="1066800"/>
          <a:ext cx="2190167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Worksheet" r:id="rId4" imgW="1358850" imgH="5422700" progId="Excel.Sheet.8">
                  <p:embed/>
                </p:oleObj>
              </mc:Choice>
              <mc:Fallback>
                <p:oleObj name="Worksheet" r:id="rId4" imgW="1358850" imgH="5422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275" y="1066800"/>
                        <a:ext cx="2190167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2277126" y="5449928"/>
            <a:ext cx="2183098" cy="965121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cs typeface="Arial Unicode MS" charset="0"/>
              </a:rPr>
              <a:t>Why frequency?</a:t>
            </a:r>
          </a:p>
          <a:p>
            <a:pPr algn="ctr" eaLnBrk="1" hangingPunct="1">
              <a:defRPr/>
            </a:pPr>
            <a:r>
              <a:rPr lang="en-US" dirty="0">
                <a:cs typeface="Arial Unicode MS" charset="0"/>
              </a:rPr>
              <a:t>Will discuss later.</a:t>
            </a:r>
          </a:p>
        </p:txBody>
      </p:sp>
      <p:sp>
        <p:nvSpPr>
          <p:cNvPr id="57351" name="TextBox 7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dirty="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1.2</a:t>
            </a:r>
          </a:p>
        </p:txBody>
      </p:sp>
      <p:pic>
        <p:nvPicPr>
          <p:cNvPr id="57352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97" y="1066800"/>
            <a:ext cx="3212805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2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The index we just built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charset="-128"/>
              </a:rPr>
              <a:t>How do we process a query</a:t>
            </a:r>
            <a:r>
              <a:rPr lang="en-US" altLang="zh-TW" dirty="0" smtClean="0">
                <a:ea typeface="ＭＳ Ｐゴシック" charset="-128"/>
              </a:rPr>
              <a:t>?</a:t>
            </a:r>
            <a:endParaRPr lang="en-US" altLang="zh-TW" dirty="0">
              <a:ea typeface="ＭＳ Ｐゴシック" charset="-128"/>
            </a:endParaRP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A92A80-5865-B840-8691-4EF69BC7B406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8307388" y="1606550"/>
            <a:ext cx="2055812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Lucida Sans" charset="0"/>
                <a:ea typeface="新細明體" charset="-120"/>
                <a:cs typeface="Arial Unicode MS" charset="0"/>
              </a:rPr>
              <a:t>Today’s focus</a:t>
            </a:r>
          </a:p>
        </p:txBody>
      </p:sp>
      <p:sp>
        <p:nvSpPr>
          <p:cNvPr id="59398" name="TextBox 5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95612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theme/theme1.xml><?xml version="1.0" encoding="utf-8"?>
<a:theme xmlns:a="http://schemas.openxmlformats.org/drawingml/2006/main" name="Ashoka">
  <a:themeElements>
    <a:clrScheme name="Blank Presentation 13">
      <a:dk1>
        <a:srgbClr val="000000"/>
      </a:dk1>
      <a:lt1>
        <a:srgbClr val="FFFFFF"/>
      </a:lt1>
      <a:dk2>
        <a:srgbClr val="13518F"/>
      </a:dk2>
      <a:lt2>
        <a:srgbClr val="808080"/>
      </a:lt2>
      <a:accent1>
        <a:srgbClr val="8CC63F"/>
      </a:accent1>
      <a:accent2>
        <a:srgbClr val="0091D5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83C1"/>
      </a:accent6>
      <a:hlink>
        <a:srgbClr val="81CBEE"/>
      </a:hlink>
      <a:folHlink>
        <a:srgbClr val="4F692D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13518F"/>
        </a:dk2>
        <a:lt2>
          <a:srgbClr val="808080"/>
        </a:lt2>
        <a:accent1>
          <a:srgbClr val="8CC63F"/>
        </a:accent1>
        <a:accent2>
          <a:srgbClr val="0091D5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83C1"/>
        </a:accent6>
        <a:hlink>
          <a:srgbClr val="81CBEE"/>
        </a:hlink>
        <a:folHlink>
          <a:srgbClr val="4F692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hoka" id="{791C8CA9-D5AA-463C-BDB9-C1716C936529}" vid="{81B71EFE-C4A3-4F73-A229-3BE804FEFB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Ashoka</Template>
  <TotalTime>10538</TotalTime>
  <Words>853</Words>
  <Application>Microsoft Macintosh PowerPoint</Application>
  <PresentationFormat>Widescreen</PresentationFormat>
  <Paragraphs>249</Paragraphs>
  <Slides>24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 Unicode MS</vt:lpstr>
      <vt:lpstr>Calibri</vt:lpstr>
      <vt:lpstr>Georgia</vt:lpstr>
      <vt:lpstr>Lucida Sans</vt:lpstr>
      <vt:lpstr>ＭＳ Ｐゴシック</vt:lpstr>
      <vt:lpstr>Times New Roman</vt:lpstr>
      <vt:lpstr>Verdana</vt:lpstr>
      <vt:lpstr>Wingdings</vt:lpstr>
      <vt:lpstr>新細明體</vt:lpstr>
      <vt:lpstr>Arial</vt:lpstr>
      <vt:lpstr>Ashoka</vt:lpstr>
      <vt:lpstr>Worksheet</vt:lpstr>
      <vt:lpstr>PowerPoint Presentation</vt:lpstr>
      <vt:lpstr>Can’t build the matrix</vt:lpstr>
      <vt:lpstr>Inverted index</vt:lpstr>
      <vt:lpstr>Inverted index</vt:lpstr>
      <vt:lpstr>Inverted index construction</vt:lpstr>
      <vt:lpstr>Indexer steps: Token sequence</vt:lpstr>
      <vt:lpstr>Indexer steps: Sort</vt:lpstr>
      <vt:lpstr>Indexer steps: Dictionary &amp; Postings</vt:lpstr>
      <vt:lpstr>The index we just built</vt:lpstr>
      <vt:lpstr>PowerPoint Presentation</vt:lpstr>
      <vt:lpstr>Query processing: AND</vt:lpstr>
      <vt:lpstr>The Merge</vt:lpstr>
      <vt:lpstr>The Merge</vt:lpstr>
      <vt:lpstr>Intersecting two postings lists (a “merge” algorithm)</vt:lpstr>
      <vt:lpstr>PowerPoint Presentation</vt:lpstr>
      <vt:lpstr>PowerPoint Presentation</vt:lpstr>
      <vt:lpstr>PowerPoint Presentation</vt:lpstr>
      <vt:lpstr>Query optimization</vt:lpstr>
      <vt:lpstr>Query optimization example</vt:lpstr>
      <vt:lpstr>More general optimization</vt:lpstr>
      <vt:lpstr>More general optimization</vt:lpstr>
      <vt:lpstr>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Administration Department</dc:title>
  <dc:creator>Sureet Sondhi</dc:creator>
  <cp:lastModifiedBy>anjali goyal</cp:lastModifiedBy>
  <cp:revision>211</cp:revision>
  <dcterms:created xsi:type="dcterms:W3CDTF">2015-01-10T05:01:31Z</dcterms:created>
  <dcterms:modified xsi:type="dcterms:W3CDTF">2018-08-01T05:17:12Z</dcterms:modified>
</cp:coreProperties>
</file>