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8" r:id="rId5"/>
    <p:sldId id="267" r:id="rId6"/>
    <p:sldId id="266" r:id="rId7"/>
    <p:sldId id="269" r:id="rId8"/>
    <p:sldId id="270" r:id="rId9"/>
    <p:sldId id="271" r:id="rId10"/>
    <p:sldId id="272" r:id="rId11"/>
    <p:sldId id="273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0"/>
    <p:restoredTop sz="81271"/>
  </p:normalViewPr>
  <p:slideViewPr>
    <p:cSldViewPr snapToGrid="0" snapToObjects="1">
      <p:cViewPr varScale="1">
        <p:scale>
          <a:sx n="79" d="100"/>
          <a:sy n="79" d="100"/>
        </p:scale>
        <p:origin x="12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6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74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0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The Bias-Variance Trade-Off</a:t>
            </a:r>
            <a:endParaRPr dirty="0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56" y="564850"/>
            <a:ext cx="7285204" cy="48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" y="626246"/>
            <a:ext cx="8268511" cy="54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and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use the </a:t>
            </a:r>
            <a:r>
              <a:rPr lang="en-US" i="1" dirty="0" smtClean="0"/>
              <a:t>training error </a:t>
            </a:r>
            <a:r>
              <a:rPr lang="en-US" dirty="0" smtClean="0"/>
              <a:t>to estimate the difference between the true model prediction and the learned model prediction.</a:t>
            </a:r>
          </a:p>
          <a:p>
            <a:r>
              <a:rPr lang="en-US" dirty="0" smtClean="0"/>
              <a:t>The training error is downward biased: on average it </a:t>
            </a:r>
            <a:r>
              <a:rPr lang="en-US" i="1" dirty="0" smtClean="0"/>
              <a:t>underestimates</a:t>
            </a:r>
            <a:r>
              <a:rPr lang="en-US" dirty="0" smtClean="0"/>
              <a:t> the generalization error.</a:t>
            </a:r>
          </a:p>
          <a:p>
            <a:r>
              <a:rPr lang="en-US" dirty="0" smtClean="0"/>
              <a:t>Cross-validation is nearly unbiased; it slightly overestimates the generalization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413000"/>
          </a:xfrm>
        </p:spPr>
        <p:txBody>
          <a:bodyPr/>
          <a:lstStyle/>
          <a:p>
            <a:r>
              <a:rPr lang="en-US" dirty="0" smtClean="0"/>
              <a:t>Can do bias-variance analysis for classifiers as well.</a:t>
            </a:r>
          </a:p>
          <a:p>
            <a:r>
              <a:rPr lang="en-US" dirty="0" smtClean="0"/>
              <a:t>General principle: variance dominates bias.</a:t>
            </a:r>
          </a:p>
          <a:p>
            <a:r>
              <a:rPr lang="en-US" dirty="0" smtClean="0"/>
              <a:t>Very roughly, this is because we only need to make a discrete decision rather than get an exact value.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Estimating Generalization Error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The basic problem: Once I’ve built a classifier, how accurate will it be on future test data?</a:t>
            </a:r>
          </a:p>
          <a:p>
            <a:pPr eaLnBrk="1" hangingPunct="1"/>
            <a:r>
              <a:rPr lang="en-US" dirty="0" smtClean="0">
                <a:latin typeface="Perpetua" charset="0"/>
              </a:rPr>
              <a:t>Problem of Induction: It’s hard to make predictions, especially about the </a:t>
            </a:r>
            <a:r>
              <a:rPr lang="en-US" dirty="0" smtClean="0">
                <a:latin typeface="Perpetua" charset="0"/>
              </a:rPr>
              <a:t>future.</a:t>
            </a:r>
            <a:endParaRPr lang="en-US" dirty="0" smtClean="0">
              <a:latin typeface="Perpetua" charset="0"/>
            </a:endParaRPr>
          </a:p>
          <a:p>
            <a:pPr eaLnBrk="1" hangingPunct="1"/>
            <a:r>
              <a:rPr lang="en-US" dirty="0" smtClean="0">
                <a:latin typeface="Perpetua" charset="0"/>
              </a:rPr>
              <a:t>Cross-validation: clever computation </a:t>
            </a:r>
            <a:r>
              <a:rPr lang="en-US" i="1" dirty="0" smtClean="0">
                <a:latin typeface="Perpetua" charset="0"/>
              </a:rPr>
              <a:t>on the training data</a:t>
            </a:r>
            <a:r>
              <a:rPr lang="en-US" dirty="0" smtClean="0">
                <a:latin typeface="Perpetua" charset="0"/>
              </a:rPr>
              <a:t> to predict test performance.</a:t>
            </a:r>
          </a:p>
          <a:p>
            <a:pPr eaLnBrk="1" hangingPunct="1"/>
            <a:r>
              <a:rPr lang="en-US" dirty="0" smtClean="0">
                <a:latin typeface="Perpetua" charset="0"/>
              </a:rPr>
              <a:t>Other variants: jackknife, bootstrapping</a:t>
            </a:r>
            <a:r>
              <a:rPr lang="en-US" dirty="0" smtClean="0">
                <a:latin typeface="Perpetua" charset="0"/>
              </a:rPr>
              <a:t>.</a:t>
            </a:r>
            <a:endParaRPr lang="en-US" dirty="0" smtClean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3" y="302509"/>
            <a:ext cx="8191500" cy="57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1" y="649994"/>
            <a:ext cx="8191500" cy="51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Bias-Variance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1"/>
            <a:ext cx="7772400" cy="1905000"/>
          </a:xfrm>
        </p:spPr>
        <p:txBody>
          <a:bodyPr/>
          <a:lstStyle/>
          <a:p>
            <a:r>
              <a:rPr lang="en-US" dirty="0" smtClean="0"/>
              <a:t>The Short Story:</a:t>
            </a:r>
            <a:br>
              <a:rPr lang="en-US" dirty="0" smtClean="0"/>
            </a:br>
            <a:r>
              <a:rPr lang="en-US" dirty="0" smtClean="0"/>
              <a:t>generalization error = bias</a:t>
            </a:r>
            <a:r>
              <a:rPr lang="en-US" baseline="30000" dirty="0" smtClean="0"/>
              <a:t>2</a:t>
            </a:r>
            <a:r>
              <a:rPr lang="en-US" dirty="0" smtClean="0"/>
              <a:t> + variance + noise.</a:t>
            </a:r>
          </a:p>
          <a:p>
            <a:r>
              <a:rPr lang="en-US" dirty="0" smtClean="0"/>
              <a:t>Bias and variance typically </a:t>
            </a:r>
            <a:r>
              <a:rPr lang="en-US" b="1" dirty="0" smtClean="0"/>
              <a:t>trade off </a:t>
            </a:r>
            <a:r>
              <a:rPr lang="en-US" dirty="0" smtClean="0"/>
              <a:t>in relation to model complexity.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9866" y="4072469"/>
            <a:ext cx="855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9733" y="4072469"/>
            <a:ext cx="127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2132" y="5088469"/>
            <a:ext cx="855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97200" y="3098803"/>
            <a:ext cx="2175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Model complexity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 flipH="1">
            <a:off x="2747433" y="3468135"/>
            <a:ext cx="1337734" cy="60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7" idx="0"/>
          </p:cNvCxnSpPr>
          <p:nvPr/>
        </p:nvCxnSpPr>
        <p:spPr>
          <a:xfrm>
            <a:off x="4085167" y="3468135"/>
            <a:ext cx="1189566" cy="60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2747433" y="4441801"/>
            <a:ext cx="1202266" cy="646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4085167" y="4441801"/>
            <a:ext cx="1189566" cy="646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5233" y="3352801"/>
            <a:ext cx="719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66266" y="3352801"/>
            <a:ext cx="338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00594" y="4682068"/>
            <a:ext cx="338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789766" y="4673601"/>
            <a:ext cx="338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13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Dart Example</a:t>
            </a:r>
            <a:endParaRPr lang="en-US" dirty="0"/>
          </a:p>
        </p:txBody>
      </p:sp>
      <p:pic>
        <p:nvPicPr>
          <p:cNvPr id="5" name="Content Placeholder 4" descr="domingos-ml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00" r="-3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4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" y="440116"/>
            <a:ext cx="8191500" cy="53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2" y="440116"/>
            <a:ext cx="7900138" cy="53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2" y="876137"/>
            <a:ext cx="7900138" cy="44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434</TotalTime>
  <Words>186</Words>
  <Application>Microsoft Macintosh PowerPoint</Application>
  <PresentationFormat>On-screen Show (4:3)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Franklin Gothic Book</vt:lpstr>
      <vt:lpstr>ＭＳ Ｐゴシック</vt:lpstr>
      <vt:lpstr>Perpetua</vt:lpstr>
      <vt:lpstr>Wingdings 2</vt:lpstr>
      <vt:lpstr>Arial</vt:lpstr>
      <vt:lpstr>BasicPresentation</vt:lpstr>
      <vt:lpstr>The Bias-Variance Trade-Off</vt:lpstr>
      <vt:lpstr>Estimating Generalization Error</vt:lpstr>
      <vt:lpstr>PowerPoint Presentation</vt:lpstr>
      <vt:lpstr>PowerPoint Presentation</vt:lpstr>
      <vt:lpstr>The Bias-Variance Trade-off</vt:lpstr>
      <vt:lpstr>Dart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Error and Cross-Validation</vt:lpstr>
      <vt:lpstr>Classification</vt:lpstr>
    </vt:vector>
  </TitlesOfParts>
  <Company>Simon Fraser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anjali goyal</cp:lastModifiedBy>
  <cp:revision>42</cp:revision>
  <cp:lastPrinted>2012-10-18T22:21:06Z</cp:lastPrinted>
  <dcterms:created xsi:type="dcterms:W3CDTF">2011-12-30T19:23:42Z</dcterms:created>
  <dcterms:modified xsi:type="dcterms:W3CDTF">2018-08-30T04:35:11Z</dcterms:modified>
</cp:coreProperties>
</file>