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82" r:id="rId2"/>
    <p:sldId id="283" r:id="rId3"/>
    <p:sldId id="284" r:id="rId4"/>
    <p:sldId id="285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86" r:id="rId13"/>
    <p:sldId id="323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6" r:id="rId30"/>
    <p:sldId id="317" r:id="rId31"/>
    <p:sldId id="318" r:id="rId32"/>
    <p:sldId id="319" r:id="rId33"/>
    <p:sldId id="320" r:id="rId34"/>
    <p:sldId id="321" r:id="rId35"/>
    <p:sldId id="322" r:id="rId3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/>
    <p:restoredTop sz="81271"/>
  </p:normalViewPr>
  <p:slideViewPr>
    <p:cSldViewPr snapToGrid="0" snapToObjects="1">
      <p:cViewPr varScale="1">
        <p:scale>
          <a:sx n="79" d="100"/>
          <a:sy n="79" d="100"/>
        </p:scale>
        <p:origin x="13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E427BC0-1BC3-5641-A8CE-47AA58357B3C}" type="slidenum">
              <a:rPr kumimoji="0" lang="en-US" altLang="x-none">
                <a:latin typeface="Lucida Sans" charset="0"/>
                <a:ea typeface="Arial Unicode MS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x-none">
              <a:latin typeface="Lucida Sans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9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>
                <a:latin typeface="Perpetua" charset="0"/>
              </a:rPr>
              <a:pPr eaLnBrk="1" hangingPunct="1"/>
              <a:t>‹#›</a:t>
            </a:fld>
            <a:r>
              <a:rPr lang="en-US" sz="1400">
                <a:latin typeface="Perpetua" charset="0"/>
              </a:rPr>
              <a:t>/n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97712"/>
            <a:ext cx="8559800" cy="59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7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6957"/>
            <a:ext cx="7772400" cy="55326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437925"/>
            <a:ext cx="8360229" cy="6044518"/>
          </a:xfrm>
        </p:spPr>
      </p:pic>
    </p:spTree>
    <p:extLst>
      <p:ext uri="{BB962C8B-B14F-4D97-AF65-F5344CB8AC3E}">
        <p14:creationId xmlns:p14="http://schemas.microsoft.com/office/powerpoint/2010/main" val="29273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602771"/>
            <a:ext cx="8559800" cy="55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0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38200" y="4267200"/>
            <a:ext cx="352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/>
              <a:t>Clustering Techniques</a:t>
            </a:r>
          </a:p>
        </p:txBody>
      </p:sp>
    </p:spTree>
    <p:extLst>
      <p:ext uri="{BB962C8B-B14F-4D97-AF65-F5344CB8AC3E}">
        <p14:creationId xmlns:p14="http://schemas.microsoft.com/office/powerpoint/2010/main" val="5570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What is clustering?</a:t>
            </a:r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>
                <a:solidFill>
                  <a:schemeClr val="folHlink"/>
                </a:solidFill>
                <a:ea typeface="ＭＳ Ｐゴシック" charset="-128"/>
              </a:rPr>
              <a:t>Clustering</a:t>
            </a:r>
            <a:r>
              <a:rPr lang="en-US" altLang="x-none">
                <a:ea typeface="ＭＳ Ｐゴシック" charset="-128"/>
              </a:rPr>
              <a:t>: the process of grouping a set of objects into classes of similar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600">
                <a:ea typeface="ＭＳ Ｐゴシック" charset="-128"/>
              </a:rPr>
              <a:t>Documents within a cluster should be similar.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600">
                <a:ea typeface="ＭＳ Ｐゴシック" charset="-128"/>
              </a:rPr>
              <a:t>Documents from different clusters should be dissimilar.</a:t>
            </a:r>
            <a:endParaRPr lang="en-US" altLang="x-none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900">
                <a:ea typeface="ＭＳ Ｐゴシック" charset="-128"/>
              </a:rPr>
              <a:t>The commonest form of </a:t>
            </a:r>
            <a:r>
              <a:rPr lang="en-US" altLang="x-none" sz="2900" i="1">
                <a:ea typeface="ＭＳ Ｐゴシック" charset="-128"/>
              </a:rPr>
              <a:t>unsupervised learning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Unsupervised learning = learning from raw data, as opposed to supervised data where a classification of examples is given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 common and important task that finds many applications in IR and other places</a:t>
            </a: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1600">
                <a:solidFill>
                  <a:srgbClr val="FBFCFF"/>
                </a:solidFill>
                <a:latin typeface="Lucida Sans" charset="0"/>
                <a:ea typeface="Arial Unicode MS" charset="0"/>
              </a:rPr>
              <a:t>Ch. 16</a:t>
            </a:r>
          </a:p>
        </p:txBody>
      </p:sp>
    </p:spTree>
    <p:extLst>
      <p:ext uri="{BB962C8B-B14F-4D97-AF65-F5344CB8AC3E}">
        <p14:creationId xmlns:p14="http://schemas.microsoft.com/office/powerpoint/2010/main" val="833025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>
                <a:ea typeface="ＭＳ Ｐゴシック" charset="-128"/>
              </a:rPr>
              <a:t>A data set with clear cluster structure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6248400" y="2438400"/>
            <a:ext cx="2209800" cy="4191000"/>
          </a:xfrm>
        </p:spPr>
        <p:txBody>
          <a:bodyPr/>
          <a:lstStyle/>
          <a:p>
            <a:pPr eaLnBrk="1" hangingPunct="1"/>
            <a:r>
              <a:rPr lang="en-US" altLang="x-none" sz="2400">
                <a:ea typeface="ＭＳ Ｐゴシック" charset="-128"/>
              </a:rPr>
              <a:t>How would you design an algorithm for finding the three clusters in this case?</a:t>
            </a: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1600">
                <a:solidFill>
                  <a:srgbClr val="FBFCFF"/>
                </a:solidFill>
                <a:latin typeface="Lucida Sans" charset="0"/>
                <a:ea typeface="Arial Unicode MS" charset="0"/>
              </a:rPr>
              <a:t>Ch. 16</a:t>
            </a:r>
          </a:p>
        </p:txBody>
      </p:sp>
    </p:spTree>
    <p:extLst>
      <p:ext uri="{BB962C8B-B14F-4D97-AF65-F5344CB8AC3E}">
        <p14:creationId xmlns:p14="http://schemas.microsoft.com/office/powerpoint/2010/main" val="121749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Clustering Algorithms</a:t>
            </a:r>
          </a:p>
        </p:txBody>
      </p:sp>
      <p:sp>
        <p:nvSpPr>
          <p:cNvPr id="1945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3000">
                <a:ea typeface="ＭＳ Ｐゴシック" charset="-128"/>
              </a:rPr>
              <a:t>Flat algorithms</a:t>
            </a:r>
          </a:p>
          <a:p>
            <a:pPr lvl="1" eaLnBrk="1" hangingPunct="1"/>
            <a:r>
              <a:rPr lang="en-US" altLang="x-none" sz="2800">
                <a:ea typeface="ＭＳ Ｐゴシック" charset="-128"/>
              </a:rPr>
              <a:t>Usually start with a random (partial) partitioning</a:t>
            </a:r>
          </a:p>
          <a:p>
            <a:pPr lvl="1" eaLnBrk="1" hangingPunct="1"/>
            <a:r>
              <a:rPr lang="en-US" altLang="x-none" sz="2800">
                <a:ea typeface="ＭＳ Ｐゴシック" charset="-128"/>
              </a:rPr>
              <a:t>Refine it iteratively</a:t>
            </a:r>
            <a:endParaRPr lang="en-US" altLang="x-none" sz="1400">
              <a:ea typeface="ＭＳ Ｐゴシック" charset="-128"/>
            </a:endParaRPr>
          </a:p>
          <a:p>
            <a:pPr lvl="2" eaLnBrk="1" hangingPunct="1"/>
            <a:r>
              <a:rPr lang="en-US" altLang="x-none" sz="2400" i="1">
                <a:ea typeface="ＭＳ Ｐゴシック" charset="-128"/>
              </a:rPr>
              <a:t>K </a:t>
            </a:r>
            <a:r>
              <a:rPr lang="en-US" altLang="x-none" sz="2400">
                <a:ea typeface="ＭＳ Ｐゴシック" charset="-128"/>
              </a:rPr>
              <a:t>means clustering</a:t>
            </a:r>
          </a:p>
          <a:p>
            <a:pPr lvl="2" eaLnBrk="1" hangingPunct="1"/>
            <a:r>
              <a:rPr lang="en-US" altLang="x-none" sz="2400">
                <a:ea typeface="ＭＳ Ｐゴシック" charset="-128"/>
              </a:rPr>
              <a:t>(Model based clustering)</a:t>
            </a:r>
            <a:endParaRPr lang="en-US" altLang="x-none" sz="2400" i="1">
              <a:ea typeface="ＭＳ Ｐゴシック" charset="-128"/>
            </a:endParaRPr>
          </a:p>
          <a:p>
            <a:pPr eaLnBrk="1" hangingPunct="1"/>
            <a:r>
              <a:rPr lang="en-US" altLang="x-none" sz="3000">
                <a:ea typeface="ＭＳ Ｐゴシック" charset="-128"/>
              </a:rPr>
              <a:t>Hierarchical algorithms</a:t>
            </a:r>
          </a:p>
          <a:p>
            <a:pPr lvl="1" eaLnBrk="1" hangingPunct="1"/>
            <a:r>
              <a:rPr lang="en-US" altLang="x-none" sz="2800">
                <a:ea typeface="ＭＳ Ｐゴシック" charset="-128"/>
              </a:rPr>
              <a:t>Bottom-up, agglomerative</a:t>
            </a:r>
          </a:p>
          <a:p>
            <a:pPr lvl="1" eaLnBrk="1" hangingPunct="1"/>
            <a:r>
              <a:rPr lang="en-US" altLang="x-none" sz="2800">
                <a:ea typeface="ＭＳ Ｐゴシック" charset="-128"/>
              </a:rPr>
              <a:t>(Top-down, divisive)</a:t>
            </a:r>
          </a:p>
        </p:txBody>
      </p:sp>
    </p:spTree>
    <p:extLst>
      <p:ext uri="{BB962C8B-B14F-4D97-AF65-F5344CB8AC3E}">
        <p14:creationId xmlns:p14="http://schemas.microsoft.com/office/powerpoint/2010/main" val="12797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Hard vs. soft clustering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sz="2400">
                <a:ea typeface="ＭＳ Ｐゴシック" charset="-128"/>
              </a:rPr>
              <a:t>Hard clustering: Each document belongs to exactly one cluster</a:t>
            </a:r>
          </a:p>
          <a:p>
            <a:pPr lvl="1" eaLnBrk="1" hangingPunct="1"/>
            <a:r>
              <a:rPr lang="en-US" altLang="x-none" sz="2200">
                <a:ea typeface="ＭＳ Ｐゴシック" charset="-128"/>
              </a:rPr>
              <a:t>More common and easier to do</a:t>
            </a:r>
          </a:p>
          <a:p>
            <a:pPr eaLnBrk="1" hangingPunct="1"/>
            <a:r>
              <a:rPr lang="en-US" altLang="x-none" sz="2400">
                <a:ea typeface="ＭＳ Ｐゴシック" charset="-128"/>
              </a:rPr>
              <a:t>Soft clustering: A document can belong to more than one cluster.</a:t>
            </a:r>
          </a:p>
          <a:p>
            <a:pPr lvl="1" eaLnBrk="1" hangingPunct="1"/>
            <a:r>
              <a:rPr lang="en-US" altLang="x-none" sz="2200">
                <a:ea typeface="ＭＳ Ｐゴシック" charset="-128"/>
              </a:rPr>
              <a:t>Makes more sense for applications like creating browsable hierarchies</a:t>
            </a:r>
          </a:p>
          <a:p>
            <a:pPr lvl="1" eaLnBrk="1" hangingPunct="1"/>
            <a:r>
              <a:rPr lang="en-US" altLang="x-none" sz="2200">
                <a:ea typeface="ＭＳ Ｐゴシック" charset="-128"/>
              </a:rPr>
              <a:t>You may want to put a pair of sneakers in two clusters: (i) sports apparel and (ii) shoes</a:t>
            </a:r>
          </a:p>
          <a:p>
            <a:pPr lvl="1" eaLnBrk="1" hangingPunct="1"/>
            <a:r>
              <a:rPr lang="en-US" altLang="x-none" sz="2200">
                <a:ea typeface="ＭＳ Ｐゴシック" charset="-128"/>
              </a:rPr>
              <a:t>You can only do that with a soft clustering approach.</a:t>
            </a:r>
          </a:p>
          <a:p>
            <a:pPr eaLnBrk="1" hangingPunct="1"/>
            <a:r>
              <a:rPr lang="en-US" altLang="x-none" sz="2400">
                <a:ea typeface="ＭＳ Ｐゴシック" charset="-128"/>
              </a:rPr>
              <a:t>We won’t do soft clustering today. See IIR 16.5,  18</a:t>
            </a:r>
          </a:p>
        </p:txBody>
      </p:sp>
    </p:spTree>
    <p:extLst>
      <p:ext uri="{BB962C8B-B14F-4D97-AF65-F5344CB8AC3E}">
        <p14:creationId xmlns:p14="http://schemas.microsoft.com/office/powerpoint/2010/main" val="181803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Partitioning Algorithms</a:t>
            </a:r>
          </a:p>
        </p:txBody>
      </p:sp>
      <p:sp>
        <p:nvSpPr>
          <p:cNvPr id="2150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3000">
                <a:ea typeface="ＭＳ Ｐゴシック" charset="-128"/>
              </a:rPr>
              <a:t>Partitioning method: Construct a partition of </a:t>
            </a:r>
            <a:r>
              <a:rPr lang="en-US" altLang="x-none" sz="3000" i="1">
                <a:solidFill>
                  <a:schemeClr val="folHlink"/>
                </a:solidFill>
                <a:ea typeface="ＭＳ Ｐゴシック" charset="-128"/>
              </a:rPr>
              <a:t>n</a:t>
            </a:r>
            <a:r>
              <a:rPr lang="en-US" altLang="x-none" sz="3000">
                <a:ea typeface="ＭＳ Ｐゴシック" charset="-128"/>
              </a:rPr>
              <a:t> documents into a set of </a:t>
            </a:r>
            <a:r>
              <a:rPr lang="en-US" altLang="x-none" sz="3000" i="1">
                <a:solidFill>
                  <a:schemeClr val="folHlink"/>
                </a:solidFill>
                <a:ea typeface="ＭＳ Ｐゴシック" charset="-128"/>
              </a:rPr>
              <a:t>K</a:t>
            </a:r>
            <a:r>
              <a:rPr lang="en-US" altLang="x-none" sz="3000">
                <a:ea typeface="ＭＳ Ｐゴシック" charset="-128"/>
              </a:rPr>
              <a:t> clusters</a:t>
            </a:r>
          </a:p>
          <a:p>
            <a:pPr eaLnBrk="1" hangingPunct="1"/>
            <a:r>
              <a:rPr lang="en-US" altLang="x-none" sz="3000">
                <a:ea typeface="ＭＳ Ｐゴシック" charset="-128"/>
              </a:rPr>
              <a:t>Given: a set of documents and the number </a:t>
            </a:r>
            <a:r>
              <a:rPr lang="en-US" altLang="x-none" sz="3000" i="1">
                <a:solidFill>
                  <a:schemeClr val="folHlink"/>
                </a:solidFill>
                <a:ea typeface="ＭＳ Ｐゴシック" charset="-128"/>
              </a:rPr>
              <a:t>K</a:t>
            </a:r>
            <a:r>
              <a:rPr lang="en-US" altLang="x-none" sz="3000">
                <a:ea typeface="ＭＳ Ｐゴシック" charset="-128"/>
              </a:rPr>
              <a:t> </a:t>
            </a:r>
          </a:p>
          <a:p>
            <a:pPr eaLnBrk="1" hangingPunct="1"/>
            <a:r>
              <a:rPr lang="en-US" altLang="x-none" sz="3000">
                <a:ea typeface="ＭＳ Ｐゴシック" charset="-128"/>
              </a:rPr>
              <a:t>Find: a partition of </a:t>
            </a:r>
            <a:r>
              <a:rPr lang="en-US" altLang="x-none" sz="3000" i="1">
                <a:solidFill>
                  <a:schemeClr val="folHlink"/>
                </a:solidFill>
                <a:ea typeface="ＭＳ Ｐゴシック" charset="-128"/>
              </a:rPr>
              <a:t>K</a:t>
            </a:r>
            <a:r>
              <a:rPr lang="en-US" altLang="x-none" sz="3000">
                <a:ea typeface="ＭＳ Ｐゴシック" charset="-128"/>
              </a:rPr>
              <a:t> clusters that optimizes the chosen partitioning criterion</a:t>
            </a:r>
          </a:p>
          <a:p>
            <a:pPr lvl="1" eaLnBrk="1" hangingPunct="1"/>
            <a:r>
              <a:rPr lang="en-US" altLang="x-none" sz="2800">
                <a:ea typeface="ＭＳ Ｐゴシック" charset="-128"/>
              </a:rPr>
              <a:t>Globally optimal</a:t>
            </a:r>
          </a:p>
          <a:p>
            <a:pPr lvl="2" eaLnBrk="1" hangingPunct="1"/>
            <a:r>
              <a:rPr lang="en-US" altLang="x-none">
                <a:ea typeface="ＭＳ Ｐゴシック" charset="-128"/>
              </a:rPr>
              <a:t>Intractable for many objective functions</a:t>
            </a:r>
          </a:p>
          <a:p>
            <a:pPr lvl="2" eaLnBrk="1" hangingPunct="1"/>
            <a:r>
              <a:rPr lang="en-US" altLang="x-none">
                <a:ea typeface="ＭＳ Ｐゴシック" charset="-128"/>
              </a:rPr>
              <a:t>Ergo, exhaustively enumerate all partitions</a:t>
            </a:r>
          </a:p>
          <a:p>
            <a:pPr lvl="1" eaLnBrk="1" hangingPunct="1"/>
            <a:r>
              <a:rPr lang="en-US" altLang="x-none" sz="2800">
                <a:ea typeface="ＭＳ Ｐゴシック" charset="-128"/>
              </a:rPr>
              <a:t>Effective heuristic methods: </a:t>
            </a:r>
            <a:r>
              <a:rPr lang="en-US" altLang="x-none" sz="2800" i="1">
                <a:ea typeface="ＭＳ Ｐゴシック" charset="-128"/>
              </a:rPr>
              <a:t>K</a:t>
            </a:r>
            <a:r>
              <a:rPr lang="en-US" altLang="x-none" sz="2800">
                <a:ea typeface="ＭＳ Ｐゴシック" charset="-128"/>
              </a:rPr>
              <a:t>-means and </a:t>
            </a:r>
            <a:r>
              <a:rPr lang="en-US" altLang="x-none" sz="2800" i="1">
                <a:ea typeface="ＭＳ Ｐゴシック" charset="-128"/>
              </a:rPr>
              <a:t>K</a:t>
            </a:r>
            <a:r>
              <a:rPr lang="en-US" altLang="x-none" sz="2800">
                <a:ea typeface="ＭＳ Ｐゴシック" charset="-128"/>
              </a:rPr>
              <a:t>-medoids algorithms</a:t>
            </a:r>
          </a:p>
        </p:txBody>
      </p:sp>
    </p:spTree>
    <p:extLst>
      <p:ext uri="{BB962C8B-B14F-4D97-AF65-F5344CB8AC3E}">
        <p14:creationId xmlns:p14="http://schemas.microsoft.com/office/powerpoint/2010/main" val="1254511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i="1">
                <a:ea typeface="ＭＳ Ｐゴシック" charset="-128"/>
              </a:rPr>
              <a:t>K</a:t>
            </a:r>
            <a:r>
              <a:rPr lang="en-US" altLang="x-none">
                <a:ea typeface="ＭＳ Ｐゴシック" charset="-128"/>
              </a:rPr>
              <a:t>-Means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Assumes documents are real-valued vectors.</a:t>
            </a:r>
          </a:p>
          <a:p>
            <a:pPr eaLnBrk="1" hangingPunct="1"/>
            <a:r>
              <a:rPr lang="en-US" altLang="x-none">
                <a:ea typeface="ＭＳ Ｐゴシック" charset="-128"/>
              </a:rPr>
              <a:t>Clusters based on </a:t>
            </a:r>
            <a:r>
              <a:rPr lang="en-US" altLang="x-none" i="1">
                <a:solidFill>
                  <a:srgbClr val="FF0000"/>
                </a:solidFill>
                <a:ea typeface="ＭＳ Ｐゴシック" charset="-128"/>
              </a:rPr>
              <a:t>centroids </a:t>
            </a:r>
            <a:r>
              <a:rPr lang="en-US" altLang="x-none">
                <a:ea typeface="ＭＳ Ｐゴシック" charset="-128"/>
              </a:rPr>
              <a:t>(aka the </a:t>
            </a:r>
            <a:r>
              <a:rPr lang="en-US" altLang="x-none" i="1">
                <a:solidFill>
                  <a:srgbClr val="FF0000"/>
                </a:solidFill>
                <a:ea typeface="ＭＳ Ｐゴシック" charset="-128"/>
              </a:rPr>
              <a:t>center of gravity</a:t>
            </a:r>
            <a:r>
              <a:rPr lang="en-US" altLang="x-none">
                <a:ea typeface="ＭＳ Ｐゴシック" charset="-128"/>
              </a:rPr>
              <a:t> or mean) of points in a cluster, </a:t>
            </a:r>
            <a:r>
              <a:rPr lang="en-US" altLang="x-none" i="1">
                <a:ea typeface="ＭＳ Ｐゴシック" charset="-128"/>
              </a:rPr>
              <a:t>c</a:t>
            </a:r>
            <a:r>
              <a:rPr lang="en-US" altLang="x-none">
                <a:ea typeface="ＭＳ Ｐゴシック" charset="-128"/>
              </a:rPr>
              <a:t>:</a:t>
            </a:r>
          </a:p>
          <a:p>
            <a:pPr eaLnBrk="1" hangingPunct="1"/>
            <a:endParaRPr lang="en-US" altLang="x-none">
              <a:ea typeface="ＭＳ Ｐゴシック" charset="-128"/>
            </a:endParaRPr>
          </a:p>
          <a:p>
            <a:pPr eaLnBrk="1" hangingPunct="1"/>
            <a:endParaRPr lang="en-US" altLang="x-none">
              <a:ea typeface="ＭＳ Ｐゴシック" charset="-128"/>
            </a:endParaRPr>
          </a:p>
          <a:p>
            <a:pPr eaLnBrk="1" hangingPunct="1"/>
            <a:r>
              <a:rPr lang="en-US" altLang="x-none">
                <a:ea typeface="ＭＳ Ｐゴシック" charset="-128"/>
              </a:rPr>
              <a:t>Reassignment of instances to clusters is based on distance to the current cluster centroids.</a:t>
            </a:r>
          </a:p>
          <a:p>
            <a:pPr lvl="1" eaLnBrk="1" hangingPunct="1"/>
            <a:r>
              <a:rPr lang="en-US" altLang="x-none">
                <a:ea typeface="ＭＳ Ｐゴシック" charset="-128"/>
              </a:rPr>
              <a:t>(Or one can equivalently phrase it in terms of similarities)</a:t>
            </a:r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/>
        </p:nvGraphicFramePr>
        <p:xfrm>
          <a:off x="2994025" y="3048000"/>
          <a:ext cx="21685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927100" imgH="419100" progId="Equation.3">
                  <p:embed/>
                </p:oleObj>
              </mc:Choice>
              <mc:Fallback>
                <p:oleObj name="Equation" r:id="rId3" imgW="927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3048000"/>
                        <a:ext cx="21685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1600">
                <a:solidFill>
                  <a:srgbClr val="FBFCFF"/>
                </a:solidFill>
                <a:latin typeface="Lucida Sans" charset="0"/>
                <a:ea typeface="Arial Unicode MS" charset="0"/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8037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76447"/>
            <a:ext cx="8559800" cy="57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9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i="1">
                <a:ea typeface="ＭＳ Ｐゴシック" charset="-128"/>
              </a:rPr>
              <a:t>K</a:t>
            </a:r>
            <a:r>
              <a:rPr lang="en-US" altLang="x-none">
                <a:ea typeface="ＭＳ Ｐゴシック" charset="-128"/>
              </a:rPr>
              <a:t>-Means Algorithm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153886" y="1563460"/>
            <a:ext cx="8915400" cy="311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  <a:cs typeface="Arial" pitchFamily="34" charset="0"/>
              </a:rPr>
              <a:t>Select </a:t>
            </a:r>
            <a:r>
              <a:rPr lang="en-US" sz="2800" i="1" dirty="0">
                <a:latin typeface="+mn-lt"/>
                <a:ea typeface="+mn-ea"/>
                <a:cs typeface="Arial" pitchFamily="34" charset="0"/>
              </a:rPr>
              <a:t>K</a:t>
            </a:r>
            <a:r>
              <a:rPr lang="en-US" sz="2800" dirty="0">
                <a:latin typeface="+mn-lt"/>
                <a:ea typeface="+mn-ea"/>
                <a:cs typeface="Arial" pitchFamily="34" charset="0"/>
              </a:rPr>
              <a:t> random docs {</a:t>
            </a:r>
            <a:r>
              <a:rPr lang="en-US" sz="2800" i="1" dirty="0">
                <a:latin typeface="+mn-lt"/>
                <a:ea typeface="+mn-ea"/>
                <a:cs typeface="Arial" pitchFamily="34" charset="0"/>
              </a:rPr>
              <a:t>s</a:t>
            </a:r>
            <a:r>
              <a:rPr lang="en-US" sz="2800" baseline="-25000" dirty="0">
                <a:latin typeface="+mn-lt"/>
                <a:ea typeface="+mn-ea"/>
                <a:cs typeface="Arial" pitchFamily="34" charset="0"/>
              </a:rPr>
              <a:t>1</a:t>
            </a:r>
            <a:r>
              <a:rPr lang="en-US" sz="2800" dirty="0">
                <a:latin typeface="+mn-lt"/>
                <a:ea typeface="+mn-ea"/>
                <a:cs typeface="Arial" pitchFamily="34" charset="0"/>
              </a:rPr>
              <a:t>, </a:t>
            </a:r>
            <a:r>
              <a:rPr lang="en-US" sz="2800" i="1" dirty="0">
                <a:latin typeface="+mn-lt"/>
                <a:ea typeface="+mn-ea"/>
                <a:cs typeface="Arial" pitchFamily="34" charset="0"/>
              </a:rPr>
              <a:t>s</a:t>
            </a:r>
            <a:r>
              <a:rPr lang="en-US" sz="2800" baseline="-25000" dirty="0">
                <a:latin typeface="+mn-lt"/>
                <a:ea typeface="+mn-ea"/>
                <a:cs typeface="Arial" pitchFamily="34" charset="0"/>
              </a:rPr>
              <a:t>2</a:t>
            </a:r>
            <a:r>
              <a:rPr lang="en-US" sz="2800" dirty="0">
                <a:latin typeface="+mn-lt"/>
                <a:ea typeface="+mn-ea"/>
                <a:cs typeface="Arial" pitchFamily="34" charset="0"/>
              </a:rPr>
              <a:t>,… </a:t>
            </a:r>
            <a:r>
              <a:rPr lang="en-US" sz="2800" i="1" dirty="0" err="1">
                <a:latin typeface="+mn-lt"/>
                <a:ea typeface="+mn-ea"/>
                <a:cs typeface="Arial" pitchFamily="34" charset="0"/>
              </a:rPr>
              <a:t>s</a:t>
            </a:r>
            <a:r>
              <a:rPr lang="en-US" sz="2800" i="1" baseline="-25000" dirty="0" err="1">
                <a:latin typeface="+mn-lt"/>
                <a:ea typeface="+mn-ea"/>
                <a:cs typeface="Arial" pitchFamily="34" charset="0"/>
              </a:rPr>
              <a:t>K</a:t>
            </a:r>
            <a:r>
              <a:rPr lang="en-US" sz="2800" dirty="0">
                <a:latin typeface="+mn-lt"/>
                <a:ea typeface="+mn-ea"/>
                <a:cs typeface="Arial" pitchFamily="34" charset="0"/>
              </a:rPr>
              <a:t>} as seeds.</a:t>
            </a:r>
          </a:p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  <a:cs typeface="Arial" pitchFamily="34" charset="0"/>
              </a:rPr>
              <a:t>Until clustering </a:t>
            </a:r>
            <a:r>
              <a:rPr lang="en-US" sz="2800" i="1" dirty="0">
                <a:latin typeface="+mn-lt"/>
                <a:ea typeface="+mn-ea"/>
                <a:cs typeface="Arial" pitchFamily="34" charset="0"/>
              </a:rPr>
              <a:t>converges</a:t>
            </a:r>
            <a:r>
              <a:rPr lang="en-US" sz="2800" dirty="0">
                <a:latin typeface="+mn-lt"/>
                <a:ea typeface="+mn-ea"/>
                <a:cs typeface="Arial" pitchFamily="34" charset="0"/>
              </a:rPr>
              <a:t> (or other stopping criterion):</a:t>
            </a:r>
          </a:p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  <a:cs typeface="Arial" pitchFamily="34" charset="0"/>
              </a:rPr>
              <a:t>      For each doc </a:t>
            </a:r>
            <a:r>
              <a:rPr lang="en-US" sz="2800" i="1" dirty="0" err="1">
                <a:latin typeface="+mn-lt"/>
                <a:ea typeface="+mn-ea"/>
                <a:cs typeface="Arial" pitchFamily="34" charset="0"/>
              </a:rPr>
              <a:t>d</a:t>
            </a:r>
            <a:r>
              <a:rPr lang="en-US" sz="2800" i="1" baseline="-25000" dirty="0" err="1">
                <a:latin typeface="+mn-lt"/>
                <a:ea typeface="+mn-ea"/>
                <a:cs typeface="Arial" pitchFamily="34" charset="0"/>
              </a:rPr>
              <a:t>i</a:t>
            </a:r>
            <a:r>
              <a:rPr lang="en-US" sz="2800" dirty="0"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eaLnBrk="1" hangingPunct="1">
              <a:defRPr/>
            </a:pPr>
            <a:r>
              <a:rPr lang="en-US" sz="2800" i="1" dirty="0">
                <a:latin typeface="+mn-lt"/>
                <a:ea typeface="+mn-ea"/>
                <a:cs typeface="Arial" pitchFamily="34" charset="0"/>
              </a:rPr>
              <a:t>      	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Assign </a:t>
            </a:r>
            <a:r>
              <a:rPr lang="en-US" i="1" dirty="0" err="1">
                <a:latin typeface="+mn-lt"/>
                <a:ea typeface="+mn-ea"/>
                <a:cs typeface="Arial" pitchFamily="34" charset="0"/>
              </a:rPr>
              <a:t>d</a:t>
            </a:r>
            <a:r>
              <a:rPr lang="en-US" i="1" baseline="-25000" dirty="0" err="1">
                <a:latin typeface="+mn-lt"/>
                <a:ea typeface="+mn-ea"/>
                <a:cs typeface="Arial" pitchFamily="34" charset="0"/>
              </a:rPr>
              <a:t>i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 to the cluster </a:t>
            </a:r>
            <a:r>
              <a:rPr lang="en-US" i="1" dirty="0" err="1">
                <a:latin typeface="+mn-lt"/>
                <a:ea typeface="+mn-ea"/>
                <a:cs typeface="Arial" pitchFamily="34" charset="0"/>
              </a:rPr>
              <a:t>c</a:t>
            </a:r>
            <a:r>
              <a:rPr lang="en-US" i="1" baseline="-25000" dirty="0" err="1">
                <a:latin typeface="+mn-lt"/>
                <a:ea typeface="+mn-ea"/>
                <a:cs typeface="Arial" pitchFamily="34" charset="0"/>
              </a:rPr>
              <a:t>j</a:t>
            </a:r>
            <a:r>
              <a:rPr lang="en-US" baseline="-25000" dirty="0"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such that </a:t>
            </a:r>
            <a:r>
              <a:rPr lang="en-US" i="1" dirty="0">
                <a:latin typeface="+mn-lt"/>
                <a:ea typeface="+mn-ea"/>
                <a:cs typeface="Arial" pitchFamily="34" charset="0"/>
              </a:rPr>
              <a:t>dist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(</a:t>
            </a:r>
            <a:r>
              <a:rPr lang="en-US" i="1" dirty="0">
                <a:latin typeface="+mn-lt"/>
                <a:ea typeface="+mn-ea"/>
                <a:cs typeface="Arial" pitchFamily="34" charset="0"/>
              </a:rPr>
              <a:t>x</a:t>
            </a:r>
            <a:r>
              <a:rPr lang="en-US" i="1" baseline="-25000" dirty="0">
                <a:latin typeface="+mn-lt"/>
                <a:ea typeface="+mn-ea"/>
                <a:cs typeface="Arial" pitchFamily="34" charset="0"/>
              </a:rPr>
              <a:t>i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, </a:t>
            </a:r>
            <a:r>
              <a:rPr lang="en-US" i="1" dirty="0" err="1">
                <a:latin typeface="+mn-lt"/>
                <a:ea typeface="+mn-ea"/>
                <a:cs typeface="Arial" pitchFamily="34" charset="0"/>
              </a:rPr>
              <a:t>s</a:t>
            </a:r>
            <a:r>
              <a:rPr lang="en-US" baseline="-25000" dirty="0" err="1">
                <a:latin typeface="+mn-lt"/>
                <a:ea typeface="+mn-ea"/>
                <a:cs typeface="Arial" pitchFamily="34" charset="0"/>
              </a:rPr>
              <a:t>j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) is minimal.</a:t>
            </a:r>
            <a:endParaRPr lang="en-US" sz="2800" dirty="0">
              <a:latin typeface="+mn-lt"/>
              <a:ea typeface="+mn-ea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  <a:cs typeface="Arial" pitchFamily="34" charset="0"/>
              </a:rPr>
              <a:t>      </a:t>
            </a:r>
            <a:r>
              <a:rPr lang="en-US" sz="2800" dirty="0">
                <a:solidFill>
                  <a:schemeClr val="folHlink"/>
                </a:solidFill>
                <a:latin typeface="+mn-lt"/>
                <a:ea typeface="+mn-ea"/>
                <a:cs typeface="Arial" pitchFamily="34" charset="0"/>
              </a:rPr>
              <a:t>(</a:t>
            </a:r>
            <a:r>
              <a:rPr lang="en-US" sz="2800" i="1" dirty="0">
                <a:solidFill>
                  <a:schemeClr val="folHlink"/>
                </a:solidFill>
                <a:latin typeface="+mn-lt"/>
                <a:ea typeface="+mn-ea"/>
                <a:cs typeface="Arial" pitchFamily="34" charset="0"/>
              </a:rPr>
              <a:t>Next, update the seeds to the </a:t>
            </a:r>
            <a:r>
              <a:rPr lang="en-US" sz="2800" i="1" dirty="0" err="1">
                <a:solidFill>
                  <a:schemeClr val="folHlink"/>
                </a:solidFill>
                <a:latin typeface="+mn-lt"/>
                <a:ea typeface="+mn-ea"/>
                <a:cs typeface="Arial" pitchFamily="34" charset="0"/>
              </a:rPr>
              <a:t>centroid</a:t>
            </a:r>
            <a:r>
              <a:rPr lang="en-US" sz="2800" i="1" dirty="0">
                <a:solidFill>
                  <a:schemeClr val="folHlink"/>
                </a:solidFill>
                <a:latin typeface="+mn-lt"/>
                <a:ea typeface="+mn-ea"/>
                <a:cs typeface="Arial" pitchFamily="34" charset="0"/>
              </a:rPr>
              <a:t> of each cluster</a:t>
            </a:r>
            <a:r>
              <a:rPr lang="en-US" sz="2800" dirty="0">
                <a:solidFill>
                  <a:schemeClr val="folHlink"/>
                </a:solidFill>
                <a:latin typeface="+mn-lt"/>
                <a:ea typeface="+mn-ea"/>
                <a:cs typeface="Arial" pitchFamily="34" charset="0"/>
              </a:rPr>
              <a:t>)</a:t>
            </a:r>
          </a:p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  <a:cs typeface="Arial" pitchFamily="34" charset="0"/>
              </a:rPr>
              <a:t>      For each cluster </a:t>
            </a:r>
            <a:r>
              <a:rPr lang="en-US" sz="2800" i="1" dirty="0" err="1">
                <a:latin typeface="+mn-lt"/>
                <a:ea typeface="+mn-ea"/>
                <a:cs typeface="Arial" pitchFamily="34" charset="0"/>
              </a:rPr>
              <a:t>c</a:t>
            </a:r>
            <a:r>
              <a:rPr lang="en-US" sz="2800" i="1" baseline="-25000" dirty="0" err="1">
                <a:latin typeface="+mn-lt"/>
                <a:ea typeface="+mn-ea"/>
                <a:cs typeface="Arial" pitchFamily="34" charset="0"/>
              </a:rPr>
              <a:t>j</a:t>
            </a:r>
            <a:endParaRPr lang="en-US" sz="2800" dirty="0">
              <a:latin typeface="+mn-lt"/>
              <a:ea typeface="+mn-ea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800" i="1" dirty="0">
                <a:latin typeface="+mn-lt"/>
                <a:ea typeface="+mn-ea"/>
                <a:cs typeface="Arial" pitchFamily="34" charset="0"/>
              </a:rPr>
              <a:t>             </a:t>
            </a:r>
            <a:r>
              <a:rPr lang="en-US" i="1" dirty="0" err="1">
                <a:latin typeface="+mn-lt"/>
                <a:ea typeface="+mn-ea"/>
                <a:cs typeface="Arial" pitchFamily="34" charset="0"/>
              </a:rPr>
              <a:t>s</a:t>
            </a:r>
            <a:r>
              <a:rPr lang="en-US" baseline="-25000" dirty="0" err="1">
                <a:latin typeface="+mn-lt"/>
                <a:ea typeface="+mn-ea"/>
                <a:cs typeface="Arial" pitchFamily="34" charset="0"/>
              </a:rPr>
              <a:t>j</a:t>
            </a:r>
            <a:r>
              <a:rPr lang="en-US" baseline="-25000" dirty="0"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= </a:t>
            </a:r>
            <a:r>
              <a:rPr lang="en-US" dirty="0">
                <a:latin typeface="+mn-lt"/>
                <a:ea typeface="+mn-ea"/>
                <a:cs typeface="Arial" pitchFamily="34" charset="0"/>
                <a:sym typeface="Symbol" charset="2"/>
              </a:rPr>
              <a:t>(</a:t>
            </a:r>
            <a:r>
              <a:rPr lang="en-US" i="1" dirty="0" err="1">
                <a:latin typeface="+mn-lt"/>
                <a:ea typeface="+mn-ea"/>
                <a:cs typeface="Arial" pitchFamily="34" charset="0"/>
              </a:rPr>
              <a:t>c</a:t>
            </a:r>
            <a:r>
              <a:rPr lang="en-US" i="1" baseline="-25000" dirty="0" err="1">
                <a:latin typeface="+mn-lt"/>
                <a:ea typeface="+mn-ea"/>
                <a:cs typeface="Arial" pitchFamily="34" charset="0"/>
              </a:rPr>
              <a:t>j</a:t>
            </a:r>
            <a:r>
              <a:rPr lang="en-US" dirty="0">
                <a:latin typeface="+mn-lt"/>
                <a:ea typeface="+mn-ea"/>
                <a:cs typeface="Arial" pitchFamily="34" charset="0"/>
              </a:rPr>
              <a:t>) </a:t>
            </a:r>
            <a:endParaRPr lang="en-US" sz="2800" dirty="0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1600">
                <a:solidFill>
                  <a:srgbClr val="FBFCFF"/>
                </a:solidFill>
                <a:latin typeface="Lucida Sans" charset="0"/>
                <a:ea typeface="Arial Unicode MS" charset="0"/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13389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371600" y="4068763"/>
            <a:ext cx="2259013" cy="808037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 rot="2616022">
            <a:off x="4341813" y="1890713"/>
            <a:ext cx="1323975" cy="3376612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Example: Assigning Clusters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fld id="{6E0D86E4-5CE6-4D44-8D92-2586A807F6EA}" type="slidenum">
              <a:rPr lang="en-US" altLang="x-none" sz="1200">
                <a:solidFill>
                  <a:srgbClr val="898989"/>
                </a:solidFill>
                <a:latin typeface="Calibri" charset="0"/>
              </a:rPr>
              <a:pPr/>
              <a:t>21</a:t>
            </a:fld>
            <a:endParaRPr lang="en-US" altLang="x-none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6" name="Text Box 3"/>
          <p:cNvSpPr txBox="1">
            <a:spLocks noChangeArrowheads="1"/>
          </p:cNvSpPr>
          <p:nvPr/>
        </p:nvSpPr>
        <p:spPr bwMode="auto">
          <a:xfrm>
            <a:off x="3733800" y="431958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1447" name="Text Box 4"/>
          <p:cNvSpPr txBox="1">
            <a:spLocks noChangeArrowheads="1"/>
          </p:cNvSpPr>
          <p:nvPr/>
        </p:nvSpPr>
        <p:spPr bwMode="auto">
          <a:xfrm>
            <a:off x="5851525" y="24034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1448" name="Text Box 5"/>
          <p:cNvSpPr txBox="1">
            <a:spLocks noChangeArrowheads="1"/>
          </p:cNvSpPr>
          <p:nvPr/>
        </p:nvSpPr>
        <p:spPr bwMode="auto">
          <a:xfrm>
            <a:off x="3136900" y="43053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1449" name="Text Box 6"/>
          <p:cNvSpPr txBox="1">
            <a:spLocks noChangeArrowheads="1"/>
          </p:cNvSpPr>
          <p:nvPr/>
        </p:nvSpPr>
        <p:spPr bwMode="auto">
          <a:xfrm>
            <a:off x="5318125" y="30892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1450" name="Text Box 7"/>
          <p:cNvSpPr txBox="1">
            <a:spLocks noChangeArrowheads="1"/>
          </p:cNvSpPr>
          <p:nvPr/>
        </p:nvSpPr>
        <p:spPr bwMode="auto">
          <a:xfrm>
            <a:off x="2671763" y="42672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1451" name="Text Box 8"/>
          <p:cNvSpPr txBox="1">
            <a:spLocks noChangeArrowheads="1"/>
          </p:cNvSpPr>
          <p:nvPr/>
        </p:nvSpPr>
        <p:spPr bwMode="auto">
          <a:xfrm>
            <a:off x="4784725" y="37750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1452" name="Text Box 9"/>
          <p:cNvSpPr txBox="1">
            <a:spLocks noChangeArrowheads="1"/>
          </p:cNvSpPr>
          <p:nvPr/>
        </p:nvSpPr>
        <p:spPr bwMode="auto">
          <a:xfrm>
            <a:off x="1757363" y="42672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1453" name="Text Box 10"/>
          <p:cNvSpPr txBox="1">
            <a:spLocks noChangeArrowheads="1"/>
          </p:cNvSpPr>
          <p:nvPr/>
        </p:nvSpPr>
        <p:spPr bwMode="auto">
          <a:xfrm>
            <a:off x="4479925" y="43084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1454" name="Text Box 12"/>
          <p:cNvSpPr txBox="1">
            <a:spLocks noChangeArrowheads="1"/>
          </p:cNvSpPr>
          <p:nvPr/>
        </p:nvSpPr>
        <p:spPr bwMode="auto">
          <a:xfrm>
            <a:off x="588963" y="5715000"/>
            <a:ext cx="162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altLang="x-none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61455" name="Text Box 4"/>
          <p:cNvSpPr txBox="1">
            <a:spLocks noChangeArrowheads="1"/>
          </p:cNvSpPr>
          <p:nvPr/>
        </p:nvSpPr>
        <p:spPr bwMode="auto">
          <a:xfrm>
            <a:off x="5102225" y="3454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1456" name="Text Box 4"/>
          <p:cNvSpPr txBox="1">
            <a:spLocks noChangeArrowheads="1"/>
          </p:cNvSpPr>
          <p:nvPr/>
        </p:nvSpPr>
        <p:spPr bwMode="auto">
          <a:xfrm>
            <a:off x="5608638" y="277336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21238" y="3844925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92288" y="4337050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460" name="Text Box 3"/>
          <p:cNvSpPr txBox="1">
            <a:spLocks noChangeArrowheads="1"/>
          </p:cNvSpPr>
          <p:nvPr/>
        </p:nvSpPr>
        <p:spPr bwMode="auto">
          <a:xfrm>
            <a:off x="4119563" y="43434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1461" name="TextBox 7"/>
          <p:cNvSpPr txBox="1">
            <a:spLocks noChangeArrowheads="1"/>
          </p:cNvSpPr>
          <p:nvPr/>
        </p:nvSpPr>
        <p:spPr bwMode="auto">
          <a:xfrm>
            <a:off x="5562600" y="6096000"/>
            <a:ext cx="258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Arial" charset="0"/>
              </a:rPr>
              <a:t>Clusters after round 1</a:t>
            </a:r>
          </a:p>
        </p:txBody>
      </p:sp>
    </p:spTree>
    <p:extLst>
      <p:ext uri="{BB962C8B-B14F-4D97-AF65-F5344CB8AC3E}">
        <p14:creationId xmlns:p14="http://schemas.microsoft.com/office/powerpoint/2010/main" val="6525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341813" y="1890713"/>
            <a:ext cx="1323975" cy="3376612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Example: Assigning Clusters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fld id="{70417C9B-4B84-D743-BAF8-9E9777CB73EC}" type="slidenum">
              <a:rPr lang="en-US" altLang="x-none" sz="1200">
                <a:solidFill>
                  <a:srgbClr val="898989"/>
                </a:solidFill>
                <a:latin typeface="Calibri" charset="0"/>
              </a:rPr>
              <a:pPr/>
              <a:t>22</a:t>
            </a:fld>
            <a:endParaRPr lang="en-US" altLang="x-none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3733800" y="431958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5851525" y="24034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3136900" y="43053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2472" name="Text Box 6"/>
          <p:cNvSpPr txBox="1">
            <a:spLocks noChangeArrowheads="1"/>
          </p:cNvSpPr>
          <p:nvPr/>
        </p:nvSpPr>
        <p:spPr bwMode="auto">
          <a:xfrm>
            <a:off x="5318125" y="30892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2473" name="Text Box 7"/>
          <p:cNvSpPr txBox="1">
            <a:spLocks noChangeArrowheads="1"/>
          </p:cNvSpPr>
          <p:nvPr/>
        </p:nvSpPr>
        <p:spPr bwMode="auto">
          <a:xfrm>
            <a:off x="2671763" y="42672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2474" name="Text Box 8"/>
          <p:cNvSpPr txBox="1">
            <a:spLocks noChangeArrowheads="1"/>
          </p:cNvSpPr>
          <p:nvPr/>
        </p:nvSpPr>
        <p:spPr bwMode="auto">
          <a:xfrm>
            <a:off x="4784725" y="37750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2475" name="Text Box 9"/>
          <p:cNvSpPr txBox="1">
            <a:spLocks noChangeArrowheads="1"/>
          </p:cNvSpPr>
          <p:nvPr/>
        </p:nvSpPr>
        <p:spPr bwMode="auto">
          <a:xfrm>
            <a:off x="1757363" y="42672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2476" name="Text Box 10"/>
          <p:cNvSpPr txBox="1">
            <a:spLocks noChangeArrowheads="1"/>
          </p:cNvSpPr>
          <p:nvPr/>
        </p:nvSpPr>
        <p:spPr bwMode="auto">
          <a:xfrm>
            <a:off x="4479925" y="43084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2477" name="Text Box 12"/>
          <p:cNvSpPr txBox="1">
            <a:spLocks noChangeArrowheads="1"/>
          </p:cNvSpPr>
          <p:nvPr/>
        </p:nvSpPr>
        <p:spPr bwMode="auto">
          <a:xfrm>
            <a:off x="588963" y="5715000"/>
            <a:ext cx="162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altLang="x-none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62478" name="Text Box 4"/>
          <p:cNvSpPr txBox="1">
            <a:spLocks noChangeArrowheads="1"/>
          </p:cNvSpPr>
          <p:nvPr/>
        </p:nvSpPr>
        <p:spPr bwMode="auto">
          <a:xfrm>
            <a:off x="5102225" y="3454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2479" name="Text Box 4"/>
          <p:cNvSpPr txBox="1">
            <a:spLocks noChangeArrowheads="1"/>
          </p:cNvSpPr>
          <p:nvPr/>
        </p:nvSpPr>
        <p:spPr bwMode="auto">
          <a:xfrm>
            <a:off x="5608638" y="277336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05400" y="3352800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92388" y="4357688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483" name="Text Box 3"/>
          <p:cNvSpPr txBox="1">
            <a:spLocks noChangeArrowheads="1"/>
          </p:cNvSpPr>
          <p:nvPr/>
        </p:nvSpPr>
        <p:spPr bwMode="auto">
          <a:xfrm>
            <a:off x="4119563" y="43434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1371600" y="4068763"/>
            <a:ext cx="2259013" cy="808037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76400" y="4124325"/>
            <a:ext cx="2357438" cy="808038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 rot="2616022">
            <a:off x="4462463" y="1946275"/>
            <a:ext cx="1323975" cy="3008313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487" name="TextBox 33"/>
          <p:cNvSpPr txBox="1">
            <a:spLocks noChangeArrowheads="1"/>
          </p:cNvSpPr>
          <p:nvPr/>
        </p:nvSpPr>
        <p:spPr bwMode="auto">
          <a:xfrm>
            <a:off x="5562600" y="6096000"/>
            <a:ext cx="258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Arial" charset="0"/>
              </a:rPr>
              <a:t>Clusters after round 2</a:t>
            </a:r>
          </a:p>
        </p:txBody>
      </p:sp>
    </p:spTree>
    <p:extLst>
      <p:ext uri="{BB962C8B-B14F-4D97-AF65-F5344CB8AC3E}">
        <p14:creationId xmlns:p14="http://schemas.microsoft.com/office/powerpoint/2010/main" val="6883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460875" y="1938338"/>
            <a:ext cx="1325563" cy="3027362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Example: Assigning Clusters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fld id="{ECB905CD-0046-0B43-AC8D-EDE15D2FFE41}" type="slidenum">
              <a:rPr lang="en-US" altLang="x-none" sz="1200">
                <a:solidFill>
                  <a:srgbClr val="898989"/>
                </a:solidFill>
                <a:latin typeface="Calibri" charset="0"/>
              </a:rPr>
              <a:pPr/>
              <a:t>23</a:t>
            </a:fld>
            <a:endParaRPr lang="en-US" altLang="x-none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3733800" y="431958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5851525" y="24034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3495" name="Text Box 5"/>
          <p:cNvSpPr txBox="1">
            <a:spLocks noChangeArrowheads="1"/>
          </p:cNvSpPr>
          <p:nvPr/>
        </p:nvSpPr>
        <p:spPr bwMode="auto">
          <a:xfrm>
            <a:off x="3136900" y="43053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3496" name="Text Box 6"/>
          <p:cNvSpPr txBox="1">
            <a:spLocks noChangeArrowheads="1"/>
          </p:cNvSpPr>
          <p:nvPr/>
        </p:nvSpPr>
        <p:spPr bwMode="auto">
          <a:xfrm>
            <a:off x="5318125" y="30892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3497" name="Text Box 7"/>
          <p:cNvSpPr txBox="1">
            <a:spLocks noChangeArrowheads="1"/>
          </p:cNvSpPr>
          <p:nvPr/>
        </p:nvSpPr>
        <p:spPr bwMode="auto">
          <a:xfrm>
            <a:off x="2671763" y="42672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3498" name="Text Box 8"/>
          <p:cNvSpPr txBox="1">
            <a:spLocks noChangeArrowheads="1"/>
          </p:cNvSpPr>
          <p:nvPr/>
        </p:nvSpPr>
        <p:spPr bwMode="auto">
          <a:xfrm>
            <a:off x="4784725" y="37750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3499" name="Text Box 9"/>
          <p:cNvSpPr txBox="1">
            <a:spLocks noChangeArrowheads="1"/>
          </p:cNvSpPr>
          <p:nvPr/>
        </p:nvSpPr>
        <p:spPr bwMode="auto">
          <a:xfrm>
            <a:off x="1757363" y="42672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3500" name="Text Box 10"/>
          <p:cNvSpPr txBox="1">
            <a:spLocks noChangeArrowheads="1"/>
          </p:cNvSpPr>
          <p:nvPr/>
        </p:nvSpPr>
        <p:spPr bwMode="auto">
          <a:xfrm>
            <a:off x="4479925" y="43084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3501" name="Text Box 12"/>
          <p:cNvSpPr txBox="1">
            <a:spLocks noChangeArrowheads="1"/>
          </p:cNvSpPr>
          <p:nvPr/>
        </p:nvSpPr>
        <p:spPr bwMode="auto">
          <a:xfrm>
            <a:off x="588963" y="5715000"/>
            <a:ext cx="1620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altLang="x-none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63502" name="Text Box 4"/>
          <p:cNvSpPr txBox="1">
            <a:spLocks noChangeArrowheads="1"/>
          </p:cNvSpPr>
          <p:nvPr/>
        </p:nvSpPr>
        <p:spPr bwMode="auto">
          <a:xfrm>
            <a:off x="5102225" y="3454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3503" name="Text Box 4"/>
          <p:cNvSpPr txBox="1">
            <a:spLocks noChangeArrowheads="1"/>
          </p:cNvSpPr>
          <p:nvPr/>
        </p:nvSpPr>
        <p:spPr bwMode="auto">
          <a:xfrm>
            <a:off x="5608638" y="277336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18125" y="3044825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16263" y="4378325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3507" name="Text Box 3"/>
          <p:cNvSpPr txBox="1">
            <a:spLocks noChangeArrowheads="1"/>
          </p:cNvSpPr>
          <p:nvPr/>
        </p:nvSpPr>
        <p:spPr bwMode="auto">
          <a:xfrm>
            <a:off x="4119563" y="43434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1676400" y="4144963"/>
            <a:ext cx="2357438" cy="808037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76400" y="4124325"/>
            <a:ext cx="3108325" cy="808038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 rot="2616022">
            <a:off x="4730750" y="2054225"/>
            <a:ext cx="1323975" cy="2227263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3511" name="TextBox 27"/>
          <p:cNvSpPr txBox="1">
            <a:spLocks noChangeArrowheads="1"/>
          </p:cNvSpPr>
          <p:nvPr/>
        </p:nvSpPr>
        <p:spPr bwMode="auto">
          <a:xfrm>
            <a:off x="5562600" y="6096000"/>
            <a:ext cx="226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Arial" charset="0"/>
              </a:rPr>
              <a:t>Clusters at the end</a:t>
            </a:r>
          </a:p>
        </p:txBody>
      </p:sp>
    </p:spTree>
    <p:extLst>
      <p:ext uri="{BB962C8B-B14F-4D97-AF65-F5344CB8AC3E}">
        <p14:creationId xmlns:p14="http://schemas.microsoft.com/office/powerpoint/2010/main" val="3497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Getting the </a:t>
            </a:r>
            <a:r>
              <a:rPr lang="en-US" altLang="x-none" i="1">
                <a:ea typeface="ＭＳ Ｐゴシック" charset="-128"/>
              </a:rPr>
              <a:t>k</a:t>
            </a:r>
            <a:r>
              <a:rPr lang="en-US" altLang="x-none">
                <a:ea typeface="ＭＳ Ｐゴシック" charset="-128"/>
              </a:rPr>
              <a:t> right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Font typeface="Wingdings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How to select </a:t>
            </a:r>
            <a:r>
              <a:rPr lang="en-US" b="1" i="1" dirty="0" smtClean="0">
                <a:solidFill>
                  <a:srgbClr val="0000FF"/>
                </a:solidFill>
              </a:rPr>
              <a:t>k</a:t>
            </a:r>
            <a:r>
              <a:rPr lang="en-US" b="1" dirty="0" smtClean="0">
                <a:solidFill>
                  <a:srgbClr val="0000FF"/>
                </a:solidFill>
              </a:rPr>
              <a:t>?</a:t>
            </a:r>
          </a:p>
          <a:p>
            <a:pPr>
              <a:defRPr/>
            </a:pPr>
            <a:r>
              <a:rPr lang="en-US" dirty="0" smtClean="0"/>
              <a:t>Try </a:t>
            </a:r>
            <a:r>
              <a:rPr lang="en-US" dirty="0"/>
              <a:t>different </a:t>
            </a:r>
            <a:r>
              <a:rPr lang="en-US" b="1" dirty="0"/>
              <a:t>k</a:t>
            </a:r>
            <a:r>
              <a:rPr lang="en-US" dirty="0"/>
              <a:t>, looking at the change in the average distance to </a:t>
            </a:r>
            <a:r>
              <a:rPr lang="en-US" dirty="0" smtClean="0"/>
              <a:t>centroid </a:t>
            </a:r>
            <a:r>
              <a:rPr lang="en-US" dirty="0"/>
              <a:t>as </a:t>
            </a:r>
            <a:r>
              <a:rPr lang="en-US" b="1" dirty="0" smtClean="0"/>
              <a:t>k</a:t>
            </a:r>
            <a:r>
              <a:rPr lang="en-US" dirty="0" smtClean="0"/>
              <a:t> increases</a:t>
            </a:r>
          </a:p>
          <a:p>
            <a:pPr>
              <a:defRPr/>
            </a:pPr>
            <a:r>
              <a:rPr lang="en-US" dirty="0" smtClean="0"/>
              <a:t>Average </a:t>
            </a:r>
            <a:r>
              <a:rPr lang="en-US" dirty="0"/>
              <a:t>falls rapidly until right </a:t>
            </a:r>
            <a:r>
              <a:rPr lang="en-US" b="1" dirty="0"/>
              <a:t>k</a:t>
            </a:r>
            <a:r>
              <a:rPr lang="en-US" dirty="0"/>
              <a:t>, then changes </a:t>
            </a:r>
            <a:r>
              <a:rPr lang="en-US" dirty="0" smtClean="0"/>
              <a:t>little</a:t>
            </a:r>
            <a:endParaRPr lang="en-US" dirty="0"/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fld id="{4E2CDE2A-F4E3-F94C-9394-8E354ECBA2BD}" type="slidenum">
              <a:rPr lang="en-US" altLang="x-none" sz="1200">
                <a:solidFill>
                  <a:srgbClr val="898989"/>
                </a:solidFill>
                <a:latin typeface="Calibri" charset="0"/>
              </a:rPr>
              <a:pPr/>
              <a:t>24</a:t>
            </a:fld>
            <a:endParaRPr lang="en-US" altLang="x-none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64516" name="Group 14"/>
          <p:cNvGrpSpPr>
            <a:grpSpLocks/>
          </p:cNvGrpSpPr>
          <p:nvPr/>
        </p:nvGrpSpPr>
        <p:grpSpPr bwMode="auto">
          <a:xfrm>
            <a:off x="3124200" y="4222750"/>
            <a:ext cx="3475038" cy="1720850"/>
            <a:chOff x="518" y="2962"/>
            <a:chExt cx="2189" cy="1084"/>
          </a:xfrm>
        </p:grpSpPr>
        <p:sp>
          <p:nvSpPr>
            <p:cNvPr id="64522" name="Text Box 8"/>
            <p:cNvSpPr txBox="1">
              <a:spLocks noChangeArrowheads="1"/>
            </p:cNvSpPr>
            <p:nvPr/>
          </p:nvSpPr>
          <p:spPr bwMode="auto">
            <a:xfrm>
              <a:off x="1814" y="3813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9pPr>
            </a:lstStyle>
            <a:p>
              <a:pPr eaLnBrk="1" hangingPunct="1"/>
              <a:r>
                <a:rPr lang="en-US" altLang="x-none" i="1">
                  <a:latin typeface="Arial" charset="0"/>
                </a:rPr>
                <a:t>k</a:t>
              </a:r>
            </a:p>
          </p:txBody>
        </p:sp>
        <p:sp>
          <p:nvSpPr>
            <p:cNvPr id="64523" name="Text Box 9"/>
            <p:cNvSpPr txBox="1">
              <a:spLocks noChangeArrowheads="1"/>
            </p:cNvSpPr>
            <p:nvPr/>
          </p:nvSpPr>
          <p:spPr bwMode="auto">
            <a:xfrm>
              <a:off x="518" y="3408"/>
              <a:ext cx="81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9pPr>
            </a:lstStyle>
            <a:p>
              <a:pPr algn="ctr" eaLnBrk="1" hangingPunct="1"/>
              <a:r>
                <a:rPr lang="en-US" altLang="x-none">
                  <a:latin typeface="Arial" charset="0"/>
                </a:rPr>
                <a:t>Average</a:t>
              </a:r>
            </a:p>
            <a:p>
              <a:pPr algn="ctr" eaLnBrk="1" hangingPunct="1"/>
              <a:r>
                <a:rPr lang="en-US" altLang="x-none">
                  <a:latin typeface="Arial" charset="0"/>
                </a:rPr>
                <a:t>distance to</a:t>
              </a:r>
            </a:p>
            <a:p>
              <a:pPr algn="ctr" eaLnBrk="1" hangingPunct="1"/>
              <a:r>
                <a:rPr lang="en-US" altLang="x-none">
                  <a:latin typeface="Arial" charset="0"/>
                </a:rPr>
                <a:t>centroid</a:t>
              </a:r>
            </a:p>
          </p:txBody>
        </p:sp>
        <p:sp>
          <p:nvSpPr>
            <p:cNvPr id="64524" name="Line 10"/>
            <p:cNvSpPr>
              <a:spLocks noChangeShapeType="1"/>
            </p:cNvSpPr>
            <p:nvPr/>
          </p:nvSpPr>
          <p:spPr bwMode="auto">
            <a:xfrm flipV="1">
              <a:off x="912" y="29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11"/>
            <p:cNvSpPr>
              <a:spLocks noChangeShapeType="1"/>
            </p:cNvSpPr>
            <p:nvPr/>
          </p:nvSpPr>
          <p:spPr bwMode="auto">
            <a:xfrm>
              <a:off x="2064" y="3936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17" name="Group 16"/>
          <p:cNvGrpSpPr>
            <a:grpSpLocks/>
          </p:cNvGrpSpPr>
          <p:nvPr/>
        </p:nvGrpSpPr>
        <p:grpSpPr bwMode="auto">
          <a:xfrm>
            <a:off x="5284788" y="4305300"/>
            <a:ext cx="1398587" cy="1109663"/>
            <a:chOff x="2544" y="2997"/>
            <a:chExt cx="881" cy="699"/>
          </a:xfrm>
        </p:grpSpPr>
        <p:sp>
          <p:nvSpPr>
            <p:cNvPr id="64520" name="Text Box 12"/>
            <p:cNvSpPr txBox="1">
              <a:spLocks noChangeArrowheads="1"/>
            </p:cNvSpPr>
            <p:nvPr/>
          </p:nvSpPr>
          <p:spPr bwMode="auto">
            <a:xfrm>
              <a:off x="2582" y="2997"/>
              <a:ext cx="84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9pPr>
            </a:lstStyle>
            <a:p>
              <a:pPr eaLnBrk="1" hangingPunct="1"/>
              <a:r>
                <a:rPr lang="en-US" altLang="x-none" b="1">
                  <a:solidFill>
                    <a:srgbClr val="008000"/>
                  </a:solidFill>
                  <a:latin typeface="Arial" charset="0"/>
                </a:rPr>
                <a:t>Best value</a:t>
              </a:r>
            </a:p>
            <a:p>
              <a:pPr eaLnBrk="1" hangingPunct="1"/>
              <a:r>
                <a:rPr lang="en-US" altLang="x-none" b="1">
                  <a:solidFill>
                    <a:srgbClr val="008000"/>
                  </a:solidFill>
                  <a:latin typeface="Arial" charset="0"/>
                </a:rPr>
                <a:t>of </a:t>
              </a:r>
              <a:r>
                <a:rPr lang="en-US" altLang="x-none" b="1" i="1">
                  <a:solidFill>
                    <a:srgbClr val="008000"/>
                  </a:solidFill>
                  <a:latin typeface="Arial" charset="0"/>
                </a:rPr>
                <a:t>k</a:t>
              </a:r>
            </a:p>
          </p:txBody>
        </p:sp>
        <p:sp>
          <p:nvSpPr>
            <p:cNvPr id="64521" name="Line 13"/>
            <p:cNvSpPr>
              <a:spLocks noChangeShapeType="1"/>
            </p:cNvSpPr>
            <p:nvPr/>
          </p:nvSpPr>
          <p:spPr bwMode="auto">
            <a:xfrm>
              <a:off x="2544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>
            <a:off x="4418013" y="4122738"/>
            <a:ext cx="2081212" cy="1401762"/>
          </a:xfrm>
          <a:custGeom>
            <a:avLst/>
            <a:gdLst>
              <a:gd name="connsiteX0" fmla="*/ 0 w 2080671"/>
              <a:gd name="connsiteY0" fmla="*/ 0 h 1401715"/>
              <a:gd name="connsiteX1" fmla="*/ 186166 w 2080671"/>
              <a:gd name="connsiteY1" fmla="*/ 865121 h 1401715"/>
              <a:gd name="connsiteX2" fmla="*/ 427085 w 2080671"/>
              <a:gd name="connsiteY2" fmla="*/ 1144369 h 1401715"/>
              <a:gd name="connsiteX3" fmla="*/ 848695 w 2080671"/>
              <a:gd name="connsiteY3" fmla="*/ 1357912 h 1401715"/>
              <a:gd name="connsiteX4" fmla="*/ 1226501 w 2080671"/>
              <a:gd name="connsiteY4" fmla="*/ 1401715 h 1401715"/>
              <a:gd name="connsiteX5" fmla="*/ 1768570 w 2080671"/>
              <a:gd name="connsiteY5" fmla="*/ 1401715 h 1401715"/>
              <a:gd name="connsiteX6" fmla="*/ 2080671 w 2080671"/>
              <a:gd name="connsiteY6" fmla="*/ 1401715 h 140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671" h="1401715">
                <a:moveTo>
                  <a:pt x="0" y="0"/>
                </a:moveTo>
                <a:lnTo>
                  <a:pt x="186166" y="865121"/>
                </a:lnTo>
                <a:lnTo>
                  <a:pt x="427085" y="1144369"/>
                </a:lnTo>
                <a:lnTo>
                  <a:pt x="848695" y="1357912"/>
                </a:lnTo>
                <a:lnTo>
                  <a:pt x="1226501" y="1401715"/>
                </a:lnTo>
                <a:lnTo>
                  <a:pt x="1768570" y="1401715"/>
                </a:lnTo>
                <a:lnTo>
                  <a:pt x="2080671" y="1401715"/>
                </a:ln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Example: Picking </a:t>
            </a:r>
            <a:r>
              <a:rPr lang="en-US" altLang="x-none" i="1">
                <a:ea typeface="ＭＳ Ｐゴシック" charset="-128"/>
              </a:rPr>
              <a:t>k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fld id="{AE2C8295-46FF-524E-8F36-90C222BA4DBD}" type="slidenum">
              <a:rPr lang="en-US" altLang="x-none" sz="1200">
                <a:solidFill>
                  <a:srgbClr val="898989"/>
                </a:solidFill>
                <a:latin typeface="Calibri" charset="0"/>
              </a:rPr>
              <a:pPr/>
              <a:t>25</a:t>
            </a:fld>
            <a:endParaRPr lang="en-US" altLang="x-none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5540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algn="ctr" eaLnBrk="1" hangingPunct="1"/>
            <a:r>
              <a:rPr lang="en-US" altLang="x-none">
                <a:latin typeface="Times New Roman" charset="0"/>
              </a:rPr>
              <a:t>x     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x      x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 x x  x     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   x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 x</a:t>
            </a:r>
          </a:p>
        </p:txBody>
      </p:sp>
      <p:sp>
        <p:nvSpPr>
          <p:cNvPr id="65541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algn="ctr" eaLnBrk="1" hangingPunct="1"/>
            <a:r>
              <a:rPr lang="en-US" altLang="x-none">
                <a:latin typeface="Times New Roman" charset="0"/>
              </a:rPr>
              <a:t>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xx 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x        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  x  x   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x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5542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algn="ctr" eaLnBrk="1" hangingPunct="1"/>
            <a:r>
              <a:rPr lang="en-US" altLang="x-none">
                <a:latin typeface="Times New Roman" charset="0"/>
              </a:rPr>
              <a:t>     x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x    x 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  x    x  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5545" name="Oval 8"/>
          <p:cNvSpPr>
            <a:spLocks noChangeArrowheads="1"/>
          </p:cNvSpPr>
          <p:nvPr/>
        </p:nvSpPr>
        <p:spPr bwMode="auto">
          <a:xfrm>
            <a:off x="2438400" y="1600200"/>
            <a:ext cx="5334000" cy="30480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5546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65547" name="Group 16"/>
          <p:cNvGrpSpPr>
            <a:grpSpLocks/>
          </p:cNvGrpSpPr>
          <p:nvPr/>
        </p:nvGrpSpPr>
        <p:grpSpPr bwMode="auto">
          <a:xfrm>
            <a:off x="441325" y="1709738"/>
            <a:ext cx="5959475" cy="2328862"/>
            <a:chOff x="278" y="1077"/>
            <a:chExt cx="3754" cy="1467"/>
          </a:xfrm>
        </p:grpSpPr>
        <p:sp>
          <p:nvSpPr>
            <p:cNvPr id="65548" name="Line 10"/>
            <p:cNvSpPr>
              <a:spLocks noChangeShapeType="1"/>
            </p:cNvSpPr>
            <p:nvPr/>
          </p:nvSpPr>
          <p:spPr bwMode="auto">
            <a:xfrm flipH="1" flipV="1">
              <a:off x="2112" y="172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Line 11"/>
            <p:cNvSpPr>
              <a:spLocks noChangeShapeType="1"/>
            </p:cNvSpPr>
            <p:nvPr/>
          </p:nvSpPr>
          <p:spPr bwMode="auto">
            <a:xfrm flipH="1">
              <a:off x="2112" y="201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Line 12"/>
            <p:cNvSpPr>
              <a:spLocks noChangeShapeType="1"/>
            </p:cNvSpPr>
            <p:nvPr/>
          </p:nvSpPr>
          <p:spPr bwMode="auto">
            <a:xfrm>
              <a:off x="3168" y="201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Line 13"/>
            <p:cNvSpPr>
              <a:spLocks noChangeShapeType="1"/>
            </p:cNvSpPr>
            <p:nvPr/>
          </p:nvSpPr>
          <p:spPr bwMode="auto">
            <a:xfrm flipV="1">
              <a:off x="3168" y="168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Line 14"/>
            <p:cNvSpPr>
              <a:spLocks noChangeShapeType="1"/>
            </p:cNvSpPr>
            <p:nvPr/>
          </p:nvSpPr>
          <p:spPr bwMode="auto">
            <a:xfrm flipV="1">
              <a:off x="3168" y="12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Text Box 15"/>
            <p:cNvSpPr txBox="1">
              <a:spLocks noChangeArrowheads="1"/>
            </p:cNvSpPr>
            <p:nvPr/>
          </p:nvSpPr>
          <p:spPr bwMode="auto">
            <a:xfrm>
              <a:off x="278" y="1077"/>
              <a:ext cx="914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9pPr>
            </a:lstStyle>
            <a:p>
              <a:pPr eaLnBrk="1" hangingPunct="1"/>
              <a:r>
                <a:rPr lang="en-US" altLang="x-none" sz="2000" b="1">
                  <a:solidFill>
                    <a:srgbClr val="008000"/>
                  </a:solidFill>
                  <a:latin typeface="Arial" charset="0"/>
                </a:rPr>
                <a:t>Too few;</a:t>
              </a:r>
            </a:p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  <a:latin typeface="Arial" charset="0"/>
                </a:rPr>
                <a:t>many long</a:t>
              </a:r>
            </a:p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  <a:latin typeface="Arial" charset="0"/>
                </a:rPr>
                <a:t>distances</a:t>
              </a:r>
            </a:p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  <a:latin typeface="Arial" charset="0"/>
                </a:rPr>
                <a:t>to centroid.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4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Example: Picking </a:t>
            </a:r>
            <a:r>
              <a:rPr lang="en-US" altLang="x-none" i="1">
                <a:ea typeface="ＭＳ Ｐゴシック" charset="-128"/>
              </a:rPr>
              <a:t>k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fld id="{9EE23F52-FAE8-F54C-ACAB-82737899E4D2}" type="slidenum">
              <a:rPr lang="en-US" altLang="x-none" sz="1200">
                <a:solidFill>
                  <a:srgbClr val="898989"/>
                </a:solidFill>
                <a:latin typeface="Calibri" charset="0"/>
              </a:rPr>
              <a:pPr/>
              <a:t>26</a:t>
            </a:fld>
            <a:endParaRPr lang="en-US" altLang="x-none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6564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algn="ctr" eaLnBrk="1" hangingPunct="1"/>
            <a:r>
              <a:rPr lang="en-US" altLang="x-none">
                <a:latin typeface="Times New Roman" charset="0"/>
              </a:rPr>
              <a:t>x     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x      x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 x x  x     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   x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 x</a:t>
            </a:r>
          </a:p>
        </p:txBody>
      </p:sp>
      <p:sp>
        <p:nvSpPr>
          <p:cNvPr id="66565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algn="ctr" eaLnBrk="1" hangingPunct="1"/>
            <a:r>
              <a:rPr lang="en-US" altLang="x-none">
                <a:latin typeface="Times New Roman" charset="0"/>
              </a:rPr>
              <a:t>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xx 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x        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  x  x   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x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6566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algn="ctr" eaLnBrk="1" hangingPunct="1"/>
            <a:r>
              <a:rPr lang="en-US" altLang="x-none">
                <a:latin typeface="Times New Roman" charset="0"/>
              </a:rPr>
              <a:t>     x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x    x 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  x    x  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</a:t>
            </a:r>
          </a:p>
        </p:txBody>
      </p:sp>
      <p:sp>
        <p:nvSpPr>
          <p:cNvPr id="66567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6568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0" name="Oval 17"/>
          <p:cNvSpPr>
            <a:spLocks noChangeArrowheads="1"/>
          </p:cNvSpPr>
          <p:nvPr/>
        </p:nvSpPr>
        <p:spPr bwMode="auto">
          <a:xfrm>
            <a:off x="2743200" y="2514600"/>
            <a:ext cx="1905000" cy="19050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1" name="Oval 18"/>
          <p:cNvSpPr>
            <a:spLocks noChangeArrowheads="1"/>
          </p:cNvSpPr>
          <p:nvPr/>
        </p:nvSpPr>
        <p:spPr bwMode="auto">
          <a:xfrm>
            <a:off x="4648200" y="1447800"/>
            <a:ext cx="2819400" cy="28956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66572" name="Group 29"/>
          <p:cNvGrpSpPr>
            <a:grpSpLocks/>
          </p:cNvGrpSpPr>
          <p:nvPr/>
        </p:nvGrpSpPr>
        <p:grpSpPr bwMode="auto">
          <a:xfrm>
            <a:off x="669925" y="1862138"/>
            <a:ext cx="5807075" cy="4081462"/>
            <a:chOff x="422" y="1173"/>
            <a:chExt cx="3658" cy="2571"/>
          </a:xfrm>
        </p:grpSpPr>
        <p:sp>
          <p:nvSpPr>
            <p:cNvPr id="66573" name="Line 19"/>
            <p:cNvSpPr>
              <a:spLocks noChangeShapeType="1"/>
            </p:cNvSpPr>
            <p:nvPr/>
          </p:nvSpPr>
          <p:spPr bwMode="auto">
            <a:xfrm flipH="1" flipV="1">
              <a:off x="2112" y="19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4" name="Line 20"/>
            <p:cNvSpPr>
              <a:spLocks noChangeShapeType="1"/>
            </p:cNvSpPr>
            <p:nvPr/>
          </p:nvSpPr>
          <p:spPr bwMode="auto">
            <a:xfrm flipV="1">
              <a:off x="2304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Line 21"/>
            <p:cNvSpPr>
              <a:spLocks noChangeShapeType="1"/>
            </p:cNvSpPr>
            <p:nvPr/>
          </p:nvSpPr>
          <p:spPr bwMode="auto">
            <a:xfrm flipH="1">
              <a:off x="2208" y="216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22"/>
            <p:cNvSpPr>
              <a:spLocks noChangeShapeType="1"/>
            </p:cNvSpPr>
            <p:nvPr/>
          </p:nvSpPr>
          <p:spPr bwMode="auto">
            <a:xfrm flipH="1" flipV="1">
              <a:off x="312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23"/>
            <p:cNvSpPr>
              <a:spLocks noChangeShapeType="1"/>
            </p:cNvSpPr>
            <p:nvPr/>
          </p:nvSpPr>
          <p:spPr bwMode="auto">
            <a:xfrm flipV="1">
              <a:off x="3312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24"/>
            <p:cNvSpPr>
              <a:spLocks noChangeShapeType="1"/>
            </p:cNvSpPr>
            <p:nvPr/>
          </p:nvSpPr>
          <p:spPr bwMode="auto">
            <a:xfrm>
              <a:off x="331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25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26"/>
            <p:cNvSpPr>
              <a:spLocks noChangeShapeType="1"/>
            </p:cNvSpPr>
            <p:nvPr/>
          </p:nvSpPr>
          <p:spPr bwMode="auto">
            <a:xfrm>
              <a:off x="3792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Line 27"/>
            <p:cNvSpPr>
              <a:spLocks noChangeShapeType="1"/>
            </p:cNvSpPr>
            <p:nvPr/>
          </p:nvSpPr>
          <p:spPr bwMode="auto">
            <a:xfrm>
              <a:off x="3792" y="18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Text Box 28"/>
            <p:cNvSpPr txBox="1">
              <a:spLocks noChangeArrowheads="1"/>
            </p:cNvSpPr>
            <p:nvPr/>
          </p:nvSpPr>
          <p:spPr bwMode="auto">
            <a:xfrm>
              <a:off x="422" y="1173"/>
              <a:ext cx="985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9pPr>
            </a:lstStyle>
            <a:p>
              <a:pPr eaLnBrk="1" hangingPunct="1"/>
              <a:r>
                <a:rPr lang="en-US" altLang="x-none" sz="2000" b="1">
                  <a:solidFill>
                    <a:srgbClr val="008000"/>
                  </a:solidFill>
                  <a:latin typeface="Arial" charset="0"/>
                </a:rPr>
                <a:t>Just right;</a:t>
              </a:r>
            </a:p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  <a:latin typeface="Arial" charset="0"/>
                </a:rPr>
                <a:t>distances</a:t>
              </a:r>
            </a:p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  <a:latin typeface="Arial" charset="0"/>
                </a:rPr>
                <a:t>rather short.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2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Example: Picking </a:t>
            </a:r>
            <a:r>
              <a:rPr lang="en-US" altLang="x-none" i="1">
                <a:ea typeface="ＭＳ Ｐゴシック" charset="-128"/>
              </a:rPr>
              <a:t>k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fld id="{9CC1433F-6FA1-754E-A910-FA1281F065D5}" type="slidenum">
              <a:rPr lang="en-US" altLang="x-none" sz="1200">
                <a:solidFill>
                  <a:srgbClr val="898989"/>
                </a:solidFill>
                <a:latin typeface="Calibri" charset="0"/>
              </a:rPr>
              <a:pPr/>
              <a:t>27</a:t>
            </a:fld>
            <a:endParaRPr lang="en-US" altLang="x-none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7588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algn="ctr" eaLnBrk="1" hangingPunct="1"/>
            <a:r>
              <a:rPr lang="en-US" altLang="x-none">
                <a:latin typeface="Times New Roman" charset="0"/>
              </a:rPr>
              <a:t>x     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x      x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 x x  x     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   x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 x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algn="ctr" eaLnBrk="1" hangingPunct="1"/>
            <a:r>
              <a:rPr lang="en-US" altLang="x-none">
                <a:latin typeface="Times New Roman" charset="0"/>
              </a:rPr>
              <a:t>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xx 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x        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  x  x   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x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7590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algn="ctr" eaLnBrk="1" hangingPunct="1"/>
            <a:r>
              <a:rPr lang="en-US" altLang="x-none">
                <a:latin typeface="Times New Roman" charset="0"/>
              </a:rPr>
              <a:t>     x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x    x 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  x    x     x</a:t>
            </a:r>
          </a:p>
          <a:p>
            <a:pPr algn="ctr" eaLnBrk="1" hangingPunct="1"/>
            <a:r>
              <a:rPr lang="en-US" altLang="x-none">
                <a:latin typeface="Times New Roman" charset="0"/>
              </a:rPr>
              <a:t>x  </a:t>
            </a: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x</a:t>
            </a: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7594" name="Oval 17"/>
          <p:cNvSpPr>
            <a:spLocks noChangeArrowheads="1"/>
          </p:cNvSpPr>
          <p:nvPr/>
        </p:nvSpPr>
        <p:spPr bwMode="auto">
          <a:xfrm>
            <a:off x="2819400" y="2514600"/>
            <a:ext cx="1752600" cy="19050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7595" name="Oval 18"/>
          <p:cNvSpPr>
            <a:spLocks noChangeArrowheads="1"/>
          </p:cNvSpPr>
          <p:nvPr/>
        </p:nvSpPr>
        <p:spPr bwMode="auto">
          <a:xfrm>
            <a:off x="5029200" y="1524000"/>
            <a:ext cx="2133600" cy="1600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7596" name="Oval 19"/>
          <p:cNvSpPr>
            <a:spLocks noChangeArrowheads="1"/>
          </p:cNvSpPr>
          <p:nvPr/>
        </p:nvSpPr>
        <p:spPr bwMode="auto">
          <a:xfrm>
            <a:off x="5867400" y="3200400"/>
            <a:ext cx="990600" cy="1066800"/>
          </a:xfrm>
          <a:prstGeom prst="ellipse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67597" name="Group 28"/>
          <p:cNvGrpSpPr>
            <a:grpSpLocks/>
          </p:cNvGrpSpPr>
          <p:nvPr/>
        </p:nvGrpSpPr>
        <p:grpSpPr bwMode="auto">
          <a:xfrm>
            <a:off x="593725" y="1633538"/>
            <a:ext cx="5959475" cy="2328862"/>
            <a:chOff x="374" y="1029"/>
            <a:chExt cx="3754" cy="1467"/>
          </a:xfrm>
        </p:grpSpPr>
        <p:sp>
          <p:nvSpPr>
            <p:cNvPr id="67598" name="Line 20"/>
            <p:cNvSpPr>
              <a:spLocks noChangeShapeType="1"/>
            </p:cNvSpPr>
            <p:nvPr/>
          </p:nvSpPr>
          <p:spPr bwMode="auto">
            <a:xfrm flipH="1" flipV="1">
              <a:off x="3360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9" name="Line 21"/>
            <p:cNvSpPr>
              <a:spLocks noChangeShapeType="1"/>
            </p:cNvSpPr>
            <p:nvPr/>
          </p:nvSpPr>
          <p:spPr bwMode="auto">
            <a:xfrm flipV="1">
              <a:off x="3792" y="14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0" name="Line 22"/>
            <p:cNvSpPr>
              <a:spLocks noChangeShapeType="1"/>
            </p:cNvSpPr>
            <p:nvPr/>
          </p:nvSpPr>
          <p:spPr bwMode="auto">
            <a:xfrm>
              <a:off x="3792" y="1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Line 24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Line 25"/>
            <p:cNvSpPr>
              <a:spLocks noChangeShapeType="1"/>
            </p:cNvSpPr>
            <p:nvPr/>
          </p:nvSpPr>
          <p:spPr bwMode="auto">
            <a:xfrm>
              <a:off x="39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Line 26"/>
            <p:cNvSpPr>
              <a:spLocks noChangeShapeType="1"/>
            </p:cNvSpPr>
            <p:nvPr/>
          </p:nvSpPr>
          <p:spPr bwMode="auto">
            <a:xfrm flipH="1">
              <a:off x="3936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4" name="Text Box 27"/>
            <p:cNvSpPr txBox="1">
              <a:spLocks noChangeArrowheads="1"/>
            </p:cNvSpPr>
            <p:nvPr/>
          </p:nvSpPr>
          <p:spPr bwMode="auto">
            <a:xfrm>
              <a:off x="374" y="1029"/>
              <a:ext cx="1382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</a:defRPr>
              </a:lvl9pPr>
            </a:lstStyle>
            <a:p>
              <a:pPr eaLnBrk="1" hangingPunct="1"/>
              <a:r>
                <a:rPr lang="en-US" altLang="x-none" sz="2000" b="1">
                  <a:solidFill>
                    <a:srgbClr val="008000"/>
                  </a:solidFill>
                  <a:latin typeface="Arial" charset="0"/>
                </a:rPr>
                <a:t>Too many;</a:t>
              </a:r>
            </a:p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  <a:latin typeface="Arial" charset="0"/>
                </a:rPr>
                <a:t>little improvement</a:t>
              </a:r>
            </a:p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  <a:latin typeface="Arial" charset="0"/>
                </a:rPr>
                <a:t>in average</a:t>
              </a:r>
            </a:p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  <a:latin typeface="Arial" charset="0"/>
                </a:rPr>
                <a:t>distance.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7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Termination conditions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3400">
                <a:ea typeface="ＭＳ Ｐゴシック" charset="-128"/>
              </a:rPr>
              <a:t>Several possibilities, e.g.,</a:t>
            </a:r>
          </a:p>
          <a:p>
            <a:pPr lvl="1" eaLnBrk="1" hangingPunct="1"/>
            <a:r>
              <a:rPr lang="en-US" altLang="x-none" sz="3200">
                <a:ea typeface="ＭＳ Ｐゴシック" charset="-128"/>
              </a:rPr>
              <a:t>A fixed number of iterations.</a:t>
            </a:r>
          </a:p>
          <a:p>
            <a:pPr lvl="1" eaLnBrk="1" hangingPunct="1"/>
            <a:r>
              <a:rPr lang="en-US" altLang="x-none" sz="3200">
                <a:ea typeface="ＭＳ Ｐゴシック" charset="-128"/>
              </a:rPr>
              <a:t>Doc partition unchanged.</a:t>
            </a:r>
          </a:p>
          <a:p>
            <a:pPr lvl="1" eaLnBrk="1" hangingPunct="1"/>
            <a:r>
              <a:rPr lang="en-US" altLang="x-none" sz="3200">
                <a:ea typeface="ＭＳ Ｐゴシック" charset="-128"/>
              </a:rPr>
              <a:t>Centroid positions don’t change.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1600">
                <a:solidFill>
                  <a:srgbClr val="FBFCFF"/>
                </a:solidFill>
                <a:latin typeface="Lucida Sans" charset="0"/>
                <a:ea typeface="Arial Unicode MS" charset="0"/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8580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Time Complexity</a:t>
            </a:r>
          </a:p>
        </p:txBody>
      </p:sp>
      <p:sp>
        <p:nvSpPr>
          <p:cNvPr id="2969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Computing distance between two docs is O</a:t>
            </a:r>
            <a:r>
              <a:rPr lang="en-US" altLang="x-none" i="1">
                <a:ea typeface="ＭＳ Ｐゴシック" charset="-128"/>
              </a:rPr>
              <a:t>(M)</a:t>
            </a:r>
            <a:r>
              <a:rPr lang="en-US" altLang="x-none">
                <a:ea typeface="ＭＳ Ｐゴシック" charset="-128"/>
              </a:rPr>
              <a:t> where </a:t>
            </a:r>
            <a:r>
              <a:rPr lang="en-US" altLang="x-none" i="1">
                <a:ea typeface="ＭＳ Ｐゴシック" charset="-128"/>
              </a:rPr>
              <a:t>M </a:t>
            </a:r>
            <a:r>
              <a:rPr lang="en-US" altLang="x-none">
                <a:ea typeface="ＭＳ Ｐゴシック" charset="-128"/>
              </a:rPr>
              <a:t>is the dimensionality of the vectors.</a:t>
            </a:r>
          </a:p>
          <a:p>
            <a:pPr eaLnBrk="1" hangingPunct="1"/>
            <a:r>
              <a:rPr lang="en-US" altLang="x-none">
                <a:ea typeface="ＭＳ Ｐゴシック" charset="-128"/>
              </a:rPr>
              <a:t>Reassigning clusters: O</a:t>
            </a:r>
            <a:r>
              <a:rPr lang="en-US" altLang="x-none" i="1">
                <a:ea typeface="ＭＳ Ｐゴシック" charset="-128"/>
              </a:rPr>
              <a:t>(KN)</a:t>
            </a:r>
            <a:r>
              <a:rPr lang="en-US" altLang="x-none">
                <a:ea typeface="ＭＳ Ｐゴシック" charset="-128"/>
              </a:rPr>
              <a:t> distance computations, or O</a:t>
            </a:r>
            <a:r>
              <a:rPr lang="en-US" altLang="x-none" i="1">
                <a:ea typeface="ＭＳ Ｐゴシック" charset="-128"/>
              </a:rPr>
              <a:t>(KNM).</a:t>
            </a:r>
          </a:p>
          <a:p>
            <a:pPr eaLnBrk="1" hangingPunct="1"/>
            <a:r>
              <a:rPr lang="en-US" altLang="x-none">
                <a:ea typeface="ＭＳ Ｐゴシック" charset="-128"/>
              </a:rPr>
              <a:t>Computing centroids: Each doc gets added once to some centroid: O</a:t>
            </a:r>
            <a:r>
              <a:rPr lang="en-US" altLang="x-none" i="1">
                <a:ea typeface="ＭＳ Ｐゴシック" charset="-128"/>
              </a:rPr>
              <a:t>(NM).</a:t>
            </a:r>
          </a:p>
          <a:p>
            <a:pPr eaLnBrk="1" hangingPunct="1"/>
            <a:r>
              <a:rPr lang="en-US" altLang="x-none">
                <a:ea typeface="ＭＳ Ｐゴシック" charset="-128"/>
              </a:rPr>
              <a:t>Assume these two steps are each done once for </a:t>
            </a:r>
            <a:r>
              <a:rPr lang="en-US" altLang="x-none" i="1">
                <a:ea typeface="ＭＳ Ｐゴシック" charset="-128"/>
              </a:rPr>
              <a:t>I</a:t>
            </a:r>
            <a:r>
              <a:rPr lang="en-US" altLang="x-none">
                <a:ea typeface="ＭＳ Ｐゴシック" charset="-128"/>
              </a:rPr>
              <a:t> iterations:  O</a:t>
            </a:r>
            <a:r>
              <a:rPr lang="en-US" altLang="x-none" i="1">
                <a:ea typeface="ＭＳ Ｐゴシック" charset="-128"/>
              </a:rPr>
              <a:t>(IKNM).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1600">
                <a:solidFill>
                  <a:srgbClr val="FBFCFF"/>
                </a:solidFill>
                <a:latin typeface="Lucida Sans" charset="0"/>
                <a:ea typeface="Arial Unicode MS" charset="0"/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4580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18977"/>
            <a:ext cx="8559800" cy="591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2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Seed Choice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533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Results can vary based on random seed selection.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Some seeds can result in poor convergence rate, or convergence to sub-optimal clusterings.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Select good seeds using a heuristic (e.g., doc least similar to any existing mean)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solidFill>
                  <a:srgbClr val="0000CC"/>
                </a:solidFill>
                <a:ea typeface="ＭＳ Ｐゴシック" charset="-128"/>
              </a:rPr>
              <a:t>Try out multiple starting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Initialize with the results of another method.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800"/>
            <a:ext cx="2819400" cy="10556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096000" y="3657600"/>
            <a:ext cx="2679700" cy="20145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b="1">
                <a:latin typeface="Times New Roman" charset="0"/>
                <a:ea typeface="Arial Unicode MS" charset="0"/>
              </a:rPr>
              <a:t>In the above, if you start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b="1">
                <a:latin typeface="Times New Roman" charset="0"/>
                <a:ea typeface="Arial Unicode MS" charset="0"/>
              </a:rPr>
              <a:t>with B and E as centroids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b="1">
                <a:latin typeface="Times New Roman" charset="0"/>
                <a:ea typeface="Arial Unicode MS" charset="0"/>
              </a:rPr>
              <a:t>you converge to {A,B,C}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b="1">
                <a:latin typeface="Times New Roman" charset="0"/>
                <a:ea typeface="Arial Unicode MS" charset="0"/>
              </a:rPr>
              <a:t>and {D,E,F}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b="1">
                <a:latin typeface="Times New Roman" charset="0"/>
                <a:ea typeface="Arial Unicode MS" charset="0"/>
              </a:rPr>
              <a:t>If you start with D and F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b="1">
                <a:latin typeface="Times New Roman" charset="0"/>
                <a:ea typeface="Arial Unicode MS" charset="0"/>
              </a:rPr>
              <a:t>you converge to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1800" b="1">
                <a:latin typeface="Times New Roman" charset="0"/>
                <a:ea typeface="Arial Unicode MS" charset="0"/>
              </a:rPr>
              <a:t>{A,B,D,E} {C,F}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6324600" y="1828800"/>
            <a:ext cx="2168525" cy="7016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2000" b="1">
                <a:latin typeface="Times New Roman" charset="0"/>
                <a:ea typeface="Arial Unicode MS" charset="0"/>
              </a:rPr>
              <a:t>Example showing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x-none" sz="2000" b="1">
                <a:latin typeface="Times New Roman" charset="0"/>
                <a:ea typeface="Arial Unicode MS" charset="0"/>
              </a:rPr>
              <a:t>sensitivity to seeds</a:t>
            </a: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1600">
                <a:solidFill>
                  <a:srgbClr val="FBFCFF"/>
                </a:solidFill>
                <a:latin typeface="Lucida Sans" charset="0"/>
                <a:ea typeface="Arial Unicode MS" charset="0"/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10806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i="1">
                <a:ea typeface="ＭＳ Ｐゴシック" charset="-128"/>
              </a:rPr>
              <a:t>K</a:t>
            </a:r>
            <a:r>
              <a:rPr lang="en-US" altLang="x-none">
                <a:ea typeface="ＭＳ Ｐゴシック" charset="-128"/>
              </a:rPr>
              <a:t>-means issues, variations, etc.</a:t>
            </a:r>
          </a:p>
        </p:txBody>
      </p:sp>
      <p:sp>
        <p:nvSpPr>
          <p:cNvPr id="3174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Recomputing the centroid after every assignment (rather than after all points are re-assigned) can improve speed of convergence of </a:t>
            </a:r>
            <a:r>
              <a:rPr lang="en-US" altLang="x-none" i="1">
                <a:ea typeface="ＭＳ Ｐゴシック" charset="-128"/>
              </a:rPr>
              <a:t>K</a:t>
            </a:r>
            <a:r>
              <a:rPr lang="en-US" altLang="x-none">
                <a:ea typeface="ＭＳ Ｐゴシック" charset="-128"/>
              </a:rPr>
              <a:t>-means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Assumes clusters are spherical in vector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600">
                <a:ea typeface="ＭＳ Ｐゴシック" charset="-128"/>
              </a:rPr>
              <a:t>Sensitive to coordinate changes, weighting 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Disjoint and exhaustive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600">
                <a:ea typeface="ＭＳ Ｐゴシック" charset="-128"/>
              </a:rPr>
              <a:t>Doesn’t have a notion of “outliers” by default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600">
                <a:ea typeface="ＭＳ Ｐゴシック" charset="-128"/>
              </a:rPr>
              <a:t>But can add outlier filtering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1600">
                <a:solidFill>
                  <a:srgbClr val="FBFCFF"/>
                </a:solidFill>
                <a:latin typeface="Lucida Sans" charset="0"/>
                <a:ea typeface="Arial Unicode MS" charset="0"/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8268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How Many Clusters?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Number of clusters </a:t>
            </a:r>
            <a:r>
              <a:rPr lang="en-US" altLang="x-none" i="1">
                <a:ea typeface="ＭＳ Ｐゴシック" charset="-128"/>
              </a:rPr>
              <a:t>K </a:t>
            </a:r>
            <a:r>
              <a:rPr lang="en-US" altLang="x-none">
                <a:ea typeface="ＭＳ Ｐゴシック" charset="-128"/>
              </a:rPr>
              <a:t>is given</a:t>
            </a:r>
          </a:p>
          <a:p>
            <a:pPr lvl="1" eaLnBrk="1" hangingPunct="1"/>
            <a:r>
              <a:rPr lang="en-US" altLang="x-none">
                <a:ea typeface="ＭＳ Ｐゴシック" charset="-128"/>
              </a:rPr>
              <a:t>Partition</a:t>
            </a:r>
            <a:r>
              <a:rPr lang="en-US" altLang="x-none" sz="2600" i="1">
                <a:ea typeface="ＭＳ Ｐゴシック" charset="-128"/>
              </a:rPr>
              <a:t> n</a:t>
            </a:r>
            <a:r>
              <a:rPr lang="en-US" altLang="x-none">
                <a:ea typeface="ＭＳ Ｐゴシック" charset="-128"/>
              </a:rPr>
              <a:t> docs into predetermined number of clusters</a:t>
            </a:r>
          </a:p>
          <a:p>
            <a:pPr eaLnBrk="1" hangingPunct="1"/>
            <a:r>
              <a:rPr lang="en-US" altLang="x-none">
                <a:ea typeface="ＭＳ Ｐゴシック" charset="-128"/>
              </a:rPr>
              <a:t>Finding the “right” number of clusters is part of the problem</a:t>
            </a:r>
          </a:p>
          <a:p>
            <a:pPr lvl="1" eaLnBrk="1" hangingPunct="1"/>
            <a:r>
              <a:rPr lang="en-US" altLang="x-none">
                <a:ea typeface="ＭＳ Ｐゴシック" charset="-128"/>
              </a:rPr>
              <a:t>Given docs, partition into an “appropriate” number of subsets.</a:t>
            </a:r>
          </a:p>
          <a:p>
            <a:pPr lvl="1" eaLnBrk="1" hangingPunct="1"/>
            <a:r>
              <a:rPr lang="en-US" altLang="x-none">
                <a:ea typeface="ＭＳ Ｐゴシック" charset="-128"/>
              </a:rPr>
              <a:t>E.g., for query results - ideal value of </a:t>
            </a:r>
            <a:r>
              <a:rPr lang="en-US" altLang="x-none" i="1">
                <a:ea typeface="ＭＳ Ｐゴシック" charset="-128"/>
              </a:rPr>
              <a:t>K</a:t>
            </a:r>
            <a:r>
              <a:rPr lang="en-US" altLang="x-none">
                <a:ea typeface="ＭＳ Ｐゴシック" charset="-128"/>
              </a:rPr>
              <a:t> not known up front - though UI may impose limits.</a:t>
            </a:r>
          </a:p>
          <a:p>
            <a:pPr eaLnBrk="1" hangingPunct="1"/>
            <a:r>
              <a:rPr lang="en-US" altLang="x-none">
                <a:ea typeface="ＭＳ Ｐゴシック" charset="-128"/>
              </a:rPr>
              <a:t>Can usually take an algorithm for one flavor and convert to the other.</a:t>
            </a:r>
          </a:p>
        </p:txBody>
      </p:sp>
    </p:spTree>
    <p:extLst>
      <p:ext uri="{BB962C8B-B14F-4D97-AF65-F5344CB8AC3E}">
        <p14:creationId xmlns:p14="http://schemas.microsoft.com/office/powerpoint/2010/main" val="21428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i="1">
                <a:ea typeface="ＭＳ Ｐゴシック" charset="-128"/>
              </a:rPr>
              <a:t>K</a:t>
            </a:r>
            <a:r>
              <a:rPr lang="en-US" altLang="x-none">
                <a:ea typeface="ＭＳ Ｐゴシック" charset="-128"/>
              </a:rPr>
              <a:t> not specified in advance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3000">
                <a:ea typeface="ＭＳ Ｐゴシック" charset="-128"/>
              </a:rPr>
              <a:t>Say, the results of a query.</a:t>
            </a:r>
          </a:p>
          <a:p>
            <a:pPr eaLnBrk="1" hangingPunct="1"/>
            <a:r>
              <a:rPr lang="en-US" altLang="x-none" sz="3000">
                <a:ea typeface="ＭＳ Ｐゴシック" charset="-128"/>
              </a:rPr>
              <a:t>Solve an optimization problem: penalize having lots of clusters</a:t>
            </a:r>
          </a:p>
          <a:p>
            <a:pPr lvl="1" eaLnBrk="1" hangingPunct="1"/>
            <a:r>
              <a:rPr lang="en-US" altLang="x-none" sz="2800">
                <a:ea typeface="ＭＳ Ｐゴシック" charset="-128"/>
              </a:rPr>
              <a:t>application dependent, e.g., compressed summary of search results list.</a:t>
            </a:r>
          </a:p>
          <a:p>
            <a:pPr eaLnBrk="1" hangingPunct="1"/>
            <a:r>
              <a:rPr lang="en-US" altLang="x-none" sz="3000">
                <a:ea typeface="ＭＳ Ｐゴシック" charset="-128"/>
              </a:rPr>
              <a:t>Tradeoff between having more clusters (better focus within each cluster) and having too many clusters</a:t>
            </a:r>
          </a:p>
        </p:txBody>
      </p:sp>
    </p:spTree>
    <p:extLst>
      <p:ext uri="{BB962C8B-B14F-4D97-AF65-F5344CB8AC3E}">
        <p14:creationId xmlns:p14="http://schemas.microsoft.com/office/powerpoint/2010/main" val="2186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i="1">
                <a:ea typeface="ＭＳ Ｐゴシック" charset="-128"/>
              </a:rPr>
              <a:t>K</a:t>
            </a:r>
            <a:r>
              <a:rPr lang="en-US" altLang="x-none">
                <a:ea typeface="ＭＳ Ｐゴシック" charset="-128"/>
              </a:rPr>
              <a:t> not specified in advance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3400">
                <a:ea typeface="ＭＳ Ｐゴシック" charset="-128"/>
              </a:rPr>
              <a:t>Given a clustering, define the </a:t>
            </a:r>
            <a:r>
              <a:rPr lang="en-US" altLang="x-none" sz="3400" u="sng">
                <a:ea typeface="ＭＳ Ｐゴシック" charset="-128"/>
              </a:rPr>
              <a:t>Benefit</a:t>
            </a:r>
            <a:r>
              <a:rPr lang="en-US" altLang="x-none" sz="3400">
                <a:ea typeface="ＭＳ Ｐゴシック" charset="-128"/>
              </a:rPr>
              <a:t> for a doc to be the cosine similarity to its centroid</a:t>
            </a:r>
          </a:p>
          <a:p>
            <a:pPr eaLnBrk="1" hangingPunct="1"/>
            <a:r>
              <a:rPr lang="en-US" altLang="x-none" sz="3400">
                <a:ea typeface="ＭＳ Ｐゴシック" charset="-128"/>
              </a:rPr>
              <a:t>Define the </a:t>
            </a:r>
            <a:r>
              <a:rPr lang="en-US" altLang="x-none" sz="3400" u="sng">
                <a:ea typeface="ＭＳ Ｐゴシック" charset="-128"/>
              </a:rPr>
              <a:t>Total Benefit</a:t>
            </a:r>
            <a:r>
              <a:rPr lang="en-US" altLang="x-none" sz="3400">
                <a:ea typeface="ＭＳ Ｐゴシック" charset="-128"/>
              </a:rPr>
              <a:t> to be the sum of the individual doc Benefits.</a:t>
            </a:r>
          </a:p>
        </p:txBody>
      </p:sp>
      <p:sp>
        <p:nvSpPr>
          <p:cNvPr id="34819" name="AutoShape 4"/>
          <p:cNvSpPr>
            <a:spLocks noChangeArrowheads="1"/>
          </p:cNvSpPr>
          <p:nvPr/>
        </p:nvSpPr>
        <p:spPr bwMode="auto">
          <a:xfrm>
            <a:off x="158750" y="4983163"/>
            <a:ext cx="8448675" cy="781050"/>
          </a:xfrm>
          <a:prstGeom prst="upArrowCallout">
            <a:avLst>
              <a:gd name="adj1" fmla="val 260812"/>
              <a:gd name="adj2" fmla="val 260812"/>
              <a:gd name="adj3" fmla="val 241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x-none">
                <a:latin typeface="Rockwell" charset="0"/>
                <a:ea typeface="Arial Unicode MS" charset="0"/>
              </a:rPr>
              <a:t>Why is there always a clustering of Total Benefit </a:t>
            </a:r>
            <a:r>
              <a:rPr lang="en-US" altLang="x-none" i="1">
                <a:latin typeface="Rockwell" charset="0"/>
                <a:ea typeface="Arial Unicode MS" charset="0"/>
              </a:rPr>
              <a:t>n</a:t>
            </a:r>
            <a:r>
              <a:rPr lang="en-US" altLang="x-none">
                <a:latin typeface="Rockwell" charset="0"/>
                <a:ea typeface="Arial Unicode MS" charset="0"/>
              </a:rPr>
              <a:t>?</a:t>
            </a:r>
            <a:endParaRPr lang="en-US" altLang="x-none" sz="1800">
              <a:latin typeface="Rockwell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Penalize lots of clusters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For each cluster, we have a </a:t>
            </a:r>
            <a:r>
              <a:rPr lang="en-US" altLang="x-none" u="sng">
                <a:ea typeface="ＭＳ Ｐゴシック" charset="-128"/>
              </a:rPr>
              <a:t>Cost</a:t>
            </a:r>
            <a:r>
              <a:rPr lang="en-US" altLang="x-none">
                <a:ea typeface="ＭＳ Ｐゴシック" charset="-128"/>
              </a:rPr>
              <a:t> </a:t>
            </a:r>
            <a:r>
              <a:rPr lang="en-US" altLang="x-none" i="1">
                <a:ea typeface="ＭＳ Ｐゴシック" charset="-128"/>
              </a:rPr>
              <a:t>C</a:t>
            </a:r>
            <a:r>
              <a:rPr lang="en-US" altLang="x-none">
                <a:ea typeface="ＭＳ Ｐゴシック" charset="-128"/>
              </a:rPr>
              <a:t>.</a:t>
            </a:r>
          </a:p>
          <a:p>
            <a:pPr eaLnBrk="1" hangingPunct="1"/>
            <a:r>
              <a:rPr lang="en-US" altLang="x-none">
                <a:ea typeface="ＭＳ Ｐゴシック" charset="-128"/>
              </a:rPr>
              <a:t>Thus for a clustering with </a:t>
            </a:r>
            <a:r>
              <a:rPr lang="en-US" altLang="x-none" i="1">
                <a:ea typeface="ＭＳ Ｐゴシック" charset="-128"/>
              </a:rPr>
              <a:t>K</a:t>
            </a:r>
            <a:r>
              <a:rPr lang="en-US" altLang="x-none">
                <a:ea typeface="ＭＳ Ｐゴシック" charset="-128"/>
              </a:rPr>
              <a:t> clusters, the </a:t>
            </a:r>
            <a:r>
              <a:rPr lang="en-US" altLang="x-none" u="sng">
                <a:ea typeface="ＭＳ Ｐゴシック" charset="-128"/>
              </a:rPr>
              <a:t>Total Cost</a:t>
            </a:r>
            <a:r>
              <a:rPr lang="en-US" altLang="x-none">
                <a:ea typeface="ＭＳ Ｐゴシック" charset="-128"/>
              </a:rPr>
              <a:t> is </a:t>
            </a:r>
            <a:r>
              <a:rPr lang="en-US" altLang="x-none" i="1">
                <a:ea typeface="ＭＳ Ｐゴシック" charset="-128"/>
              </a:rPr>
              <a:t>KC</a:t>
            </a:r>
            <a:r>
              <a:rPr lang="en-US" altLang="x-none">
                <a:ea typeface="ＭＳ Ｐゴシック" charset="-128"/>
              </a:rPr>
              <a:t>.</a:t>
            </a:r>
          </a:p>
          <a:p>
            <a:pPr eaLnBrk="1" hangingPunct="1"/>
            <a:r>
              <a:rPr lang="en-US" altLang="x-none">
                <a:ea typeface="ＭＳ Ｐゴシック" charset="-128"/>
              </a:rPr>
              <a:t>Define the </a:t>
            </a:r>
            <a:r>
              <a:rPr lang="en-US" altLang="x-none" u="sng">
                <a:ea typeface="ＭＳ Ｐゴシック" charset="-128"/>
              </a:rPr>
              <a:t>Value</a:t>
            </a:r>
            <a:r>
              <a:rPr lang="en-US" altLang="x-none">
                <a:ea typeface="ＭＳ Ｐゴシック" charset="-128"/>
              </a:rPr>
              <a:t> of a clustering to be = 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x-none">
                <a:solidFill>
                  <a:srgbClr val="990033"/>
                </a:solidFill>
                <a:ea typeface="ＭＳ Ｐゴシック" charset="-128"/>
              </a:rPr>
              <a:t>Total Benefit - Total Cost.</a:t>
            </a:r>
            <a:endParaRPr lang="en-US" altLang="x-none">
              <a:ea typeface="ＭＳ Ｐゴシック" charset="-128"/>
            </a:endParaRPr>
          </a:p>
          <a:p>
            <a:pPr eaLnBrk="1" hangingPunct="1"/>
            <a:r>
              <a:rPr lang="en-US" altLang="x-none">
                <a:ea typeface="ＭＳ Ｐゴシック" charset="-128"/>
              </a:rPr>
              <a:t>Find the clustering of highest value, over all choices of </a:t>
            </a:r>
            <a:r>
              <a:rPr lang="en-US" altLang="x-none" i="1">
                <a:ea typeface="ＭＳ Ｐゴシック" charset="-128"/>
              </a:rPr>
              <a:t>K</a:t>
            </a:r>
            <a:r>
              <a:rPr lang="en-US" altLang="x-none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US" altLang="x-none">
                <a:ea typeface="ＭＳ Ｐゴシック" charset="-128"/>
              </a:rPr>
              <a:t>Total benefit increases with increasing </a:t>
            </a:r>
            <a:r>
              <a:rPr lang="en-US" altLang="x-none" i="1">
                <a:ea typeface="ＭＳ Ｐゴシック" charset="-128"/>
              </a:rPr>
              <a:t>K</a:t>
            </a:r>
            <a:r>
              <a:rPr lang="en-US" altLang="x-none">
                <a:ea typeface="ＭＳ Ｐゴシック" charset="-128"/>
              </a:rPr>
              <a:t>. But can stop when it doesn’t increase by “much”. The Cost term enforces this.</a:t>
            </a:r>
          </a:p>
          <a:p>
            <a:pPr lvl="1" eaLnBrk="1" hangingPunct="1"/>
            <a:endParaRPr lang="en-US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9" y="254000"/>
            <a:ext cx="8122501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3" y="274638"/>
            <a:ext cx="8262257" cy="561178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639"/>
            <a:ext cx="7772400" cy="57291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6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638"/>
            <a:ext cx="7772400" cy="55392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638"/>
            <a:ext cx="7772400" cy="554650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3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638"/>
            <a:ext cx="7772400" cy="56084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0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420</TotalTime>
  <Words>1218</Words>
  <Application>Microsoft Macintosh PowerPoint</Application>
  <PresentationFormat>On-screen Show (4:3)</PresentationFormat>
  <Paragraphs>255</Paragraphs>
  <Slides>35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 Unicode MS</vt:lpstr>
      <vt:lpstr>Franklin Gothic Book</vt:lpstr>
      <vt:lpstr>ＭＳ Ｐゴシック</vt:lpstr>
      <vt:lpstr>Perpetua</vt:lpstr>
      <vt:lpstr>Wingdings 2</vt:lpstr>
      <vt:lpstr>Arial</vt:lpstr>
      <vt:lpstr>Calibri</vt:lpstr>
      <vt:lpstr>Lucida Sans</vt:lpstr>
      <vt:lpstr>Rockwell</vt:lpstr>
      <vt:lpstr>Symbol</vt:lpstr>
      <vt:lpstr>Times New Roman</vt:lpstr>
      <vt:lpstr>Wingdings</vt:lpstr>
      <vt:lpstr>BasicPresentation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clustering?</vt:lpstr>
      <vt:lpstr>A data set with clear cluster structure</vt:lpstr>
      <vt:lpstr>Clustering Algorithms</vt:lpstr>
      <vt:lpstr>Hard vs. soft clustering</vt:lpstr>
      <vt:lpstr>Partitioning Algorithms</vt:lpstr>
      <vt:lpstr>K-Means</vt:lpstr>
      <vt:lpstr>K-Means Algorithm</vt:lpstr>
      <vt:lpstr>Example: Assigning Clusters</vt:lpstr>
      <vt:lpstr>Example: Assigning Clusters</vt:lpstr>
      <vt:lpstr>Example: Assigning Clusters</vt:lpstr>
      <vt:lpstr>Getting the k right</vt:lpstr>
      <vt:lpstr>Example: Picking k</vt:lpstr>
      <vt:lpstr>Example: Picking k</vt:lpstr>
      <vt:lpstr>Example: Picking k</vt:lpstr>
      <vt:lpstr>Termination conditions</vt:lpstr>
      <vt:lpstr>Time Complexity</vt:lpstr>
      <vt:lpstr>Seed Choice</vt:lpstr>
      <vt:lpstr>K-means issues, variations, etc.</vt:lpstr>
      <vt:lpstr>How Many Clusters?</vt:lpstr>
      <vt:lpstr>K not specified in advance</vt:lpstr>
      <vt:lpstr>K not specified in advance</vt:lpstr>
      <vt:lpstr>Penalize lots of clusters</vt:lpstr>
    </vt:vector>
  </TitlesOfParts>
  <Company>Simon Fraser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anjali goyal</cp:lastModifiedBy>
  <cp:revision>43</cp:revision>
  <cp:lastPrinted>2012-10-18T22:21:06Z</cp:lastPrinted>
  <dcterms:created xsi:type="dcterms:W3CDTF">2011-12-30T19:23:42Z</dcterms:created>
  <dcterms:modified xsi:type="dcterms:W3CDTF">2018-09-06T05:39:41Z</dcterms:modified>
</cp:coreProperties>
</file>