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44" r:id="rId2"/>
    <p:sldId id="345" r:id="rId3"/>
    <p:sldId id="346" r:id="rId4"/>
    <p:sldId id="347" r:id="rId5"/>
    <p:sldId id="352" r:id="rId6"/>
    <p:sldId id="401" r:id="rId7"/>
    <p:sldId id="416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7" r:id="rId16"/>
    <p:sldId id="418" r:id="rId17"/>
    <p:sldId id="419" r:id="rId18"/>
    <p:sldId id="42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0000FF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3" autoAdjust="0"/>
    <p:restoredTop sz="91832" autoAdjust="0"/>
  </p:normalViewPr>
  <p:slideViewPr>
    <p:cSldViewPr>
      <p:cViewPr varScale="1">
        <p:scale>
          <a:sx n="91" d="100"/>
          <a:sy n="91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2A8-3B61-4F35-9883-D76A67E55D13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7A4D-2E34-40E4-899E-18D43609B456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15C-E023-4D12-BA1D-E4C0530F769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AD5A4A11-037A-400A-9873-F88BE8032DFA}" type="datetime1">
              <a:rPr lang="en-US" smtClean="0"/>
              <a:t>9/11/18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CDE660-6CC4-40BF-8627-48442EE38211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0ECA-AC6D-4B57-A8CE-0D40A92A373D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21BB-293F-405C-8578-683E54877F20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8752-9CC5-48A9-BEC9-1F3C1CF413E4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D67-6E56-4CF6-8222-9DC2D0BC8CC0}" type="datetime1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A5A-BB70-4790-9738-9C58ACFAB389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2447-3D18-42DF-AB4F-3B92F0EA35E8}" type="datetime1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1C4-3FEF-4658-8EF0-2187CCB9761B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82D7FB6-AB3E-4073-8B70-8B08061EA4C6}" type="datetime1">
              <a:rPr lang="en-US" smtClean="0"/>
              <a:t>9/11/18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0CC2D87-19F2-4B49-95D3-FBDE96F43229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Methods </a:t>
            </a:r>
            <a:r>
              <a:rPr lang="en-US" dirty="0"/>
              <a:t>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Hierarchical: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Agglomerative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 smtClean="0"/>
              <a:t>(bottom up):</a:t>
            </a:r>
            <a:endParaRPr lang="en-US" dirty="0"/>
          </a:p>
          <a:p>
            <a:pPr lvl="2"/>
            <a:r>
              <a:rPr lang="en-US" dirty="0"/>
              <a:t>Initially, each point </a:t>
            </a:r>
            <a:r>
              <a:rPr lang="en-US" dirty="0" smtClean="0"/>
              <a:t>is a cluster</a:t>
            </a:r>
            <a:endParaRPr lang="en-US" dirty="0"/>
          </a:p>
          <a:p>
            <a:pPr lvl="2"/>
            <a:r>
              <a:rPr lang="en-US" dirty="0"/>
              <a:t>Repeatedly combine the two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nearest” </a:t>
            </a:r>
            <a:r>
              <a:rPr lang="en-US" dirty="0" smtClean="0"/>
              <a:t>clusters </a:t>
            </a:r>
            <a:r>
              <a:rPr lang="en-US" dirty="0"/>
              <a:t>into </a:t>
            </a:r>
            <a:r>
              <a:rPr lang="en-US" dirty="0" smtClean="0"/>
              <a:t>one</a:t>
            </a: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Divisive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 smtClean="0"/>
              <a:t>(top down):</a:t>
            </a:r>
          </a:p>
          <a:p>
            <a:pPr lvl="2"/>
            <a:r>
              <a:rPr lang="en-US" dirty="0" smtClean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Point </a:t>
            </a:r>
            <a:r>
              <a:rPr lang="en-US" b="1" dirty="0" smtClean="0">
                <a:solidFill>
                  <a:srgbClr val="008000"/>
                </a:solidFill>
              </a:rPr>
              <a:t>assignment:</a:t>
            </a:r>
            <a:endParaRPr lang="en-US" b="1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Maintain a set of </a:t>
            </a:r>
            <a:r>
              <a:rPr lang="en-US" dirty="0" smtClean="0"/>
              <a:t>clusters</a:t>
            </a:r>
            <a:endParaRPr lang="en-US" dirty="0"/>
          </a:p>
          <a:p>
            <a:pPr lvl="1"/>
            <a:r>
              <a:rPr lang="en-US" dirty="0" smtClean="0"/>
              <a:t>Points belong to </a:t>
            </a:r>
            <a:r>
              <a:rPr lang="en-US" dirty="0"/>
              <a:t>“nearest” </a:t>
            </a:r>
            <a:r>
              <a:rPr lang="en-US" dirty="0" smtClean="0"/>
              <a:t>cluster</a:t>
            </a:r>
            <a:endParaRPr lang="en-US" dirty="0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6924" y="1752600"/>
            <a:ext cx="3680876" cy="2209800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27709"/>
            <a:ext cx="2325008" cy="1877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4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9055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4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15" y="914400"/>
            <a:ext cx="631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349500"/>
            <a:ext cx="4914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8100"/>
            <a:ext cx="47879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8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9144000" cy="32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people.revoledu.com</a:t>
            </a:r>
            <a:r>
              <a:rPr lang="en-US" dirty="0"/>
              <a:t>/</a:t>
            </a:r>
            <a:r>
              <a:rPr lang="en-US" dirty="0" err="1"/>
              <a:t>kardi</a:t>
            </a:r>
            <a:r>
              <a:rPr lang="en-US" dirty="0"/>
              <a:t>/tutorial/Clustering/Numerical%20Example.htm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184400"/>
            <a:ext cx="3873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" y="1676400"/>
            <a:ext cx="9144000" cy="35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38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3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9144000" cy="39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Key operation: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/>
              <a:t>Repeatedly combine </a:t>
            </a:r>
            <a:br>
              <a:rPr lang="en-US" b="1" dirty="0" smtClean="0"/>
            </a:br>
            <a:r>
              <a:rPr lang="en-US" b="1" dirty="0" smtClean="0"/>
              <a:t>two nearest clusters</a:t>
            </a:r>
          </a:p>
          <a:p>
            <a:pPr lvl="2"/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Three important questions:</a:t>
            </a:r>
          </a:p>
          <a:p>
            <a:pPr lvl="1"/>
            <a:r>
              <a:rPr lang="en-US" b="1" dirty="0" smtClean="0"/>
              <a:t>1)</a:t>
            </a:r>
            <a:r>
              <a:rPr lang="en-US" dirty="0" smtClean="0"/>
              <a:t> How do you represent a cluster of more </a:t>
            </a:r>
            <a:br>
              <a:rPr lang="en-US" dirty="0" smtClean="0"/>
            </a:br>
            <a:r>
              <a:rPr lang="en-US" dirty="0" smtClean="0"/>
              <a:t>than one point?</a:t>
            </a:r>
          </a:p>
          <a:p>
            <a:pPr lvl="1"/>
            <a:r>
              <a:rPr lang="en-US" b="1" dirty="0" smtClean="0"/>
              <a:t>2)</a:t>
            </a:r>
            <a:r>
              <a:rPr lang="en-US" dirty="0" smtClean="0"/>
              <a:t> How do you determine the “nearness” of clusters?</a:t>
            </a:r>
          </a:p>
          <a:p>
            <a:pPr lvl="1"/>
            <a:r>
              <a:rPr lang="en-US" b="1" dirty="0" smtClean="0"/>
              <a:t>3)</a:t>
            </a:r>
            <a:r>
              <a:rPr lang="en-US" dirty="0" smtClean="0"/>
              <a:t> When to stop combining clusters?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218145"/>
            <a:ext cx="3048000" cy="1829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2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 smtClean="0"/>
              <a:t>Repeatedly </a:t>
            </a:r>
            <a:r>
              <a:rPr lang="en-US" b="1" dirty="0"/>
              <a:t>combine </a:t>
            </a:r>
            <a:r>
              <a:rPr lang="en-US" b="1" dirty="0" smtClean="0"/>
              <a:t>two </a:t>
            </a:r>
            <a:r>
              <a:rPr lang="en-US" b="1" dirty="0"/>
              <a:t>nearest </a:t>
            </a:r>
            <a:r>
              <a:rPr lang="en-US" b="1" dirty="0" smtClean="0"/>
              <a:t>clusters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(1</a:t>
            </a:r>
            <a:r>
              <a:rPr lang="en-US" b="1" dirty="0">
                <a:solidFill>
                  <a:srgbClr val="0000FF"/>
                </a:solidFill>
              </a:rPr>
              <a:t>) How </a:t>
            </a:r>
            <a:r>
              <a:rPr lang="en-US" b="1" dirty="0" smtClean="0">
                <a:solidFill>
                  <a:srgbClr val="0000FF"/>
                </a:solidFill>
              </a:rPr>
              <a:t>to </a:t>
            </a:r>
            <a:r>
              <a:rPr lang="en-US" b="1" dirty="0">
                <a:solidFill>
                  <a:srgbClr val="0000FF"/>
                </a:solidFill>
              </a:rPr>
              <a:t>represent a cluster of </a:t>
            </a:r>
            <a:r>
              <a:rPr lang="en-US" b="1" dirty="0" smtClean="0">
                <a:solidFill>
                  <a:srgbClr val="0000FF"/>
                </a:solidFill>
              </a:rPr>
              <a:t>many points?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Key problem: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As you merge clusters, how do you represent the “location” of each cluster, to tell which pair of clusters is closest?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Euclidean case: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</a:t>
            </a:r>
            <a:r>
              <a:rPr lang="en-US" dirty="0" smtClean="0"/>
              <a:t>a </a:t>
            </a:r>
            <a:br>
              <a:rPr lang="en-US" dirty="0" smtClean="0"/>
            </a:br>
            <a:r>
              <a:rPr lang="en-US" b="1" i="1" dirty="0" smtClean="0">
                <a:solidFill>
                  <a:srgbClr val="FF0066"/>
                </a:solidFill>
              </a:rPr>
              <a:t>centroid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</a:t>
            </a:r>
            <a:r>
              <a:rPr lang="en-US" dirty="0" smtClean="0"/>
              <a:t>(data)points</a:t>
            </a:r>
          </a:p>
          <a:p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 How </a:t>
            </a:r>
            <a:r>
              <a:rPr lang="en-US" b="1" dirty="0" smtClean="0">
                <a:solidFill>
                  <a:srgbClr val="0000FF"/>
                </a:solidFill>
              </a:rPr>
              <a:t>to determine “</a:t>
            </a:r>
            <a:r>
              <a:rPr lang="en-US" b="1" dirty="0">
                <a:solidFill>
                  <a:srgbClr val="0000FF"/>
                </a:solidFill>
              </a:rPr>
              <a:t>nearness” of clusters?</a:t>
            </a:r>
          </a:p>
          <a:p>
            <a:pPr lvl="1"/>
            <a:r>
              <a:rPr lang="en-US" dirty="0" smtClean="0"/>
              <a:t>Measure cluster </a:t>
            </a:r>
            <a:r>
              <a:rPr lang="en-US" dirty="0"/>
              <a:t>distances by distances of </a:t>
            </a:r>
            <a:r>
              <a:rPr lang="en-US" dirty="0" smtClean="0"/>
              <a:t>centroids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4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93725" y="1787525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  <a:latin typeface="Times New Roman" charset="0"/>
              </a:rPr>
              <a:t>       o  </a:t>
            </a:r>
            <a:r>
              <a:rPr lang="en-US" dirty="0">
                <a:solidFill>
                  <a:srgbClr val="C00000"/>
                </a:solidFill>
                <a:latin typeface="Times New Roman" charset="0"/>
              </a:rPr>
              <a:t>(0,0</a:t>
            </a:r>
            <a:r>
              <a:rPr lang="en-US" dirty="0" smtClean="0">
                <a:solidFill>
                  <a:srgbClr val="C00000"/>
                </a:solidFill>
                <a:latin typeface="Times New Roman" charset="0"/>
              </a:rPr>
              <a:t>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</a:t>
            </a:r>
            <a:r>
              <a:rPr lang="en-US" dirty="0" smtClean="0">
                <a:solidFill>
                  <a:srgbClr val="00B050"/>
                </a:solidFill>
                <a:latin typeface="Times New Roman" charset="0"/>
              </a:rPr>
              <a:t>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1316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944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14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762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7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600200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4038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998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16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9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34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18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6324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6705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6961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7669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7745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7810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6858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7391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54692" y="5562600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… centroid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85872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676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34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52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143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152398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434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5152398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 smtClean="0"/>
              <a:t>At each step, compute pairwise distances </a:t>
            </a:r>
            <a:br>
              <a:rPr lang="en-US" dirty="0" smtClean="0"/>
            </a:br>
            <a:r>
              <a:rPr lang="en-US" dirty="0" smtClean="0"/>
              <a:t>between all pairs of clusters, then merge</a:t>
            </a:r>
          </a:p>
          <a:p>
            <a:pPr lvl="1"/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Careful implementation using priority queue can reduce time to 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Still too expensive for really big datasets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that do not fit in memory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people.revoledu.com</a:t>
            </a:r>
            <a:r>
              <a:rPr lang="en-US" dirty="0"/>
              <a:t>/</a:t>
            </a:r>
            <a:r>
              <a:rPr lang="en-US" dirty="0" err="1"/>
              <a:t>kardi</a:t>
            </a:r>
            <a:r>
              <a:rPr lang="en-US" dirty="0"/>
              <a:t>/tutorial/Clustering/Numerical%20Example.htm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92300"/>
            <a:ext cx="6540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981200"/>
            <a:ext cx="6413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82600"/>
            <a:ext cx="86106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400"/>
            <a:ext cx="59817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743200"/>
            <a:ext cx="7543800" cy="31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38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28419</TotalTime>
  <Words>459</Words>
  <Application>Microsoft Macintosh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Times New Roman</vt:lpstr>
      <vt:lpstr>Wingdings</vt:lpstr>
      <vt:lpstr>Wingdings 2</vt:lpstr>
      <vt:lpstr>Arial</vt:lpstr>
      <vt:lpstr>Module</vt:lpstr>
      <vt:lpstr>Overview: Methods of Clustering</vt:lpstr>
      <vt:lpstr>Hierarchical Clustering</vt:lpstr>
      <vt:lpstr>Hierarchical Clustering</vt:lpstr>
      <vt:lpstr>Example: Hierarchical clustering</vt:lpstr>
      <vt:lpstr>Implementation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2: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anjali goyal</cp:lastModifiedBy>
  <cp:revision>1464</cp:revision>
  <cp:lastPrinted>2012-01-25T16:54:23Z</cp:lastPrinted>
  <dcterms:created xsi:type="dcterms:W3CDTF">2009-06-12T17:14:38Z</dcterms:created>
  <dcterms:modified xsi:type="dcterms:W3CDTF">2018-09-11T05:25:41Z</dcterms:modified>
</cp:coreProperties>
</file>