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68" r:id="rId2"/>
    <p:sldId id="434" r:id="rId3"/>
    <p:sldId id="557" r:id="rId4"/>
    <p:sldId id="558" r:id="rId5"/>
    <p:sldId id="491" r:id="rId6"/>
    <p:sldId id="492" r:id="rId7"/>
    <p:sldId id="504" r:id="rId8"/>
    <p:sldId id="503" r:id="rId9"/>
    <p:sldId id="500" r:id="rId10"/>
    <p:sldId id="502" r:id="rId11"/>
    <p:sldId id="501" r:id="rId12"/>
    <p:sldId id="435" r:id="rId13"/>
    <p:sldId id="559" r:id="rId14"/>
    <p:sldId id="560" r:id="rId15"/>
    <p:sldId id="561" r:id="rId16"/>
    <p:sldId id="563" r:id="rId17"/>
    <p:sldId id="562" r:id="rId18"/>
    <p:sldId id="478" r:id="rId19"/>
    <p:sldId id="509" r:id="rId20"/>
    <p:sldId id="564" r:id="rId21"/>
    <p:sldId id="565" r:id="rId22"/>
    <p:sldId id="513" r:id="rId23"/>
    <p:sldId id="566" r:id="rId24"/>
    <p:sldId id="567" r:id="rId25"/>
    <p:sldId id="569" r:id="rId26"/>
    <p:sldId id="570" r:id="rId27"/>
    <p:sldId id="571" r:id="rId28"/>
    <p:sldId id="572" r:id="rId29"/>
    <p:sldId id="573" r:id="rId30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4" autoAdjust="0"/>
    <p:restoredTop sz="95545" autoAdjust="0"/>
  </p:normalViewPr>
  <p:slideViewPr>
    <p:cSldViewPr>
      <p:cViewPr>
        <p:scale>
          <a:sx n="80" d="100"/>
          <a:sy n="80" d="100"/>
        </p:scale>
        <p:origin x="1600" y="9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1" Type="http://schemas.openxmlformats.org/officeDocument/2006/relationships/image" Target="../media/image15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1" Type="http://schemas.openxmlformats.org/officeDocument/2006/relationships/image" Target="../media/image16.wmf"/><Relationship Id="rId2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1" Type="http://schemas.openxmlformats.org/officeDocument/2006/relationships/image" Target="../media/image19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75010"/>
            <a:ext cx="882015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3513" y="659606"/>
            <a:ext cx="4333875" cy="4054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9" y="659606"/>
            <a:ext cx="4333875" cy="4054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89801" y="59531"/>
            <a:ext cx="1711325" cy="342900"/>
          </a:xfrm>
        </p:spPr>
        <p:txBody>
          <a:bodyPr/>
          <a:lstStyle>
            <a:lvl1pPr>
              <a:defRPr/>
            </a:lvl1pPr>
          </a:lstStyle>
          <a:p>
            <a:fld id="{27352955-2E6B-7240-9055-4D1BE3B4298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7515434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75010"/>
            <a:ext cx="882015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3513" y="659606"/>
            <a:ext cx="4333875" cy="4054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9789" y="659607"/>
            <a:ext cx="4333875" cy="19692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9789" y="2743200"/>
            <a:ext cx="4333875" cy="1970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89801" y="59531"/>
            <a:ext cx="1711325" cy="342900"/>
          </a:xfrm>
        </p:spPr>
        <p:txBody>
          <a:bodyPr/>
          <a:lstStyle>
            <a:lvl1pPr>
              <a:defRPr/>
            </a:lvl1pPr>
          </a:lstStyle>
          <a:p>
            <a:fld id="{22D6EC0F-305B-3141-BE54-14CE639C94A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1335702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  <p:sldLayoutId id="214748371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w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3" Type="http://schemas.openxmlformats.org/officeDocument/2006/relationships/image" Target="../media/image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6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nkeylearn.com/blog/definitive-guide-natural-language-process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3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839200" cy="3886200"/>
          </a:xfrm>
        </p:spPr>
        <p:txBody>
          <a:bodyPr/>
          <a:lstStyle/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Emotion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brief organically synchronized … evaluation of 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major event 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angry, sad, joyful, fearful, ashamed, proud, elated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Mood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diffuse non-caused low-intensity long-duration change in subjective feeling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cheerful, gloomy, irritable, listless, depressed, buoyant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Interpersonal stances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affective stance toward another person in a specific interaction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friendly, flirtatious, distant, cold, warm, supportive, contemptuous</a:t>
            </a:r>
          </a:p>
          <a:p>
            <a:r>
              <a:rPr lang="en-US" sz="1800" b="1" dirty="0"/>
              <a:t>Attitudes: enduring, affectively </a:t>
            </a:r>
            <a:r>
              <a:rPr lang="en-US" sz="1800" b="1" dirty="0" smtClean="0"/>
              <a:t>colored </a:t>
            </a:r>
            <a:r>
              <a:rPr lang="en-US" sz="1800" b="1" dirty="0"/>
              <a:t>beliefs, dispositions towards objects or persons</a:t>
            </a:r>
          </a:p>
          <a:p>
            <a:pPr lvl="1"/>
            <a:r>
              <a:rPr lang="en-US" sz="1800" b="1" i="1" dirty="0"/>
              <a:t> </a:t>
            </a:r>
            <a:r>
              <a:rPr lang="en-US" sz="1800" i="1" dirty="0"/>
              <a:t>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</a:p>
          <a:p>
            <a:r>
              <a:rPr lang="en-US" sz="1800" b="1" dirty="0">
                <a:solidFill>
                  <a:srgbClr val="7CD7CF"/>
                </a:solidFill>
              </a:rPr>
              <a:t>Personality traits</a:t>
            </a:r>
            <a:r>
              <a:rPr lang="en-US" sz="1800" dirty="0">
                <a:solidFill>
                  <a:srgbClr val="7CD7CF"/>
                </a:solidFill>
              </a:rPr>
              <a:t>: stable personality dispositions and typical behavior tendencies</a:t>
            </a:r>
          </a:p>
          <a:p>
            <a:pPr lvl="1"/>
            <a:r>
              <a:rPr lang="en-US" sz="1800" i="1" dirty="0">
                <a:solidFill>
                  <a:srgbClr val="7CD7CF"/>
                </a:solidFill>
              </a:rPr>
              <a:t>nervous, </a:t>
            </a:r>
            <a:r>
              <a:rPr lang="en-US" sz="1800" i="1" dirty="0" smtClean="0">
                <a:solidFill>
                  <a:srgbClr val="7CD7CF"/>
                </a:solidFill>
              </a:rPr>
              <a:t>anxious, reckless</a:t>
            </a:r>
            <a:r>
              <a:rPr lang="en-US" sz="1800" i="1" dirty="0">
                <a:solidFill>
                  <a:srgbClr val="7CD7CF"/>
                </a:solidFill>
              </a:rPr>
              <a:t>, morose, hostile, </a:t>
            </a:r>
            <a:r>
              <a:rPr lang="en-US" sz="1800" i="1" dirty="0" smtClean="0">
                <a:solidFill>
                  <a:srgbClr val="7CD7CF"/>
                </a:solidFill>
              </a:rPr>
              <a:t>jealous</a:t>
            </a:r>
            <a:endParaRPr lang="en-US" sz="1800" i="1" dirty="0">
              <a:solidFill>
                <a:srgbClr val="7CD7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763000" cy="3962400"/>
          </a:xfrm>
        </p:spPr>
        <p:txBody>
          <a:bodyPr/>
          <a:lstStyle/>
          <a:p>
            <a:r>
              <a:rPr lang="en-US" dirty="0" smtClean="0"/>
              <a:t>Sentiment analysis is the detection of </a:t>
            </a:r>
            <a:r>
              <a:rPr lang="en-US" b="1" dirty="0" smtClean="0"/>
              <a:t>attitudes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enduring, affectively colored beliefs, dispositions towards objects or </a:t>
            </a:r>
            <a:r>
              <a:rPr lang="en-US" dirty="0" smtClean="0"/>
              <a:t>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Holder (source)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Target (aspect)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dirty="0" smtClean="0"/>
              <a:t>of attitude</a:t>
            </a:r>
          </a:p>
          <a:p>
            <a:pPr lvl="2"/>
            <a:r>
              <a:rPr lang="en-US" dirty="0" smtClean="0"/>
              <a:t>From a set of types</a:t>
            </a:r>
          </a:p>
          <a:p>
            <a:pPr lvl="3"/>
            <a:r>
              <a:rPr lang="en-US" i="1" dirty="0" smtClean="0"/>
              <a:t>Like, love, hate, value, desire,</a:t>
            </a:r>
            <a:r>
              <a:rPr lang="en-US" dirty="0" smtClean="0"/>
              <a:t> etc.</a:t>
            </a:r>
          </a:p>
          <a:p>
            <a:pPr lvl="2"/>
            <a:r>
              <a:rPr lang="en-US" dirty="0" smtClean="0"/>
              <a:t>Or (more commonly) simple weighted </a:t>
            </a:r>
            <a:r>
              <a:rPr lang="en-US" b="1" dirty="0" smtClean="0"/>
              <a:t>polarity</a:t>
            </a:r>
            <a:r>
              <a:rPr lang="en-US" dirty="0" smtClean="0"/>
              <a:t>: </a:t>
            </a:r>
          </a:p>
          <a:p>
            <a:pPr lvl="3"/>
            <a:r>
              <a:rPr lang="en-US" i="1" dirty="0" smtClean="0"/>
              <a:t>positive, negative, neutral, </a:t>
            </a:r>
            <a:r>
              <a:rPr lang="en-US" dirty="0" smtClean="0"/>
              <a:t>together with </a:t>
            </a:r>
            <a:r>
              <a:rPr lang="en-US" i="1" dirty="0" smtClean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Text</a:t>
            </a:r>
            <a:r>
              <a:rPr lang="en-US" dirty="0" smtClean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Sentence</a:t>
            </a:r>
            <a:r>
              <a:rPr lang="en-US" dirty="0"/>
              <a:t> </a:t>
            </a:r>
            <a:r>
              <a:rPr lang="en-US" dirty="0" smtClean="0"/>
              <a:t>or entire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3810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/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Sentiment Analysis Scope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Sentiment analysis can be applied at different levels of scope:</a:t>
            </a:r>
          </a:p>
          <a:p>
            <a:pPr lvl="1"/>
            <a:r>
              <a:rPr lang="en-US" sz="2400" b="1" dirty="0"/>
              <a:t>Document level</a:t>
            </a:r>
            <a:r>
              <a:rPr lang="en-US" sz="2400" dirty="0"/>
              <a:t> sentiment analysis obtains the sentiment of a complete document or paragraph.</a:t>
            </a:r>
          </a:p>
          <a:p>
            <a:pPr lvl="1"/>
            <a:r>
              <a:rPr lang="en-US" sz="2400" b="1" dirty="0"/>
              <a:t>Sentence level</a:t>
            </a:r>
            <a:r>
              <a:rPr lang="en-US" sz="2400" dirty="0"/>
              <a:t> sentiment analysis obtains the sentiment of a single sentence.</a:t>
            </a:r>
          </a:p>
          <a:p>
            <a:pPr lvl="1"/>
            <a:r>
              <a:rPr lang="en-US" sz="2400" b="1" dirty="0"/>
              <a:t>Sub-sentence level</a:t>
            </a:r>
            <a:r>
              <a:rPr lang="en-US" sz="2400" dirty="0"/>
              <a:t> sentiment analysis obtains the sentiment of sub-expressions within a sentence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Sentiment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Fine Grained Sentiment Analysis</a:t>
            </a:r>
          </a:p>
          <a:p>
            <a:pPr lvl="1"/>
            <a:r>
              <a:rPr lang="en-US" dirty="0" smtClean="0"/>
              <a:t>level </a:t>
            </a:r>
            <a:r>
              <a:rPr lang="en-US" dirty="0"/>
              <a:t>of polarity of the </a:t>
            </a:r>
            <a:r>
              <a:rPr lang="en-US" dirty="0" smtClean="0"/>
              <a:t>opinion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Very positive</a:t>
            </a:r>
          </a:p>
          <a:p>
            <a:pPr lvl="2"/>
            <a:r>
              <a:rPr lang="en-US" dirty="0"/>
              <a:t>Positive</a:t>
            </a:r>
          </a:p>
          <a:p>
            <a:pPr lvl="2"/>
            <a:r>
              <a:rPr lang="en-US" dirty="0"/>
              <a:t>Neutral</a:t>
            </a:r>
          </a:p>
          <a:p>
            <a:pPr lvl="2"/>
            <a:r>
              <a:rPr lang="en-US" dirty="0"/>
              <a:t>Negative</a:t>
            </a:r>
          </a:p>
          <a:p>
            <a:pPr lvl="2"/>
            <a:r>
              <a:rPr lang="en-US" dirty="0"/>
              <a:t>Very </a:t>
            </a:r>
            <a:r>
              <a:rPr lang="en-US" dirty="0" smtClean="0"/>
              <a:t>negative</a:t>
            </a:r>
          </a:p>
          <a:p>
            <a:r>
              <a:rPr lang="en-US" sz="2800" dirty="0"/>
              <a:t>Emotion detection</a:t>
            </a:r>
          </a:p>
          <a:p>
            <a:pPr lvl="1"/>
            <a:r>
              <a:rPr lang="en-US" dirty="0"/>
              <a:t>happiness, frustration, anger, sadness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Sentiment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Aspect-based </a:t>
            </a:r>
            <a:r>
              <a:rPr lang="en-US" dirty="0"/>
              <a:t>Sentiment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/>
              <a:t>particular aspects or features of the product people talk about. </a:t>
            </a:r>
            <a:endParaRPr lang="en-US" dirty="0" smtClean="0"/>
          </a:p>
          <a:p>
            <a:pPr lvl="1"/>
            <a:r>
              <a:rPr lang="en-US" i="1" dirty="0"/>
              <a:t>"The battery life of this camera is too short."</a:t>
            </a:r>
            <a:endParaRPr lang="en-US" dirty="0"/>
          </a:p>
          <a:p>
            <a:pPr lvl="1"/>
            <a:r>
              <a:rPr lang="en-US" dirty="0"/>
              <a:t>The sentence is expressing a negative opinion about the camera, but more precisely, about the battery life, which is a particular feature of the camera.</a:t>
            </a:r>
          </a:p>
          <a:p>
            <a:r>
              <a:rPr lang="en-US" sz="2800" dirty="0"/>
              <a:t>Multilingual sentiment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Sentiment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78"/>
            <a:ext cx="8839200" cy="3333750"/>
          </a:xfrm>
        </p:spPr>
        <p:txBody>
          <a:bodyPr/>
          <a:lstStyle/>
          <a:p>
            <a:r>
              <a:rPr lang="en-US" sz="2800" dirty="0"/>
              <a:t>Intent analysis</a:t>
            </a:r>
          </a:p>
          <a:p>
            <a:pPr lvl="1"/>
            <a:r>
              <a:rPr lang="en-US" dirty="0" smtClean="0"/>
              <a:t>detects </a:t>
            </a:r>
            <a:r>
              <a:rPr lang="en-US" dirty="0"/>
              <a:t>what people want to do with a text rather than what people say with that text. </a:t>
            </a:r>
          </a:p>
          <a:p>
            <a:pPr lvl="1"/>
            <a:r>
              <a:rPr lang="en-US" i="1" dirty="0"/>
              <a:t>“Your customer support is a disaster. I’ve been on hold for 20 minutes”.</a:t>
            </a:r>
            <a:endParaRPr lang="en-US" dirty="0"/>
          </a:p>
          <a:p>
            <a:pPr lvl="1"/>
            <a:r>
              <a:rPr lang="en-US" i="1" dirty="0"/>
              <a:t>“I would like to know how to replace the cartridge”.</a:t>
            </a:r>
            <a:endParaRPr lang="en-US" dirty="0"/>
          </a:p>
          <a:p>
            <a:pPr lvl="1"/>
            <a:r>
              <a:rPr lang="en-US" i="1" dirty="0"/>
              <a:t>“Can you help me fill out this form?”</a:t>
            </a:r>
            <a:endParaRPr lang="en-US" dirty="0"/>
          </a:p>
          <a:p>
            <a:pPr lvl="1"/>
            <a:r>
              <a:rPr lang="en-US" dirty="0" smtClean="0"/>
              <a:t>Human has </a:t>
            </a:r>
            <a:r>
              <a:rPr lang="en-US" dirty="0"/>
              <a:t>no problems detecting the complaint in the first text, the question in the second text, and the request in the third text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machines can have some problems to identify those. Sometimes, the intended action can be inferred from the text, but sometimes, inferring it requires some contextual knowledge.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/>
              <a:t>Sentiment Analysis </a:t>
            </a:r>
            <a:r>
              <a:rPr lang="en-US" sz="4000" b="0" dirty="0" smtClean="0"/>
              <a:t>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17" y="1543050"/>
            <a:ext cx="8839200" cy="3333750"/>
          </a:xfrm>
        </p:spPr>
        <p:txBody>
          <a:bodyPr/>
          <a:lstStyle/>
          <a:p>
            <a:r>
              <a:rPr lang="en-US" sz="2800" b="1" dirty="0"/>
              <a:t>Rule-based</a:t>
            </a:r>
            <a:r>
              <a:rPr lang="en-US" sz="2800" dirty="0"/>
              <a:t> systems that perform sentiment analysis based on a set of manually crafted rules.</a:t>
            </a:r>
          </a:p>
          <a:p>
            <a:r>
              <a:rPr lang="en-US" sz="2800" b="1" dirty="0"/>
              <a:t>Automatic</a:t>
            </a:r>
            <a:r>
              <a:rPr lang="en-US" sz="2800" dirty="0"/>
              <a:t> systems that rely on machine learning techniques to learn from data.</a:t>
            </a:r>
          </a:p>
          <a:p>
            <a:r>
              <a:rPr lang="en-US" sz="2800" b="1" dirty="0"/>
              <a:t>Hybrid</a:t>
            </a:r>
            <a:r>
              <a:rPr lang="en-US" sz="2800" dirty="0"/>
              <a:t> systems that combine both rule based and automatic </a:t>
            </a:r>
            <a:r>
              <a:rPr lang="en-US" sz="2800" dirty="0" smtClean="0"/>
              <a:t>approaches.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Lexicon Based Approaches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022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7031831" cy="3333750"/>
          </a:xfrm>
        </p:spPr>
      </p:pic>
    </p:spTree>
    <p:extLst>
      <p:ext uri="{BB962C8B-B14F-4D97-AF65-F5344CB8AC3E}">
        <p14:creationId xmlns:p14="http://schemas.microsoft.com/office/powerpoint/2010/main" val="3979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9200" y="971550"/>
            <a:ext cx="67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555555"/>
                </a:solidFill>
                <a:latin typeface="Open Sans" charset="0"/>
              </a:rPr>
              <a:t>“Process </a:t>
            </a:r>
            <a:r>
              <a:rPr lang="en-US" b="1" dirty="0">
                <a:solidFill>
                  <a:srgbClr val="555555"/>
                </a:solidFill>
                <a:latin typeface="Open Sans" charset="0"/>
              </a:rPr>
              <a:t>of determining whether a piece of writing is positive, negative or </a:t>
            </a:r>
            <a:r>
              <a:rPr lang="en-US" b="1" dirty="0" smtClean="0">
                <a:solidFill>
                  <a:srgbClr val="555555"/>
                </a:solidFill>
                <a:latin typeface="Open Sans" charset="0"/>
              </a:rPr>
              <a:t>neutral”</a:t>
            </a:r>
          </a:p>
          <a:p>
            <a:pPr algn="ctr"/>
            <a:endParaRPr lang="en-US" b="1" dirty="0">
              <a:solidFill>
                <a:srgbClr val="555555"/>
              </a:solidFill>
              <a:latin typeface="Open Sans" charset="0"/>
            </a:endParaRPr>
          </a:p>
          <a:p>
            <a:pPr algn="ctr"/>
            <a:endParaRPr lang="en-US" b="1" dirty="0" smtClean="0">
              <a:solidFill>
                <a:srgbClr val="555555"/>
              </a:solidFill>
              <a:latin typeface="Open Sans" charset="0"/>
            </a:endParaRPr>
          </a:p>
          <a:p>
            <a:r>
              <a:rPr lang="en-US" b="1" dirty="0" smtClean="0">
                <a:solidFill>
                  <a:srgbClr val="555555"/>
                </a:solidFill>
                <a:latin typeface="Open Sans" charset="0"/>
              </a:rPr>
              <a:t>It’s </a:t>
            </a:r>
            <a:r>
              <a:rPr lang="en-US" b="1" dirty="0">
                <a:solidFill>
                  <a:srgbClr val="555555"/>
                </a:solidFill>
                <a:latin typeface="Open Sans" charset="0"/>
              </a:rPr>
              <a:t>also known as opinion mining, deriving the opinion or attitude of a </a:t>
            </a:r>
            <a:r>
              <a:rPr lang="en-US" b="1" dirty="0" smtClean="0">
                <a:solidFill>
                  <a:srgbClr val="555555"/>
                </a:solidFill>
                <a:latin typeface="Open Sans" charset="0"/>
              </a:rPr>
              <a:t>speaker.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2895600"/>
          </a:xfrm>
        </p:spPr>
        <p:txBody>
          <a:bodyPr/>
          <a:lstStyle/>
          <a:p>
            <a:r>
              <a:rPr lang="en-US" dirty="0"/>
              <a:t>The classification of a review is predicted by the average semantic orientation of the phrases in the review that contain adjectives or adverbs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phrase has a positive semantic orientation when it has good </a:t>
            </a:r>
            <a:r>
              <a:rPr lang="en-US" dirty="0" smtClean="0"/>
              <a:t>associations </a:t>
            </a:r>
            <a:r>
              <a:rPr lang="en-US" dirty="0"/>
              <a:t>and a negative semantic orientation when it has bad </a:t>
            </a:r>
            <a:r>
              <a:rPr lang="en-US" dirty="0" smtClean="0"/>
              <a:t>associations.</a:t>
            </a:r>
          </a:p>
          <a:p>
            <a:r>
              <a:rPr lang="en-US" dirty="0" smtClean="0"/>
              <a:t> </a:t>
            </a:r>
            <a:r>
              <a:rPr lang="en-US" dirty="0"/>
              <a:t>In this paper, the semantic orientation of a phrase is calculated as the mutual </a:t>
            </a:r>
            <a:r>
              <a:rPr lang="en-US" dirty="0" smtClean="0"/>
              <a:t>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3550"/>
            <a:ext cx="8534400" cy="289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a </a:t>
            </a:r>
            <a:r>
              <a:rPr lang="en-US" i="1" dirty="0" smtClean="0"/>
              <a:t>phrasal lexicon </a:t>
            </a:r>
            <a:r>
              <a:rPr lang="en-US" dirty="0" smtClean="0"/>
              <a:t>from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polarity of each phrase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Rate a review by the average polarity of its phrases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polarity of a phrase?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phrases co-occur more with </a:t>
            </a:r>
            <a:r>
              <a:rPr lang="en-US" i="1" dirty="0" smtClean="0"/>
              <a:t>“excellent”</a:t>
            </a:r>
          </a:p>
          <a:p>
            <a:r>
              <a:rPr lang="en-US" dirty="0" smtClean="0"/>
              <a:t>Negative phrases co-occur more with </a:t>
            </a:r>
            <a:r>
              <a:rPr lang="en-US" i="1" dirty="0" smtClean="0"/>
              <a:t>“poor”</a:t>
            </a:r>
          </a:p>
          <a:p>
            <a:r>
              <a:rPr lang="en-US" dirty="0" smtClean="0"/>
              <a:t>But how to measure co-occurrence?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7B309-1013-1E4C-8421-0AC48C7A172B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75010"/>
            <a:ext cx="8820150" cy="581025"/>
          </a:xfrm>
        </p:spPr>
        <p:txBody>
          <a:bodyPr/>
          <a:lstStyle/>
          <a:p>
            <a:r>
              <a:rPr lang="en-US" altLang="zh-TW" dirty="0"/>
              <a:t>Mutual Information (MI) (1/2)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300758"/>
            <a:ext cx="7543800" cy="4054079"/>
          </a:xfrm>
        </p:spPr>
        <p:txBody>
          <a:bodyPr/>
          <a:lstStyle/>
          <a:p>
            <a:r>
              <a:rPr lang="en-US" altLang="zh-TW" dirty="0" smtClean="0"/>
              <a:t>MI measures the mutual dependence of two random variables.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chemeClr val="accent2"/>
                </a:solidFill>
              </a:rPr>
              <a:t>higher</a:t>
            </a:r>
            <a:r>
              <a:rPr lang="en-US" altLang="zh-TW" dirty="0"/>
              <a:t> it is, the </a:t>
            </a:r>
            <a:r>
              <a:rPr lang="en-US" altLang="zh-TW" dirty="0">
                <a:solidFill>
                  <a:schemeClr val="accent2"/>
                </a:solidFill>
              </a:rPr>
              <a:t>more dependent</a:t>
            </a:r>
            <a:r>
              <a:rPr lang="en-US" altLang="zh-TW" dirty="0"/>
              <a:t> the two random variables are with each other.</a:t>
            </a:r>
          </a:p>
          <a:p>
            <a:pPr lvl="1"/>
            <a:r>
              <a:rPr lang="en-US" altLang="zh-TW" dirty="0"/>
              <a:t>Its value is always </a:t>
            </a:r>
            <a:r>
              <a:rPr lang="en-US" altLang="zh-TW" dirty="0" smtClean="0">
                <a:solidFill>
                  <a:srgbClr val="990033"/>
                </a:solidFill>
              </a:rPr>
              <a:t>positive.</a:t>
            </a:r>
            <a:endParaRPr lang="en-US" altLang="zh-TW" dirty="0"/>
          </a:p>
          <a:p>
            <a:r>
              <a:rPr lang="en-US" altLang="zh-TW" dirty="0"/>
              <a:t>The equation of MI:</a:t>
            </a:r>
          </a:p>
        </p:txBody>
      </p:sp>
      <p:graphicFrame>
        <p:nvGraphicFramePr>
          <p:cNvPr id="3952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7537864"/>
              </p:ext>
            </p:extLst>
          </p:nvPr>
        </p:nvGraphicFramePr>
        <p:xfrm>
          <a:off x="2743200" y="3943350"/>
          <a:ext cx="3474244" cy="645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方程式" r:id="rId3" imgW="2323800" imgH="431640" progId="Equation.3">
                  <p:embed/>
                </p:oleObj>
              </mc:Choice>
              <mc:Fallback>
                <p:oleObj name="方程式" r:id="rId3" imgW="2323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43350"/>
                        <a:ext cx="3474244" cy="645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55269"/>
            <a:ext cx="40016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353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F8B65-1F7B-864B-8CAD-CCE2134A1685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181" y="111918"/>
            <a:ext cx="8820150" cy="581025"/>
          </a:xfrm>
        </p:spPr>
        <p:txBody>
          <a:bodyPr/>
          <a:lstStyle/>
          <a:p>
            <a:r>
              <a:rPr lang="en-US" altLang="zh-TW"/>
              <a:t>Mutual Information (MI) (2/2)</a:t>
            </a:r>
            <a:endParaRPr lang="zh-TW" alt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5635" y="659606"/>
            <a:ext cx="6547247" cy="4054079"/>
          </a:xfrm>
        </p:spPr>
        <p:txBody>
          <a:bodyPr/>
          <a:lstStyle/>
          <a:p>
            <a:r>
              <a:rPr lang="en-US" altLang="zh-TW" sz="1650" dirty="0"/>
              <a:t>For example, say a discrete random variable </a:t>
            </a:r>
            <a:r>
              <a:rPr lang="en-US" altLang="zh-TW" sz="1650" i="1" dirty="0"/>
              <a:t>X </a:t>
            </a:r>
            <a:r>
              <a:rPr lang="en-US" altLang="zh-TW" sz="1650" dirty="0"/>
              <a:t>represents visibility at a certain moment in time and random variable </a:t>
            </a:r>
            <a:r>
              <a:rPr lang="en-US" altLang="zh-TW" sz="1650" i="1" dirty="0"/>
              <a:t>Y </a:t>
            </a:r>
            <a:r>
              <a:rPr lang="en-US" altLang="zh-TW" sz="1650" dirty="0"/>
              <a:t>represents wind speed at that moment.</a:t>
            </a:r>
          </a:p>
          <a:p>
            <a:r>
              <a:rPr lang="en-US" altLang="zh-TW" sz="1650" dirty="0"/>
              <a:t>The mutual information between </a:t>
            </a:r>
            <a:r>
              <a:rPr lang="en-US" altLang="zh-TW" sz="1650" i="1" dirty="0"/>
              <a:t>X </a:t>
            </a:r>
            <a:r>
              <a:rPr lang="en-US" altLang="zh-TW" sz="1650" dirty="0"/>
              <a:t>and </a:t>
            </a:r>
            <a:r>
              <a:rPr lang="en-US" altLang="zh-TW" sz="1650" i="1" dirty="0"/>
              <a:t>Y:</a:t>
            </a:r>
          </a:p>
          <a:p>
            <a:pPr>
              <a:buFont typeface="Wingdings" charset="2"/>
              <a:buNone/>
            </a:pPr>
            <a:endParaRPr lang="en-US" altLang="zh-TW" sz="1650" dirty="0"/>
          </a:p>
          <a:p>
            <a:endParaRPr lang="en-US" altLang="zh-TW" sz="1650" dirty="0"/>
          </a:p>
          <a:p>
            <a:endParaRPr lang="zh-TW" altLang="en-US" sz="1650" dirty="0"/>
          </a:p>
        </p:txBody>
      </p:sp>
      <p:graphicFrame>
        <p:nvGraphicFramePr>
          <p:cNvPr id="3973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50181" y="1924050"/>
          <a:ext cx="6273404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方程式" r:id="rId3" imgW="4190760" imgH="1752480" progId="Equation.3">
                  <p:embed/>
                </p:oleObj>
              </mc:Choice>
              <mc:Fallback>
                <p:oleObj name="方程式" r:id="rId3" imgW="4190760" imgH="1752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181" y="1924050"/>
                        <a:ext cx="6273404" cy="262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35" y="3943350"/>
            <a:ext cx="40016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35" y="3333750"/>
            <a:ext cx="40016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702719"/>
            <a:ext cx="343967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37" y="1962150"/>
            <a:ext cx="38016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158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39704-DA08-7448-AE29-3A36BF0B6117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631031"/>
            <a:ext cx="6615113" cy="581025"/>
          </a:xfrm>
        </p:spPr>
        <p:txBody>
          <a:bodyPr/>
          <a:lstStyle/>
          <a:p>
            <a:r>
              <a:rPr lang="en-US" altLang="zh-TW" dirty="0"/>
              <a:t>Mutual Information and </a:t>
            </a:r>
            <a:br>
              <a:rPr lang="en-US" altLang="zh-TW" dirty="0"/>
            </a:br>
            <a:r>
              <a:rPr lang="en-US" altLang="zh-TW" dirty="0"/>
              <a:t>Pointwise Mutual </a:t>
            </a:r>
            <a:r>
              <a:rPr lang="en-US" altLang="zh-TW" dirty="0" smtClean="0"/>
              <a:t>Information</a:t>
            </a:r>
            <a:r>
              <a:rPr lang="en-US" altLang="zh-TW" dirty="0"/>
              <a:t>:</a:t>
            </a:r>
            <a:endParaRPr lang="zh-TW" altLang="en-US" dirty="0">
              <a:solidFill>
                <a:srgbClr val="008080"/>
              </a:solidFill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4691" y="1428750"/>
            <a:ext cx="6547247" cy="4054078"/>
          </a:xfrm>
        </p:spPr>
        <p:txBody>
          <a:bodyPr/>
          <a:lstStyle/>
          <a:p>
            <a:r>
              <a:rPr lang="en-US" altLang="zh-TW" sz="1650"/>
              <a:t>Discrete random variable </a:t>
            </a:r>
            <a:r>
              <a:rPr lang="en-US" altLang="zh-TW" sz="1650" i="1"/>
              <a:t>X</a:t>
            </a:r>
            <a:r>
              <a:rPr lang="en-US" altLang="zh-TW" sz="1650"/>
              <a:t>: (visibility)</a:t>
            </a:r>
          </a:p>
          <a:p>
            <a:endParaRPr lang="zh-TW" altLang="en-US" sz="1650" dirty="0"/>
          </a:p>
        </p:txBody>
      </p:sp>
      <p:graphicFrame>
        <p:nvGraphicFramePr>
          <p:cNvPr id="399376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39466" y="3868341"/>
          <a:ext cx="180855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方程式" r:id="rId3" imgW="1206360" imgH="203040" progId="Equation.3">
                  <p:embed/>
                </p:oleObj>
              </mc:Choice>
              <mc:Fallback>
                <p:oleObj name="方程式" r:id="rId3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466" y="3868341"/>
                        <a:ext cx="1808559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83" name="Group 23"/>
          <p:cNvGrpSpPr>
            <a:grpSpLocks/>
          </p:cNvGrpSpPr>
          <p:nvPr/>
        </p:nvGrpSpPr>
        <p:grpSpPr bwMode="auto">
          <a:xfrm>
            <a:off x="2074069" y="1869281"/>
            <a:ext cx="1620441" cy="1782366"/>
            <a:chOff x="782" y="1570"/>
            <a:chExt cx="1361" cy="1497"/>
          </a:xfrm>
        </p:grpSpPr>
        <p:sp>
          <p:nvSpPr>
            <p:cNvPr id="399370" name="Freeform 10"/>
            <p:cNvSpPr>
              <a:spLocks/>
            </p:cNvSpPr>
            <p:nvPr/>
          </p:nvSpPr>
          <p:spPr bwMode="auto">
            <a:xfrm>
              <a:off x="782" y="1570"/>
              <a:ext cx="1361" cy="1497"/>
            </a:xfrm>
            <a:custGeom>
              <a:avLst/>
              <a:gdLst>
                <a:gd name="T0" fmla="*/ 0 w 1497"/>
                <a:gd name="T1" fmla="*/ 0 h 1497"/>
                <a:gd name="T2" fmla="*/ 0 w 1497"/>
                <a:gd name="T3" fmla="*/ 1497 h 1497"/>
                <a:gd name="T4" fmla="*/ 1134 w 1497"/>
                <a:gd name="T5" fmla="*/ 1497 h 1497"/>
                <a:gd name="T6" fmla="*/ 1497 w 1497"/>
                <a:gd name="T7" fmla="*/ 0 h 1497"/>
                <a:gd name="T8" fmla="*/ 0 w 1497"/>
                <a:gd name="T9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497">
                  <a:moveTo>
                    <a:pt x="0" y="0"/>
                  </a:moveTo>
                  <a:lnTo>
                    <a:pt x="0" y="1497"/>
                  </a:lnTo>
                  <a:lnTo>
                    <a:pt x="1134" y="1497"/>
                  </a:lnTo>
                  <a:lnTo>
                    <a:pt x="149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9373" name="Text Box 13"/>
            <p:cNvSpPr txBox="1">
              <a:spLocks noChangeArrowheads="1"/>
            </p:cNvSpPr>
            <p:nvPr/>
          </p:nvSpPr>
          <p:spPr bwMode="auto">
            <a:xfrm>
              <a:off x="930" y="2144"/>
              <a:ext cx="8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latin typeface="Tahoma" charset="0"/>
                </a:rPr>
                <a:t>X</a:t>
              </a:r>
              <a:r>
                <a:rPr lang="en-US" altLang="zh-TW" sz="1800">
                  <a:latin typeface="Tahoma" charset="0"/>
                </a:rPr>
                <a:t>=Good</a:t>
              </a:r>
            </a:p>
          </p:txBody>
        </p:sp>
      </p:grpSp>
      <p:grpSp>
        <p:nvGrpSpPr>
          <p:cNvPr id="399385" name="Group 25"/>
          <p:cNvGrpSpPr>
            <a:grpSpLocks/>
          </p:cNvGrpSpPr>
          <p:nvPr/>
        </p:nvGrpSpPr>
        <p:grpSpPr bwMode="auto">
          <a:xfrm>
            <a:off x="3308748" y="1869281"/>
            <a:ext cx="1782365" cy="1782366"/>
            <a:chOff x="1819" y="1570"/>
            <a:chExt cx="1497" cy="1497"/>
          </a:xfrm>
        </p:grpSpPr>
        <p:sp>
          <p:nvSpPr>
            <p:cNvPr id="399372" name="Freeform 12"/>
            <p:cNvSpPr>
              <a:spLocks/>
            </p:cNvSpPr>
            <p:nvPr/>
          </p:nvSpPr>
          <p:spPr bwMode="auto">
            <a:xfrm>
              <a:off x="1819" y="1570"/>
              <a:ext cx="1497" cy="1497"/>
            </a:xfrm>
            <a:custGeom>
              <a:avLst/>
              <a:gdLst>
                <a:gd name="T0" fmla="*/ 317 w 1497"/>
                <a:gd name="T1" fmla="*/ 0 h 1497"/>
                <a:gd name="T2" fmla="*/ 0 w 1497"/>
                <a:gd name="T3" fmla="*/ 1497 h 1497"/>
                <a:gd name="T4" fmla="*/ 1497 w 1497"/>
                <a:gd name="T5" fmla="*/ 1497 h 1497"/>
                <a:gd name="T6" fmla="*/ 1497 w 1497"/>
                <a:gd name="T7" fmla="*/ 0 h 1497"/>
                <a:gd name="T8" fmla="*/ 317 w 1497"/>
                <a:gd name="T9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497">
                  <a:moveTo>
                    <a:pt x="317" y="0"/>
                  </a:moveTo>
                  <a:lnTo>
                    <a:pt x="0" y="1497"/>
                  </a:lnTo>
                  <a:lnTo>
                    <a:pt x="1497" y="1497"/>
                  </a:lnTo>
                  <a:lnTo>
                    <a:pt x="1497" y="0"/>
                  </a:lnTo>
                  <a:lnTo>
                    <a:pt x="317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9374" name="Text Box 14"/>
            <p:cNvSpPr txBox="1">
              <a:spLocks noChangeArrowheads="1"/>
            </p:cNvSpPr>
            <p:nvPr/>
          </p:nvSpPr>
          <p:spPr bwMode="auto">
            <a:xfrm>
              <a:off x="2290" y="2160"/>
              <a:ext cx="726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latin typeface="Tahoma" charset="0"/>
                  <a:ea typeface="標楷體" charset="0"/>
                </a:rPr>
                <a:t>X</a:t>
              </a:r>
              <a:r>
                <a:rPr lang="en-US" altLang="zh-TW" sz="1800">
                  <a:latin typeface="Tahoma" charset="0"/>
                  <a:ea typeface="標楷體" charset="0"/>
                </a:rPr>
                <a:t>=Bad</a:t>
              </a:r>
            </a:p>
          </p:txBody>
        </p:sp>
      </p:grpSp>
      <p:graphicFrame>
        <p:nvGraphicFramePr>
          <p:cNvPr id="399381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02819" y="3856435"/>
          <a:ext cx="167521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方程式" r:id="rId5" imgW="1117440" imgH="203040" progId="Equation.3">
                  <p:embed/>
                </p:oleObj>
              </mc:Choice>
              <mc:Fallback>
                <p:oleObj name="方程式" r:id="rId5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819" y="3856435"/>
                        <a:ext cx="167521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4608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CACD4-D035-7541-948E-52FC33C7487F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916185"/>
            <a:ext cx="6547247" cy="4054079"/>
          </a:xfrm>
        </p:spPr>
        <p:txBody>
          <a:bodyPr/>
          <a:lstStyle/>
          <a:p>
            <a:r>
              <a:rPr lang="en-US" altLang="zh-TW" sz="1650"/>
              <a:t>Discrete random variable </a:t>
            </a:r>
            <a:r>
              <a:rPr lang="en-US" altLang="zh-TW" sz="1650" i="1"/>
              <a:t>Y</a:t>
            </a:r>
            <a:r>
              <a:rPr lang="en-US" altLang="zh-TW" sz="1650"/>
              <a:t>: (wind speed)</a:t>
            </a:r>
          </a:p>
          <a:p>
            <a:endParaRPr lang="zh-TW" altLang="en-US" sz="1650"/>
          </a:p>
        </p:txBody>
      </p:sp>
      <p:graphicFrame>
        <p:nvGraphicFramePr>
          <p:cNvPr id="4024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47800" y="3868341"/>
          <a:ext cx="179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方程式" r:id="rId3" imgW="1193760" imgH="203040" progId="Equation.3">
                  <p:embed/>
                </p:oleObj>
              </mc:Choice>
              <mc:Fallback>
                <p:oleObj name="方程式" r:id="rId3" imgW="1193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68341"/>
                        <a:ext cx="1790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48" name="Group 16"/>
          <p:cNvGrpSpPr>
            <a:grpSpLocks/>
          </p:cNvGrpSpPr>
          <p:nvPr/>
        </p:nvGrpSpPr>
        <p:grpSpPr bwMode="auto">
          <a:xfrm>
            <a:off x="2076450" y="1869281"/>
            <a:ext cx="1739504" cy="1782366"/>
            <a:chOff x="784" y="1570"/>
            <a:chExt cx="1461" cy="1497"/>
          </a:xfrm>
        </p:grpSpPr>
        <p:sp>
          <p:nvSpPr>
            <p:cNvPr id="402439" name="Text Box 7"/>
            <p:cNvSpPr txBox="1">
              <a:spLocks noChangeArrowheads="1"/>
            </p:cNvSpPr>
            <p:nvPr/>
          </p:nvSpPr>
          <p:spPr bwMode="auto">
            <a:xfrm>
              <a:off x="957" y="2162"/>
              <a:ext cx="85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latin typeface="Tahoma" charset="0"/>
                </a:rPr>
                <a:t>Y</a:t>
              </a:r>
              <a:r>
                <a:rPr lang="en-US" altLang="zh-TW" sz="1800">
                  <a:latin typeface="Tahoma" charset="0"/>
                </a:rPr>
                <a:t>=High</a:t>
              </a:r>
            </a:p>
          </p:txBody>
        </p:sp>
        <p:sp>
          <p:nvSpPr>
            <p:cNvPr id="402445" name="Freeform 13"/>
            <p:cNvSpPr>
              <a:spLocks/>
            </p:cNvSpPr>
            <p:nvPr/>
          </p:nvSpPr>
          <p:spPr bwMode="auto">
            <a:xfrm>
              <a:off x="784" y="1570"/>
              <a:ext cx="1461" cy="1497"/>
            </a:xfrm>
            <a:custGeom>
              <a:avLst/>
              <a:gdLst>
                <a:gd name="T0" fmla="*/ 0 w 1542"/>
                <a:gd name="T1" fmla="*/ 0 h 1497"/>
                <a:gd name="T2" fmla="*/ 0 w 1542"/>
                <a:gd name="T3" fmla="*/ 1497 h 1497"/>
                <a:gd name="T4" fmla="*/ 1542 w 1542"/>
                <a:gd name="T5" fmla="*/ 1497 h 1497"/>
                <a:gd name="T6" fmla="*/ 1134 w 1542"/>
                <a:gd name="T7" fmla="*/ 0 h 1497"/>
                <a:gd name="T8" fmla="*/ 0 w 1542"/>
                <a:gd name="T9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2" h="1497">
                  <a:moveTo>
                    <a:pt x="0" y="0"/>
                  </a:moveTo>
                  <a:lnTo>
                    <a:pt x="0" y="1497"/>
                  </a:lnTo>
                  <a:lnTo>
                    <a:pt x="1542" y="1497"/>
                  </a:lnTo>
                  <a:lnTo>
                    <a:pt x="113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aphicFrame>
        <p:nvGraphicFramePr>
          <p:cNvPr id="402443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02819" y="3857625"/>
          <a:ext cx="1675210" cy="301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方程式" r:id="rId5" imgW="1130040" imgH="203040" progId="Equation.3">
                  <p:embed/>
                </p:oleObj>
              </mc:Choice>
              <mc:Fallback>
                <p:oleObj name="方程式" r:id="rId5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819" y="3857625"/>
                        <a:ext cx="1675210" cy="301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49" name="Group 17"/>
          <p:cNvGrpSpPr>
            <a:grpSpLocks/>
          </p:cNvGrpSpPr>
          <p:nvPr/>
        </p:nvGrpSpPr>
        <p:grpSpPr bwMode="auto">
          <a:xfrm>
            <a:off x="3351610" y="1869281"/>
            <a:ext cx="1728788" cy="1782366"/>
            <a:chOff x="1855" y="1570"/>
            <a:chExt cx="1452" cy="1497"/>
          </a:xfrm>
        </p:grpSpPr>
        <p:sp>
          <p:nvSpPr>
            <p:cNvPr id="402442" name="Text Box 10"/>
            <p:cNvSpPr txBox="1">
              <a:spLocks noChangeArrowheads="1"/>
            </p:cNvSpPr>
            <p:nvPr/>
          </p:nvSpPr>
          <p:spPr bwMode="auto">
            <a:xfrm>
              <a:off x="2426" y="2160"/>
              <a:ext cx="726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i="1">
                  <a:latin typeface="Tahoma" charset="0"/>
                </a:rPr>
                <a:t>Y</a:t>
              </a:r>
              <a:r>
                <a:rPr lang="en-US" altLang="zh-TW" sz="1800">
                  <a:latin typeface="Tahoma" charset="0"/>
                </a:rPr>
                <a:t>=Low</a:t>
              </a:r>
            </a:p>
          </p:txBody>
        </p:sp>
        <p:sp>
          <p:nvSpPr>
            <p:cNvPr id="402446" name="Freeform 14"/>
            <p:cNvSpPr>
              <a:spLocks/>
            </p:cNvSpPr>
            <p:nvPr/>
          </p:nvSpPr>
          <p:spPr bwMode="auto">
            <a:xfrm>
              <a:off x="1855" y="1570"/>
              <a:ext cx="1452" cy="1497"/>
            </a:xfrm>
            <a:custGeom>
              <a:avLst/>
              <a:gdLst>
                <a:gd name="T0" fmla="*/ 0 w 1452"/>
                <a:gd name="T1" fmla="*/ 0 h 1497"/>
                <a:gd name="T2" fmla="*/ 409 w 1452"/>
                <a:gd name="T3" fmla="*/ 1497 h 1497"/>
                <a:gd name="T4" fmla="*/ 1452 w 1452"/>
                <a:gd name="T5" fmla="*/ 1497 h 1497"/>
                <a:gd name="T6" fmla="*/ 1452 w 1452"/>
                <a:gd name="T7" fmla="*/ 0 h 1497"/>
                <a:gd name="T8" fmla="*/ 0 w 1452"/>
                <a:gd name="T9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2" h="1497">
                  <a:moveTo>
                    <a:pt x="0" y="0"/>
                  </a:moveTo>
                  <a:lnTo>
                    <a:pt x="409" y="1497"/>
                  </a:lnTo>
                  <a:lnTo>
                    <a:pt x="1452" y="1497"/>
                  </a:lnTo>
                  <a:lnTo>
                    <a:pt x="145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965931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0D57B-127C-6143-BDFD-2B1083AE7082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403488" name="Rectangle 32"/>
          <p:cNvSpPr>
            <a:spLocks noChangeArrowheads="1"/>
          </p:cNvSpPr>
          <p:nvPr/>
        </p:nvSpPr>
        <p:spPr bwMode="auto">
          <a:xfrm>
            <a:off x="1266825" y="154781"/>
            <a:ext cx="6615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1pPr>
            <a:lvl2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2pPr>
            <a:lvl3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3pPr>
            <a:lvl4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4pPr>
            <a:lvl5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9pPr>
          </a:lstStyle>
          <a:p>
            <a:r>
              <a:rPr lang="en-US" altLang="zh-TW" sz="2100" dirty="0"/>
              <a:t>Mutual Information and </a:t>
            </a:r>
            <a:br>
              <a:rPr lang="en-US" altLang="zh-TW" sz="2100" dirty="0"/>
            </a:br>
            <a:r>
              <a:rPr lang="en-US" altLang="zh-TW" sz="2100" dirty="0"/>
              <a:t>Pointwise Mutual Information</a:t>
            </a:r>
            <a:r>
              <a:rPr lang="en-US" altLang="zh-TW" sz="2100" dirty="0" smtClean="0"/>
              <a:t>:</a:t>
            </a:r>
            <a:endParaRPr lang="zh-TW" altLang="en-US" sz="2100" dirty="0">
              <a:solidFill>
                <a:srgbClr val="008080"/>
              </a:solidFill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6825" y="897137"/>
            <a:ext cx="6547247" cy="4054078"/>
          </a:xfrm>
        </p:spPr>
        <p:txBody>
          <a:bodyPr/>
          <a:lstStyle/>
          <a:p>
            <a:r>
              <a:rPr lang="en-US" altLang="zh-TW" sz="1650"/>
              <a:t>Mutual Information of </a:t>
            </a:r>
            <a:r>
              <a:rPr lang="en-US" altLang="zh-TW" sz="1650" i="1"/>
              <a:t>X</a:t>
            </a:r>
            <a:r>
              <a:rPr lang="en-US" altLang="zh-TW" sz="1650"/>
              <a:t> and </a:t>
            </a:r>
            <a:r>
              <a:rPr lang="en-US" altLang="zh-TW" sz="1650" i="1"/>
              <a:t>Y</a:t>
            </a:r>
            <a:r>
              <a:rPr lang="en-US" altLang="zh-TW" sz="1650"/>
              <a:t>:</a:t>
            </a:r>
          </a:p>
          <a:p>
            <a:endParaRPr lang="zh-TW" altLang="en-US" sz="1650"/>
          </a:p>
        </p:txBody>
      </p:sp>
      <p:grpSp>
        <p:nvGrpSpPr>
          <p:cNvPr id="403504" name="Group 48"/>
          <p:cNvGrpSpPr>
            <a:grpSpLocks/>
          </p:cNvGrpSpPr>
          <p:nvPr/>
        </p:nvGrpSpPr>
        <p:grpSpPr bwMode="auto">
          <a:xfrm>
            <a:off x="2074069" y="1869281"/>
            <a:ext cx="3017044" cy="1782366"/>
            <a:chOff x="782" y="1570"/>
            <a:chExt cx="2534" cy="1497"/>
          </a:xfrm>
        </p:grpSpPr>
        <p:sp>
          <p:nvSpPr>
            <p:cNvPr id="403462" name="Freeform 6"/>
            <p:cNvSpPr>
              <a:spLocks/>
            </p:cNvSpPr>
            <p:nvPr/>
          </p:nvSpPr>
          <p:spPr bwMode="auto">
            <a:xfrm>
              <a:off x="782" y="1570"/>
              <a:ext cx="1361" cy="1497"/>
            </a:xfrm>
            <a:custGeom>
              <a:avLst/>
              <a:gdLst>
                <a:gd name="T0" fmla="*/ 0 w 1497"/>
                <a:gd name="T1" fmla="*/ 0 h 1497"/>
                <a:gd name="T2" fmla="*/ 0 w 1497"/>
                <a:gd name="T3" fmla="*/ 1497 h 1497"/>
                <a:gd name="T4" fmla="*/ 1134 w 1497"/>
                <a:gd name="T5" fmla="*/ 1497 h 1497"/>
                <a:gd name="T6" fmla="*/ 1497 w 1497"/>
                <a:gd name="T7" fmla="*/ 0 h 1497"/>
                <a:gd name="T8" fmla="*/ 0 w 1497"/>
                <a:gd name="T9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497">
                  <a:moveTo>
                    <a:pt x="0" y="0"/>
                  </a:moveTo>
                  <a:lnTo>
                    <a:pt x="0" y="1497"/>
                  </a:lnTo>
                  <a:lnTo>
                    <a:pt x="1134" y="1497"/>
                  </a:lnTo>
                  <a:lnTo>
                    <a:pt x="149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3465" name="Freeform 9"/>
            <p:cNvSpPr>
              <a:spLocks/>
            </p:cNvSpPr>
            <p:nvPr/>
          </p:nvSpPr>
          <p:spPr bwMode="auto">
            <a:xfrm>
              <a:off x="1819" y="1570"/>
              <a:ext cx="1497" cy="1497"/>
            </a:xfrm>
            <a:custGeom>
              <a:avLst/>
              <a:gdLst>
                <a:gd name="T0" fmla="*/ 317 w 1497"/>
                <a:gd name="T1" fmla="*/ 0 h 1497"/>
                <a:gd name="T2" fmla="*/ 0 w 1497"/>
                <a:gd name="T3" fmla="*/ 1497 h 1497"/>
                <a:gd name="T4" fmla="*/ 1497 w 1497"/>
                <a:gd name="T5" fmla="*/ 1497 h 1497"/>
                <a:gd name="T6" fmla="*/ 1497 w 1497"/>
                <a:gd name="T7" fmla="*/ 0 h 1497"/>
                <a:gd name="T8" fmla="*/ 317 w 1497"/>
                <a:gd name="T9" fmla="*/ 0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497">
                  <a:moveTo>
                    <a:pt x="317" y="0"/>
                  </a:moveTo>
                  <a:lnTo>
                    <a:pt x="0" y="1497"/>
                  </a:lnTo>
                  <a:lnTo>
                    <a:pt x="1497" y="1497"/>
                  </a:lnTo>
                  <a:lnTo>
                    <a:pt x="1497" y="0"/>
                  </a:lnTo>
                  <a:lnTo>
                    <a:pt x="317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96969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3468" name="Line 12"/>
            <p:cNvSpPr>
              <a:spLocks noChangeShapeType="1"/>
            </p:cNvSpPr>
            <p:nvPr/>
          </p:nvSpPr>
          <p:spPr bwMode="auto">
            <a:xfrm>
              <a:off x="1791" y="1570"/>
              <a:ext cx="499" cy="1497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3469" name="Text Box 13"/>
            <p:cNvSpPr txBox="1">
              <a:spLocks noChangeArrowheads="1"/>
            </p:cNvSpPr>
            <p:nvPr/>
          </p:nvSpPr>
          <p:spPr bwMode="auto">
            <a:xfrm>
              <a:off x="1020" y="2144"/>
              <a:ext cx="545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0.35</a:t>
              </a:r>
            </a:p>
          </p:txBody>
        </p:sp>
        <p:sp>
          <p:nvSpPr>
            <p:cNvPr id="403470" name="Text Box 14"/>
            <p:cNvSpPr txBox="1">
              <a:spLocks noChangeArrowheads="1"/>
            </p:cNvSpPr>
            <p:nvPr/>
          </p:nvSpPr>
          <p:spPr bwMode="auto">
            <a:xfrm>
              <a:off x="2517" y="2133"/>
              <a:ext cx="54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0.5</a:t>
              </a:r>
            </a:p>
          </p:txBody>
        </p:sp>
        <p:sp>
          <p:nvSpPr>
            <p:cNvPr id="403471" name="Text Box 15"/>
            <p:cNvSpPr txBox="1">
              <a:spLocks noChangeArrowheads="1"/>
            </p:cNvSpPr>
            <p:nvPr/>
          </p:nvSpPr>
          <p:spPr bwMode="auto">
            <a:xfrm>
              <a:off x="1854" y="2750"/>
              <a:ext cx="54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0.1</a:t>
              </a:r>
            </a:p>
          </p:txBody>
        </p:sp>
        <p:sp>
          <p:nvSpPr>
            <p:cNvPr id="403472" name="Text Box 16"/>
            <p:cNvSpPr txBox="1">
              <a:spLocks noChangeArrowheads="1"/>
            </p:cNvSpPr>
            <p:nvPr/>
          </p:nvSpPr>
          <p:spPr bwMode="auto">
            <a:xfrm>
              <a:off x="1746" y="1597"/>
              <a:ext cx="545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0.05</a:t>
              </a:r>
            </a:p>
          </p:txBody>
        </p:sp>
      </p:grpSp>
      <p:graphicFrame>
        <p:nvGraphicFramePr>
          <p:cNvPr id="403475" name="Object 19"/>
          <p:cNvGraphicFramePr>
            <a:graphicFrameLocks noChangeAspect="1"/>
          </p:cNvGraphicFramePr>
          <p:nvPr/>
        </p:nvGraphicFramePr>
        <p:xfrm>
          <a:off x="5380435" y="1219200"/>
          <a:ext cx="2415778" cy="1829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方程式" r:id="rId3" imgW="2145960" imgH="1625400" progId="Equation.3">
                  <p:embed/>
                </p:oleObj>
              </mc:Choice>
              <mc:Fallback>
                <p:oleObj name="方程式" r:id="rId3" imgW="214596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435" y="1219200"/>
                        <a:ext cx="2415778" cy="1829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9" name="Object 23"/>
          <p:cNvGraphicFramePr>
            <a:graphicFrameLocks noChangeAspect="1"/>
          </p:cNvGraphicFramePr>
          <p:nvPr/>
        </p:nvGraphicFramePr>
        <p:xfrm>
          <a:off x="1439466" y="3868341"/>
          <a:ext cx="180855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方程式" r:id="rId5" imgW="1206360" imgH="203040" progId="Equation.3">
                  <p:embed/>
                </p:oleObj>
              </mc:Choice>
              <mc:Fallback>
                <p:oleObj name="方程式" r:id="rId5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466" y="3868341"/>
                        <a:ext cx="1808559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0" name="Object 24"/>
          <p:cNvGraphicFramePr>
            <a:graphicFrameLocks noChangeAspect="1"/>
          </p:cNvGraphicFramePr>
          <p:nvPr/>
        </p:nvGraphicFramePr>
        <p:xfrm>
          <a:off x="3502819" y="3856435"/>
          <a:ext cx="167521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方程式" r:id="rId7" imgW="1117440" imgH="203040" progId="Equation.3">
                  <p:embed/>
                </p:oleObj>
              </mc:Choice>
              <mc:Fallback>
                <p:oleObj name="方程式" r:id="rId7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819" y="3856435"/>
                        <a:ext cx="167521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1" name="Object 25"/>
          <p:cNvGraphicFramePr>
            <a:graphicFrameLocks noChangeAspect="1"/>
          </p:cNvGraphicFramePr>
          <p:nvPr/>
        </p:nvGraphicFramePr>
        <p:xfrm>
          <a:off x="1494235" y="4264819"/>
          <a:ext cx="179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方程式" r:id="rId9" imgW="1193760" imgH="203040" progId="Equation.3">
                  <p:embed/>
                </p:oleObj>
              </mc:Choice>
              <mc:Fallback>
                <p:oleObj name="方程式" r:id="rId9" imgW="1193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235" y="4264819"/>
                        <a:ext cx="1790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2" name="Object 26"/>
          <p:cNvGraphicFramePr>
            <a:graphicFrameLocks noChangeAspect="1"/>
          </p:cNvGraphicFramePr>
          <p:nvPr/>
        </p:nvGraphicFramePr>
        <p:xfrm>
          <a:off x="3549254" y="4254104"/>
          <a:ext cx="1675209" cy="30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方程式" r:id="rId11" imgW="1130040" imgH="203040" progId="Equation.3">
                  <p:embed/>
                </p:oleObj>
              </mc:Choice>
              <mc:Fallback>
                <p:oleObj name="方程式" r:id="rId11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254" y="4254104"/>
                        <a:ext cx="1675209" cy="301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3496" name="Group 40"/>
          <p:cNvGrpSpPr>
            <a:grpSpLocks/>
          </p:cNvGrpSpPr>
          <p:nvPr/>
        </p:nvGrpSpPr>
        <p:grpSpPr bwMode="auto">
          <a:xfrm>
            <a:off x="2095500" y="1871663"/>
            <a:ext cx="3017044" cy="1782366"/>
            <a:chOff x="918" y="1706"/>
            <a:chExt cx="2534" cy="1497"/>
          </a:xfrm>
        </p:grpSpPr>
        <p:grpSp>
          <p:nvGrpSpPr>
            <p:cNvPr id="403490" name="Group 34"/>
            <p:cNvGrpSpPr>
              <a:grpSpLocks/>
            </p:cNvGrpSpPr>
            <p:nvPr/>
          </p:nvGrpSpPr>
          <p:grpSpPr bwMode="auto">
            <a:xfrm>
              <a:off x="918" y="1706"/>
              <a:ext cx="1361" cy="1497"/>
              <a:chOff x="782" y="1570"/>
              <a:chExt cx="1361" cy="1497"/>
            </a:xfrm>
          </p:grpSpPr>
          <p:sp>
            <p:nvSpPr>
              <p:cNvPr id="403491" name="Freeform 35"/>
              <p:cNvSpPr>
                <a:spLocks/>
              </p:cNvSpPr>
              <p:nvPr/>
            </p:nvSpPr>
            <p:spPr bwMode="auto">
              <a:xfrm>
                <a:off x="782" y="1570"/>
                <a:ext cx="1361" cy="1497"/>
              </a:xfrm>
              <a:custGeom>
                <a:avLst/>
                <a:gdLst>
                  <a:gd name="T0" fmla="*/ 0 w 1497"/>
                  <a:gd name="T1" fmla="*/ 0 h 1497"/>
                  <a:gd name="T2" fmla="*/ 0 w 1497"/>
                  <a:gd name="T3" fmla="*/ 1497 h 1497"/>
                  <a:gd name="T4" fmla="*/ 1134 w 1497"/>
                  <a:gd name="T5" fmla="*/ 1497 h 1497"/>
                  <a:gd name="T6" fmla="*/ 1497 w 1497"/>
                  <a:gd name="T7" fmla="*/ 0 h 1497"/>
                  <a:gd name="T8" fmla="*/ 0 w 1497"/>
                  <a:gd name="T9" fmla="*/ 0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7" h="1497">
                    <a:moveTo>
                      <a:pt x="0" y="0"/>
                    </a:moveTo>
                    <a:lnTo>
                      <a:pt x="0" y="1497"/>
                    </a:lnTo>
                    <a:lnTo>
                      <a:pt x="1134" y="1497"/>
                    </a:lnTo>
                    <a:lnTo>
                      <a:pt x="149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03492" name="Text Box 36"/>
              <p:cNvSpPr txBox="1">
                <a:spLocks noChangeArrowheads="1"/>
              </p:cNvSpPr>
              <p:nvPr/>
            </p:nvSpPr>
            <p:spPr bwMode="auto">
              <a:xfrm>
                <a:off x="930" y="2144"/>
                <a:ext cx="85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800" i="1">
                    <a:latin typeface="Tahoma" charset="0"/>
                  </a:rPr>
                  <a:t>X</a:t>
                </a:r>
                <a:r>
                  <a:rPr lang="en-US" altLang="zh-TW" sz="1800">
                    <a:latin typeface="Tahoma" charset="0"/>
                  </a:rPr>
                  <a:t>=Good</a:t>
                </a:r>
              </a:p>
            </p:txBody>
          </p:sp>
        </p:grpSp>
        <p:grpSp>
          <p:nvGrpSpPr>
            <p:cNvPr id="403493" name="Group 37"/>
            <p:cNvGrpSpPr>
              <a:grpSpLocks/>
            </p:cNvGrpSpPr>
            <p:nvPr/>
          </p:nvGrpSpPr>
          <p:grpSpPr bwMode="auto">
            <a:xfrm>
              <a:off x="1955" y="1706"/>
              <a:ext cx="1497" cy="1497"/>
              <a:chOff x="1819" y="1570"/>
              <a:chExt cx="1497" cy="1497"/>
            </a:xfrm>
          </p:grpSpPr>
          <p:sp>
            <p:nvSpPr>
              <p:cNvPr id="403494" name="Freeform 38"/>
              <p:cNvSpPr>
                <a:spLocks/>
              </p:cNvSpPr>
              <p:nvPr/>
            </p:nvSpPr>
            <p:spPr bwMode="auto">
              <a:xfrm>
                <a:off x="1819" y="1570"/>
                <a:ext cx="1497" cy="1497"/>
              </a:xfrm>
              <a:custGeom>
                <a:avLst/>
                <a:gdLst>
                  <a:gd name="T0" fmla="*/ 317 w 1497"/>
                  <a:gd name="T1" fmla="*/ 0 h 1497"/>
                  <a:gd name="T2" fmla="*/ 0 w 1497"/>
                  <a:gd name="T3" fmla="*/ 1497 h 1497"/>
                  <a:gd name="T4" fmla="*/ 1497 w 1497"/>
                  <a:gd name="T5" fmla="*/ 1497 h 1497"/>
                  <a:gd name="T6" fmla="*/ 1497 w 1497"/>
                  <a:gd name="T7" fmla="*/ 0 h 1497"/>
                  <a:gd name="T8" fmla="*/ 317 w 1497"/>
                  <a:gd name="T9" fmla="*/ 0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7" h="1497">
                    <a:moveTo>
                      <a:pt x="317" y="0"/>
                    </a:moveTo>
                    <a:lnTo>
                      <a:pt x="0" y="1497"/>
                    </a:lnTo>
                    <a:lnTo>
                      <a:pt x="1497" y="1497"/>
                    </a:lnTo>
                    <a:lnTo>
                      <a:pt x="1497" y="0"/>
                    </a:lnTo>
                    <a:lnTo>
                      <a:pt x="317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03495" name="Text Box 39"/>
              <p:cNvSpPr txBox="1">
                <a:spLocks noChangeArrowheads="1"/>
              </p:cNvSpPr>
              <p:nvPr/>
            </p:nvSpPr>
            <p:spPr bwMode="auto">
              <a:xfrm>
                <a:off x="2290" y="2160"/>
                <a:ext cx="726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800" i="1">
                    <a:latin typeface="Tahoma" charset="0"/>
                    <a:ea typeface="標楷體" charset="0"/>
                  </a:rPr>
                  <a:t>X</a:t>
                </a:r>
                <a:r>
                  <a:rPr lang="en-US" altLang="zh-TW" sz="1800">
                    <a:latin typeface="Tahoma" charset="0"/>
                    <a:ea typeface="標楷體" charset="0"/>
                  </a:rPr>
                  <a:t>=Bad</a:t>
                </a:r>
              </a:p>
            </p:txBody>
          </p:sp>
        </p:grpSp>
      </p:grpSp>
      <p:grpSp>
        <p:nvGrpSpPr>
          <p:cNvPr id="403503" name="Group 47"/>
          <p:cNvGrpSpPr>
            <a:grpSpLocks/>
          </p:cNvGrpSpPr>
          <p:nvPr/>
        </p:nvGrpSpPr>
        <p:grpSpPr bwMode="auto">
          <a:xfrm>
            <a:off x="2076451" y="1871663"/>
            <a:ext cx="3003947" cy="1782366"/>
            <a:chOff x="784" y="1570"/>
            <a:chExt cx="2523" cy="1497"/>
          </a:xfrm>
        </p:grpSpPr>
        <p:grpSp>
          <p:nvGrpSpPr>
            <p:cNvPr id="403497" name="Group 41"/>
            <p:cNvGrpSpPr>
              <a:grpSpLocks/>
            </p:cNvGrpSpPr>
            <p:nvPr/>
          </p:nvGrpSpPr>
          <p:grpSpPr bwMode="auto">
            <a:xfrm>
              <a:off x="784" y="1570"/>
              <a:ext cx="1461" cy="1497"/>
              <a:chOff x="784" y="1570"/>
              <a:chExt cx="1461" cy="1497"/>
            </a:xfrm>
          </p:grpSpPr>
          <p:sp>
            <p:nvSpPr>
              <p:cNvPr id="403498" name="Text Box 42"/>
              <p:cNvSpPr txBox="1">
                <a:spLocks noChangeArrowheads="1"/>
              </p:cNvSpPr>
              <p:nvPr/>
            </p:nvSpPr>
            <p:spPr bwMode="auto">
              <a:xfrm>
                <a:off x="957" y="2162"/>
                <a:ext cx="85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800" i="1">
                    <a:latin typeface="Tahoma" charset="0"/>
                  </a:rPr>
                  <a:t>Y</a:t>
                </a:r>
                <a:r>
                  <a:rPr lang="en-US" altLang="zh-TW" sz="1800">
                    <a:latin typeface="Tahoma" charset="0"/>
                  </a:rPr>
                  <a:t>=High</a:t>
                </a:r>
              </a:p>
            </p:txBody>
          </p:sp>
          <p:sp>
            <p:nvSpPr>
              <p:cNvPr id="403499" name="Freeform 43"/>
              <p:cNvSpPr>
                <a:spLocks/>
              </p:cNvSpPr>
              <p:nvPr/>
            </p:nvSpPr>
            <p:spPr bwMode="auto">
              <a:xfrm>
                <a:off x="784" y="1570"/>
                <a:ext cx="1461" cy="1497"/>
              </a:xfrm>
              <a:custGeom>
                <a:avLst/>
                <a:gdLst>
                  <a:gd name="T0" fmla="*/ 0 w 1542"/>
                  <a:gd name="T1" fmla="*/ 0 h 1497"/>
                  <a:gd name="T2" fmla="*/ 0 w 1542"/>
                  <a:gd name="T3" fmla="*/ 1497 h 1497"/>
                  <a:gd name="T4" fmla="*/ 1542 w 1542"/>
                  <a:gd name="T5" fmla="*/ 1497 h 1497"/>
                  <a:gd name="T6" fmla="*/ 1134 w 1542"/>
                  <a:gd name="T7" fmla="*/ 0 h 1497"/>
                  <a:gd name="T8" fmla="*/ 0 w 1542"/>
                  <a:gd name="T9" fmla="*/ 0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2" h="1497">
                    <a:moveTo>
                      <a:pt x="0" y="0"/>
                    </a:moveTo>
                    <a:lnTo>
                      <a:pt x="0" y="1497"/>
                    </a:lnTo>
                    <a:lnTo>
                      <a:pt x="1542" y="1497"/>
                    </a:lnTo>
                    <a:lnTo>
                      <a:pt x="113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403500" name="Group 44"/>
            <p:cNvGrpSpPr>
              <a:grpSpLocks/>
            </p:cNvGrpSpPr>
            <p:nvPr/>
          </p:nvGrpSpPr>
          <p:grpSpPr bwMode="auto">
            <a:xfrm>
              <a:off x="1855" y="1570"/>
              <a:ext cx="1452" cy="1497"/>
              <a:chOff x="1855" y="1570"/>
              <a:chExt cx="1452" cy="1497"/>
            </a:xfrm>
          </p:grpSpPr>
          <p:sp>
            <p:nvSpPr>
              <p:cNvPr id="403501" name="Text Box 45"/>
              <p:cNvSpPr txBox="1">
                <a:spLocks noChangeArrowheads="1"/>
              </p:cNvSpPr>
              <p:nvPr/>
            </p:nvSpPr>
            <p:spPr bwMode="auto">
              <a:xfrm>
                <a:off x="2426" y="2160"/>
                <a:ext cx="726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800" i="1">
                    <a:latin typeface="Tahoma" charset="0"/>
                  </a:rPr>
                  <a:t>Y</a:t>
                </a:r>
                <a:r>
                  <a:rPr lang="en-US" altLang="zh-TW" sz="1800">
                    <a:latin typeface="Tahoma" charset="0"/>
                  </a:rPr>
                  <a:t>=Low</a:t>
                </a:r>
              </a:p>
            </p:txBody>
          </p:sp>
          <p:sp>
            <p:nvSpPr>
              <p:cNvPr id="403502" name="Freeform 46"/>
              <p:cNvSpPr>
                <a:spLocks/>
              </p:cNvSpPr>
              <p:nvPr/>
            </p:nvSpPr>
            <p:spPr bwMode="auto">
              <a:xfrm>
                <a:off x="1855" y="1570"/>
                <a:ext cx="1452" cy="1497"/>
              </a:xfrm>
              <a:custGeom>
                <a:avLst/>
                <a:gdLst>
                  <a:gd name="T0" fmla="*/ 0 w 1452"/>
                  <a:gd name="T1" fmla="*/ 0 h 1497"/>
                  <a:gd name="T2" fmla="*/ 409 w 1452"/>
                  <a:gd name="T3" fmla="*/ 1497 h 1497"/>
                  <a:gd name="T4" fmla="*/ 1452 w 1452"/>
                  <a:gd name="T5" fmla="*/ 1497 h 1497"/>
                  <a:gd name="T6" fmla="*/ 1452 w 1452"/>
                  <a:gd name="T7" fmla="*/ 0 h 1497"/>
                  <a:gd name="T8" fmla="*/ 0 w 1452"/>
                  <a:gd name="T9" fmla="*/ 0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2" h="1497">
                    <a:moveTo>
                      <a:pt x="0" y="0"/>
                    </a:moveTo>
                    <a:lnTo>
                      <a:pt x="409" y="1497"/>
                    </a:lnTo>
                    <a:lnTo>
                      <a:pt x="1452" y="1497"/>
                    </a:lnTo>
                    <a:lnTo>
                      <a:pt x="145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24" y="1251229"/>
            <a:ext cx="269676" cy="533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29" y="1691283"/>
            <a:ext cx="306971" cy="533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25" y="2641997"/>
            <a:ext cx="345876" cy="533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86" y="2166640"/>
            <a:ext cx="31194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104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A343D-2469-8B44-917A-04FE6B8C8CF1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1266825" y="154781"/>
            <a:ext cx="6615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1pPr>
            <a:lvl2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2pPr>
            <a:lvl3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3pPr>
            <a:lvl4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4pPr>
            <a:lvl5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9pPr>
          </a:lstStyle>
          <a:p>
            <a:r>
              <a:rPr lang="en-US" altLang="zh-TW" sz="2100" dirty="0"/>
              <a:t>Mutual Information and </a:t>
            </a:r>
            <a:br>
              <a:rPr lang="en-US" altLang="zh-TW" sz="2100" dirty="0"/>
            </a:br>
            <a:r>
              <a:rPr lang="en-US" altLang="zh-TW" sz="2100" dirty="0"/>
              <a:t>Pointwise Mutual Information</a:t>
            </a:r>
            <a:r>
              <a:rPr lang="en-US" altLang="zh-TW" sz="2100" dirty="0" smtClean="0"/>
              <a:t>: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5635" y="873919"/>
            <a:ext cx="6547247" cy="4054079"/>
          </a:xfrm>
        </p:spPr>
        <p:txBody>
          <a:bodyPr/>
          <a:lstStyle/>
          <a:p>
            <a:r>
              <a:rPr lang="en-US" altLang="zh-TW" sz="1650"/>
              <a:t>Mutual Information of </a:t>
            </a:r>
            <a:r>
              <a:rPr lang="en-US" altLang="zh-TW" sz="1650" i="1"/>
              <a:t>X</a:t>
            </a:r>
            <a:r>
              <a:rPr lang="en-US" altLang="zh-TW" sz="1650"/>
              <a:t> and </a:t>
            </a:r>
            <a:r>
              <a:rPr lang="en-US" altLang="zh-TW" sz="1650" i="1"/>
              <a:t>Y</a:t>
            </a:r>
            <a:r>
              <a:rPr lang="en-US" altLang="zh-TW" sz="1650"/>
              <a:t>:</a:t>
            </a:r>
          </a:p>
          <a:p>
            <a:endParaRPr lang="zh-TW" altLang="en-US" sz="1650"/>
          </a:p>
        </p:txBody>
      </p:sp>
      <p:sp>
        <p:nvSpPr>
          <p:cNvPr id="404485" name="Freeform 5"/>
          <p:cNvSpPr>
            <a:spLocks/>
          </p:cNvSpPr>
          <p:nvPr/>
        </p:nvSpPr>
        <p:spPr bwMode="auto">
          <a:xfrm>
            <a:off x="2074069" y="1869281"/>
            <a:ext cx="1620441" cy="1782366"/>
          </a:xfrm>
          <a:custGeom>
            <a:avLst/>
            <a:gdLst>
              <a:gd name="T0" fmla="*/ 0 w 1497"/>
              <a:gd name="T1" fmla="*/ 0 h 1497"/>
              <a:gd name="T2" fmla="*/ 0 w 1497"/>
              <a:gd name="T3" fmla="*/ 1497 h 1497"/>
              <a:gd name="T4" fmla="*/ 1134 w 1497"/>
              <a:gd name="T5" fmla="*/ 1497 h 1497"/>
              <a:gd name="T6" fmla="*/ 1497 w 1497"/>
              <a:gd name="T7" fmla="*/ 0 h 1497"/>
              <a:gd name="T8" fmla="*/ 0 w 1497"/>
              <a:gd name="T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7" h="1497">
                <a:moveTo>
                  <a:pt x="0" y="0"/>
                </a:moveTo>
                <a:lnTo>
                  <a:pt x="0" y="1497"/>
                </a:lnTo>
                <a:lnTo>
                  <a:pt x="1134" y="1497"/>
                </a:lnTo>
                <a:lnTo>
                  <a:pt x="1497" y="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04486" name="Freeform 6"/>
          <p:cNvSpPr>
            <a:spLocks/>
          </p:cNvSpPr>
          <p:nvPr/>
        </p:nvSpPr>
        <p:spPr bwMode="auto">
          <a:xfrm>
            <a:off x="3308748" y="1869281"/>
            <a:ext cx="1782365" cy="1782366"/>
          </a:xfrm>
          <a:custGeom>
            <a:avLst/>
            <a:gdLst>
              <a:gd name="T0" fmla="*/ 317 w 1497"/>
              <a:gd name="T1" fmla="*/ 0 h 1497"/>
              <a:gd name="T2" fmla="*/ 0 w 1497"/>
              <a:gd name="T3" fmla="*/ 1497 h 1497"/>
              <a:gd name="T4" fmla="*/ 1497 w 1497"/>
              <a:gd name="T5" fmla="*/ 1497 h 1497"/>
              <a:gd name="T6" fmla="*/ 1497 w 1497"/>
              <a:gd name="T7" fmla="*/ 0 h 1497"/>
              <a:gd name="T8" fmla="*/ 317 w 1497"/>
              <a:gd name="T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7" h="1497">
                <a:moveTo>
                  <a:pt x="317" y="0"/>
                </a:moveTo>
                <a:lnTo>
                  <a:pt x="0" y="1497"/>
                </a:lnTo>
                <a:lnTo>
                  <a:pt x="1497" y="1497"/>
                </a:lnTo>
                <a:lnTo>
                  <a:pt x="1497" y="0"/>
                </a:lnTo>
                <a:lnTo>
                  <a:pt x="317" y="0"/>
                </a:lnTo>
                <a:close/>
              </a:path>
            </a:pathLst>
          </a:custGeom>
          <a:noFill/>
          <a:ln w="38100" cap="flat" cmpd="sng">
            <a:solidFill>
              <a:srgbClr val="96969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04487" name="Line 7"/>
          <p:cNvSpPr>
            <a:spLocks noChangeShapeType="1"/>
          </p:cNvSpPr>
          <p:nvPr/>
        </p:nvSpPr>
        <p:spPr bwMode="auto">
          <a:xfrm flipH="1">
            <a:off x="3426619" y="1869281"/>
            <a:ext cx="141685" cy="1782366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04488" name="Text Box 8"/>
          <p:cNvSpPr txBox="1">
            <a:spLocks noChangeArrowheads="1"/>
          </p:cNvSpPr>
          <p:nvPr/>
        </p:nvSpPr>
        <p:spPr bwMode="auto">
          <a:xfrm>
            <a:off x="2357438" y="2552700"/>
            <a:ext cx="6488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0.39</a:t>
            </a:r>
          </a:p>
        </p:txBody>
      </p:sp>
      <p:sp>
        <p:nvSpPr>
          <p:cNvPr id="404489" name="Text Box 9"/>
          <p:cNvSpPr txBox="1">
            <a:spLocks noChangeArrowheads="1"/>
          </p:cNvSpPr>
          <p:nvPr/>
        </p:nvSpPr>
        <p:spPr bwMode="auto">
          <a:xfrm>
            <a:off x="4139804" y="2539604"/>
            <a:ext cx="648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0.49</a:t>
            </a:r>
          </a:p>
        </p:txBody>
      </p:sp>
      <p:sp>
        <p:nvSpPr>
          <p:cNvPr id="404490" name="Text Box 10"/>
          <p:cNvSpPr txBox="1">
            <a:spLocks noChangeArrowheads="1"/>
          </p:cNvSpPr>
          <p:nvPr/>
        </p:nvSpPr>
        <p:spPr bwMode="auto">
          <a:xfrm>
            <a:off x="3113485" y="3274219"/>
            <a:ext cx="648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0.01</a:t>
            </a:r>
          </a:p>
        </p:txBody>
      </p: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3307556" y="1890713"/>
            <a:ext cx="6488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0.01</a:t>
            </a:r>
          </a:p>
        </p:txBody>
      </p:sp>
      <p:graphicFrame>
        <p:nvGraphicFramePr>
          <p:cNvPr id="404494" name="Object 14"/>
          <p:cNvGraphicFramePr>
            <a:graphicFrameLocks noChangeAspect="1"/>
          </p:cNvGraphicFramePr>
          <p:nvPr/>
        </p:nvGraphicFramePr>
        <p:xfrm>
          <a:off x="1439466" y="3868341"/>
          <a:ext cx="180855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方程式" r:id="rId3" imgW="1206360" imgH="203040" progId="Equation.3">
                  <p:embed/>
                </p:oleObj>
              </mc:Choice>
              <mc:Fallback>
                <p:oleObj name="方程式" r:id="rId3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466" y="3868341"/>
                        <a:ext cx="1808559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5" name="Object 15"/>
          <p:cNvGraphicFramePr>
            <a:graphicFrameLocks noChangeAspect="1"/>
          </p:cNvGraphicFramePr>
          <p:nvPr/>
        </p:nvGraphicFramePr>
        <p:xfrm>
          <a:off x="3502819" y="3856435"/>
          <a:ext cx="167521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2" name="方程式" r:id="rId5" imgW="1117440" imgH="203040" progId="Equation.3">
                  <p:embed/>
                </p:oleObj>
              </mc:Choice>
              <mc:Fallback>
                <p:oleObj name="方程式" r:id="rId5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819" y="3856435"/>
                        <a:ext cx="167521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6" name="Object 16"/>
          <p:cNvGraphicFramePr>
            <a:graphicFrameLocks noChangeAspect="1"/>
          </p:cNvGraphicFramePr>
          <p:nvPr/>
        </p:nvGraphicFramePr>
        <p:xfrm>
          <a:off x="1545431" y="4264819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方程式" r:id="rId7" imgW="1117440" imgH="203040" progId="Equation.3">
                  <p:embed/>
                </p:oleObj>
              </mc:Choice>
              <mc:Fallback>
                <p:oleObj name="方程式" r:id="rId7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431" y="4264819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7" name="Object 17"/>
          <p:cNvGraphicFramePr>
            <a:graphicFrameLocks noChangeAspect="1"/>
          </p:cNvGraphicFramePr>
          <p:nvPr/>
        </p:nvGraphicFramePr>
        <p:xfrm>
          <a:off x="3643313" y="4254104"/>
          <a:ext cx="1562100" cy="30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方程式" r:id="rId9" imgW="1054080" imgH="203040" progId="Equation.3">
                  <p:embed/>
                </p:oleObj>
              </mc:Choice>
              <mc:Fallback>
                <p:oleObj name="方程式" r:id="rId9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254104"/>
                        <a:ext cx="1562100" cy="301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2871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443BC-5384-884B-BE9E-D3692385B5D0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1266825" y="154781"/>
            <a:ext cx="6615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1pPr>
            <a:lvl2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2pPr>
            <a:lvl3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3pPr>
            <a:lvl4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4pPr>
            <a:lvl5pPr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新細明體" charset="-120"/>
              </a:defRPr>
            </a:lvl9pPr>
          </a:lstStyle>
          <a:p>
            <a:r>
              <a:rPr lang="en-US" altLang="zh-TW" sz="2100" dirty="0"/>
              <a:t>Mutual Information and </a:t>
            </a:r>
            <a:br>
              <a:rPr lang="en-US" altLang="zh-TW" sz="2100" dirty="0"/>
            </a:br>
            <a:r>
              <a:rPr lang="en-US" altLang="zh-TW" sz="2100" dirty="0"/>
              <a:t>Pointwise Mutual Information</a:t>
            </a:r>
            <a:r>
              <a:rPr lang="en-US" altLang="zh-TW" sz="2100" dirty="0" smtClean="0"/>
              <a:t>:</a:t>
            </a:r>
            <a:endParaRPr lang="zh-TW" altLang="en-US" sz="2100" dirty="0">
              <a:solidFill>
                <a:srgbClr val="008080"/>
              </a:solidFill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5635" y="863204"/>
            <a:ext cx="6547247" cy="4054078"/>
          </a:xfrm>
        </p:spPr>
        <p:txBody>
          <a:bodyPr/>
          <a:lstStyle/>
          <a:p>
            <a:r>
              <a:rPr lang="en-US" altLang="zh-TW" sz="1650"/>
              <a:t>Mutual Information of </a:t>
            </a:r>
            <a:r>
              <a:rPr lang="en-US" altLang="zh-TW" sz="1650" i="1"/>
              <a:t>X</a:t>
            </a:r>
            <a:r>
              <a:rPr lang="en-US" altLang="zh-TW" sz="1650"/>
              <a:t> and </a:t>
            </a:r>
            <a:r>
              <a:rPr lang="en-US" altLang="zh-TW" sz="1650" i="1"/>
              <a:t>Y</a:t>
            </a:r>
            <a:r>
              <a:rPr lang="en-US" altLang="zh-TW" sz="1650"/>
              <a:t>:</a:t>
            </a:r>
          </a:p>
          <a:p>
            <a:endParaRPr lang="zh-TW" altLang="en-US" sz="1650"/>
          </a:p>
        </p:txBody>
      </p:sp>
      <p:sp>
        <p:nvSpPr>
          <p:cNvPr id="406532" name="Freeform 4"/>
          <p:cNvSpPr>
            <a:spLocks/>
          </p:cNvSpPr>
          <p:nvPr/>
        </p:nvSpPr>
        <p:spPr bwMode="auto">
          <a:xfrm>
            <a:off x="2074069" y="1869281"/>
            <a:ext cx="1526381" cy="1782366"/>
          </a:xfrm>
          <a:custGeom>
            <a:avLst/>
            <a:gdLst>
              <a:gd name="T0" fmla="*/ 0 w 1497"/>
              <a:gd name="T1" fmla="*/ 0 h 1497"/>
              <a:gd name="T2" fmla="*/ 0 w 1497"/>
              <a:gd name="T3" fmla="*/ 1497 h 1497"/>
              <a:gd name="T4" fmla="*/ 1134 w 1497"/>
              <a:gd name="T5" fmla="*/ 1497 h 1497"/>
              <a:gd name="T6" fmla="*/ 1497 w 1497"/>
              <a:gd name="T7" fmla="*/ 0 h 1497"/>
              <a:gd name="T8" fmla="*/ 0 w 1497"/>
              <a:gd name="T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7" h="1497">
                <a:moveTo>
                  <a:pt x="0" y="0"/>
                </a:moveTo>
                <a:lnTo>
                  <a:pt x="0" y="1497"/>
                </a:lnTo>
                <a:lnTo>
                  <a:pt x="1134" y="1497"/>
                </a:lnTo>
                <a:lnTo>
                  <a:pt x="1497" y="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06533" name="Freeform 5"/>
          <p:cNvSpPr>
            <a:spLocks/>
          </p:cNvSpPr>
          <p:nvPr/>
        </p:nvSpPr>
        <p:spPr bwMode="auto">
          <a:xfrm>
            <a:off x="3221832" y="1869281"/>
            <a:ext cx="1869281" cy="1782366"/>
          </a:xfrm>
          <a:custGeom>
            <a:avLst/>
            <a:gdLst>
              <a:gd name="T0" fmla="*/ 317 w 1497"/>
              <a:gd name="T1" fmla="*/ 0 h 1497"/>
              <a:gd name="T2" fmla="*/ 0 w 1497"/>
              <a:gd name="T3" fmla="*/ 1497 h 1497"/>
              <a:gd name="T4" fmla="*/ 1497 w 1497"/>
              <a:gd name="T5" fmla="*/ 1497 h 1497"/>
              <a:gd name="T6" fmla="*/ 1497 w 1497"/>
              <a:gd name="T7" fmla="*/ 0 h 1497"/>
              <a:gd name="T8" fmla="*/ 317 w 1497"/>
              <a:gd name="T9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7" h="1497">
                <a:moveTo>
                  <a:pt x="317" y="0"/>
                </a:moveTo>
                <a:lnTo>
                  <a:pt x="0" y="1497"/>
                </a:lnTo>
                <a:lnTo>
                  <a:pt x="1497" y="1497"/>
                </a:lnTo>
                <a:lnTo>
                  <a:pt x="1497" y="0"/>
                </a:lnTo>
                <a:lnTo>
                  <a:pt x="317" y="0"/>
                </a:lnTo>
                <a:close/>
              </a:path>
            </a:pathLst>
          </a:custGeom>
          <a:noFill/>
          <a:ln w="38100" cap="flat" cmpd="sng">
            <a:solidFill>
              <a:srgbClr val="96969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06534" name="Line 6"/>
          <p:cNvSpPr>
            <a:spLocks noChangeShapeType="1"/>
          </p:cNvSpPr>
          <p:nvPr/>
        </p:nvSpPr>
        <p:spPr bwMode="auto">
          <a:xfrm>
            <a:off x="2087166" y="1869281"/>
            <a:ext cx="2970609" cy="1782366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2303860" y="2787254"/>
            <a:ext cx="648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0.25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4139804" y="2539604"/>
            <a:ext cx="648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0.35</a:t>
            </a:r>
          </a:p>
        </p:txBody>
      </p:sp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3492104" y="3219450"/>
            <a:ext cx="648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0.25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2897981" y="2031206"/>
            <a:ext cx="6488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0.15</a:t>
            </a:r>
          </a:p>
        </p:txBody>
      </p:sp>
      <p:graphicFrame>
        <p:nvGraphicFramePr>
          <p:cNvPr id="406543" name="Object 15"/>
          <p:cNvGraphicFramePr>
            <a:graphicFrameLocks noChangeAspect="1"/>
          </p:cNvGraphicFramePr>
          <p:nvPr/>
        </p:nvGraphicFramePr>
        <p:xfrm>
          <a:off x="1439466" y="3868341"/>
          <a:ext cx="180855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方程式" r:id="rId3" imgW="1206360" imgH="203040" progId="Equation.3">
                  <p:embed/>
                </p:oleObj>
              </mc:Choice>
              <mc:Fallback>
                <p:oleObj name="方程式" r:id="rId3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466" y="3868341"/>
                        <a:ext cx="1808559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4" name="Object 16"/>
          <p:cNvGraphicFramePr>
            <a:graphicFrameLocks noChangeAspect="1"/>
          </p:cNvGraphicFramePr>
          <p:nvPr/>
        </p:nvGraphicFramePr>
        <p:xfrm>
          <a:off x="3502819" y="3856435"/>
          <a:ext cx="167521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方程式" r:id="rId5" imgW="1117440" imgH="203040" progId="Equation.3">
                  <p:embed/>
                </p:oleObj>
              </mc:Choice>
              <mc:Fallback>
                <p:oleObj name="方程式" r:id="rId5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819" y="3856435"/>
                        <a:ext cx="167521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5" name="Object 17"/>
          <p:cNvGraphicFramePr>
            <a:graphicFrameLocks noChangeAspect="1"/>
          </p:cNvGraphicFramePr>
          <p:nvPr/>
        </p:nvGraphicFramePr>
        <p:xfrm>
          <a:off x="1545431" y="4264819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方程式" r:id="rId7" imgW="1117440" imgH="203040" progId="Equation.3">
                  <p:embed/>
                </p:oleObj>
              </mc:Choice>
              <mc:Fallback>
                <p:oleObj name="方程式" r:id="rId7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431" y="4264819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6" name="Object 18"/>
          <p:cNvGraphicFramePr>
            <a:graphicFrameLocks noChangeAspect="1"/>
          </p:cNvGraphicFramePr>
          <p:nvPr/>
        </p:nvGraphicFramePr>
        <p:xfrm>
          <a:off x="3643313" y="4254104"/>
          <a:ext cx="1562100" cy="30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方程式" r:id="rId9" imgW="1054080" imgH="203040" progId="Equation.3">
                  <p:embed/>
                </p:oleObj>
              </mc:Choice>
              <mc:Fallback>
                <p:oleObj name="方程式" r:id="rId9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254104"/>
                        <a:ext cx="1562100" cy="301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76101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120015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3E51"/>
                </a:solidFill>
                <a:latin typeface="Open Sans" charset="0"/>
              </a:rPr>
              <a:t>Sentiment </a:t>
            </a:r>
            <a:r>
              <a:rPr lang="en-US" dirty="0" smtClean="0">
                <a:solidFill>
                  <a:srgbClr val="2B3E51"/>
                </a:solidFill>
                <a:latin typeface="Open Sans" charset="0"/>
              </a:rPr>
              <a:t>Analysis</a:t>
            </a:r>
            <a:r>
              <a:rPr lang="en-US" dirty="0">
                <a:solidFill>
                  <a:srgbClr val="2B3E51"/>
                </a:solidFill>
                <a:latin typeface="Open Sans" charset="0"/>
              </a:rPr>
              <a:t> is a field within </a:t>
            </a:r>
            <a:r>
              <a:rPr lang="en-US" dirty="0">
                <a:solidFill>
                  <a:srgbClr val="008BFF"/>
                </a:solidFill>
                <a:latin typeface="Open Sans" charset="0"/>
                <a:hlinkClick r:id="rId2"/>
              </a:rPr>
              <a:t>Natural Language Processing</a:t>
            </a:r>
            <a:r>
              <a:rPr lang="en-US" dirty="0">
                <a:solidFill>
                  <a:srgbClr val="2B3E51"/>
                </a:solidFill>
                <a:latin typeface="Open Sans" charset="0"/>
              </a:rPr>
              <a:t> (NLP) that builds systems that try to identify and extract opinions within text. </a:t>
            </a:r>
            <a:endParaRPr lang="en-US" dirty="0" smtClean="0">
              <a:solidFill>
                <a:srgbClr val="2B3E51"/>
              </a:solidFill>
              <a:latin typeface="Open Sans" charset="0"/>
            </a:endParaRPr>
          </a:p>
          <a:p>
            <a:endParaRPr lang="en-US" dirty="0">
              <a:solidFill>
                <a:srgbClr val="2B3E51"/>
              </a:solidFill>
              <a:latin typeface="Open Sans" charset="0"/>
            </a:endParaRPr>
          </a:p>
          <a:p>
            <a:r>
              <a:rPr lang="en-US" dirty="0" smtClean="0">
                <a:solidFill>
                  <a:srgbClr val="2B3E51"/>
                </a:solidFill>
                <a:latin typeface="Open Sans" charset="0"/>
              </a:rPr>
              <a:t>Usually</a:t>
            </a:r>
            <a:r>
              <a:rPr lang="en-US" dirty="0">
                <a:solidFill>
                  <a:srgbClr val="2B3E51"/>
                </a:solidFill>
                <a:latin typeface="Open Sans" charset="0"/>
              </a:rPr>
              <a:t>, besides identifying the opinion, these systems extract attributes of the expression e.g.:</a:t>
            </a:r>
          </a:p>
          <a:p>
            <a:pPr>
              <a:buFont typeface="Arial" charset="0"/>
              <a:buChar char="•"/>
            </a:pPr>
            <a:r>
              <a:rPr lang="en-US" i="1" dirty="0">
                <a:solidFill>
                  <a:srgbClr val="2B3E51"/>
                </a:solidFill>
                <a:latin typeface="Open Sans" charset="0"/>
              </a:rPr>
              <a:t>Polarity</a:t>
            </a:r>
            <a:r>
              <a:rPr lang="en-US" dirty="0">
                <a:solidFill>
                  <a:srgbClr val="2B3E51"/>
                </a:solidFill>
                <a:latin typeface="Open Sans" charset="0"/>
              </a:rPr>
              <a:t>: if the speaker </a:t>
            </a:r>
            <a:r>
              <a:rPr lang="en-US" dirty="0" smtClean="0">
                <a:solidFill>
                  <a:srgbClr val="2B3E51"/>
                </a:solidFill>
                <a:latin typeface="Open Sans" charset="0"/>
              </a:rPr>
              <a:t>express a</a:t>
            </a:r>
            <a:r>
              <a:rPr lang="en-US" dirty="0">
                <a:solidFill>
                  <a:srgbClr val="2B3E51"/>
                </a:solidFill>
                <a:latin typeface="Open Sans" charset="0"/>
              </a:rPr>
              <a:t> </a:t>
            </a:r>
            <a:r>
              <a:rPr lang="en-US" i="1" dirty="0">
                <a:solidFill>
                  <a:srgbClr val="2B3E51"/>
                </a:solidFill>
                <a:latin typeface="Open Sans" charset="0"/>
              </a:rPr>
              <a:t>positive</a:t>
            </a:r>
            <a:r>
              <a:rPr lang="en-US" dirty="0">
                <a:solidFill>
                  <a:srgbClr val="2B3E51"/>
                </a:solidFill>
                <a:latin typeface="Open Sans" charset="0"/>
              </a:rPr>
              <a:t> or </a:t>
            </a:r>
            <a:r>
              <a:rPr lang="en-US" i="1" dirty="0">
                <a:solidFill>
                  <a:srgbClr val="2B3E51"/>
                </a:solidFill>
                <a:latin typeface="Open Sans" charset="0"/>
              </a:rPr>
              <a:t>negative</a:t>
            </a:r>
            <a:r>
              <a:rPr lang="en-US" dirty="0">
                <a:solidFill>
                  <a:srgbClr val="2B3E51"/>
                </a:solidFill>
                <a:latin typeface="Open Sans" charset="0"/>
              </a:rPr>
              <a:t> opinion,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2B3E51"/>
                </a:solidFill>
                <a:latin typeface="Open Sans" charset="0"/>
              </a:rPr>
              <a:t> </a:t>
            </a:r>
            <a:r>
              <a:rPr lang="en-US" i="1" dirty="0" smtClean="0">
                <a:solidFill>
                  <a:srgbClr val="2B3E51"/>
                </a:solidFill>
                <a:latin typeface="Open Sans" charset="0"/>
              </a:rPr>
              <a:t>Subject</a:t>
            </a:r>
            <a:r>
              <a:rPr lang="en-US" dirty="0">
                <a:solidFill>
                  <a:srgbClr val="2B3E51"/>
                </a:solidFill>
                <a:latin typeface="Open Sans" charset="0"/>
              </a:rPr>
              <a:t>: the thing that is being talked about,</a:t>
            </a:r>
          </a:p>
          <a:p>
            <a:pPr>
              <a:buFont typeface="Arial" charset="0"/>
              <a:buChar char="•"/>
            </a:pPr>
            <a:r>
              <a:rPr lang="en-US" i="1" dirty="0">
                <a:solidFill>
                  <a:srgbClr val="2B3E51"/>
                </a:solidFill>
                <a:latin typeface="Open Sans" charset="0"/>
              </a:rPr>
              <a:t>Opinion holder</a:t>
            </a:r>
            <a:r>
              <a:rPr lang="en-US" dirty="0">
                <a:solidFill>
                  <a:srgbClr val="2B3E51"/>
                </a:solidFill>
                <a:latin typeface="Open Sans" charset="0"/>
              </a:rPr>
              <a:t>: the person, or entity that expresses the opinion.</a:t>
            </a:r>
            <a:endParaRPr lang="en-US" b="0" i="0" u="none" strike="noStrike" dirty="0">
              <a:solidFill>
                <a:srgbClr val="2B3E51"/>
              </a:solidFill>
              <a:effectLst/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Google Product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3950"/>
            <a:ext cx="7467600" cy="38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bingshopp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00356"/>
            <a:ext cx="7162800" cy="39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has many other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Opinion extraction</a:t>
            </a:r>
          </a:p>
          <a:p>
            <a:r>
              <a:rPr lang="en-US" sz="2800" dirty="0" smtClean="0"/>
              <a:t>Opinion </a:t>
            </a:r>
            <a:r>
              <a:rPr lang="en-US" sz="2800" dirty="0"/>
              <a:t>mining</a:t>
            </a:r>
          </a:p>
          <a:p>
            <a:r>
              <a:rPr lang="en-US" sz="2800" dirty="0"/>
              <a:t>Sentiment mining</a:t>
            </a:r>
          </a:p>
          <a:p>
            <a:r>
              <a:rPr lang="en-US" sz="2800" dirty="0"/>
              <a:t>Subjectivity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915400" cy="3333750"/>
          </a:xfrm>
        </p:spPr>
        <p:txBody>
          <a:bodyPr/>
          <a:lstStyle/>
          <a:p>
            <a:r>
              <a:rPr lang="en-US" sz="2700" i="1" dirty="0" smtClean="0">
                <a:cs typeface="ＭＳ Ｐゴシック" pitchFamily="-65" charset="-128"/>
              </a:rPr>
              <a:t>Movie</a:t>
            </a:r>
            <a:r>
              <a:rPr lang="en-US" sz="2700" dirty="0">
                <a:cs typeface="ＭＳ Ｐゴシック" pitchFamily="-65" charset="-128"/>
              </a:rPr>
              <a:t>:  is </a:t>
            </a:r>
            <a:r>
              <a:rPr lang="en-US" sz="2700" dirty="0" smtClean="0">
                <a:cs typeface="ＭＳ Ｐゴシック" pitchFamily="-65" charset="-128"/>
              </a:rPr>
              <a:t>this </a:t>
            </a:r>
            <a:r>
              <a:rPr lang="en-US" sz="2700" dirty="0">
                <a:cs typeface="ＭＳ Ｐゴシック" pitchFamily="-65" charset="-128"/>
              </a:rPr>
              <a:t>review positive or </a:t>
            </a:r>
            <a:r>
              <a:rPr lang="en-US" sz="2700" dirty="0" smtClean="0">
                <a:cs typeface="ＭＳ Ｐゴシック" pitchFamily="-65" charset="-128"/>
              </a:rPr>
              <a:t>negative?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Products</a:t>
            </a:r>
            <a:r>
              <a:rPr lang="en-US" sz="2700" dirty="0" smtClean="0">
                <a:cs typeface="ＭＳ Ｐゴシック" pitchFamily="-65" charset="-128"/>
              </a:rPr>
              <a:t>: what do people think about the new iPhone?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Public sentiment</a:t>
            </a:r>
            <a:r>
              <a:rPr lang="en-US" sz="2700" dirty="0" smtClean="0">
                <a:cs typeface="ＭＳ Ｐゴシック" pitchFamily="-65" charset="-128"/>
              </a:rPr>
              <a:t>: how is consumer confidence? Is despair increasing?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Politics</a:t>
            </a:r>
            <a:r>
              <a:rPr lang="en-US" sz="2700" dirty="0" smtClean="0">
                <a:cs typeface="ＭＳ Ｐゴシック" pitchFamily="-65" charset="-128"/>
              </a:rPr>
              <a:t>: what do people think about this candidate or issue?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Prediction</a:t>
            </a:r>
            <a:r>
              <a:rPr lang="en-US" sz="2700" dirty="0" smtClean="0">
                <a:cs typeface="ＭＳ Ｐゴシック" pitchFamily="-65" charset="-128"/>
              </a:rPr>
              <a:t>: predict election outcomes or </a:t>
            </a:r>
            <a:r>
              <a:rPr lang="en-US" sz="2700" dirty="0">
                <a:cs typeface="ＭＳ Ｐゴシック" pitchFamily="-65" charset="-128"/>
              </a:rPr>
              <a:t>market </a:t>
            </a:r>
            <a:r>
              <a:rPr lang="en-US" sz="2700" dirty="0" smtClean="0">
                <a:cs typeface="ＭＳ Ｐゴシック" pitchFamily="-65" charset="-128"/>
              </a:rPr>
              <a:t>trends</a:t>
            </a:r>
            <a:r>
              <a:rPr lang="en-US" sz="2700" dirty="0">
                <a:cs typeface="ＭＳ Ｐゴシック" pitchFamily="-65" charset="-128"/>
              </a:rPr>
              <a:t> </a:t>
            </a:r>
            <a:r>
              <a:rPr lang="en-US" sz="2700" dirty="0" smtClean="0">
                <a:cs typeface="ＭＳ Ｐゴシック" pitchFamily="-65" charset="-128"/>
              </a:rPr>
              <a:t>from sentiment</a:t>
            </a:r>
            <a:endParaRPr lang="en-US" sz="2700" dirty="0">
              <a:cs typeface="ＭＳ Ｐゴシック" pitchFamily="-65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</a:t>
            </a:r>
            <a:r>
              <a:rPr lang="en-US" sz="1800" dirty="0" smtClean="0"/>
              <a:t>colored </a:t>
            </a:r>
            <a:r>
              <a:rPr lang="en-US" sz="1800" dirty="0"/>
              <a:t>beliefs, dispositions towards objects or persons</a:t>
            </a:r>
          </a:p>
          <a:p>
            <a:pPr lvl="1"/>
            <a:r>
              <a:rPr lang="en-US" sz="1800" i="1" dirty="0"/>
              <a:t> 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5181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16686</TotalTime>
  <Words>1028</Words>
  <Application>Microsoft Macintosh PowerPoint</Application>
  <PresentationFormat>On-screen Show (16:9)</PresentationFormat>
  <Paragraphs>188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Calibri</vt:lpstr>
      <vt:lpstr>Calibri (Headings)</vt:lpstr>
      <vt:lpstr>Lucida Sans</vt:lpstr>
      <vt:lpstr>ＭＳ Ｐゴシック</vt:lpstr>
      <vt:lpstr>Open Sans</vt:lpstr>
      <vt:lpstr>Tahoma</vt:lpstr>
      <vt:lpstr>Times</vt:lpstr>
      <vt:lpstr>Wingdings</vt:lpstr>
      <vt:lpstr>新細明體</vt:lpstr>
      <vt:lpstr>標楷體</vt:lpstr>
      <vt:lpstr>Arial</vt:lpstr>
      <vt:lpstr>NLP-jurafsky</vt:lpstr>
      <vt:lpstr>方程式</vt:lpstr>
      <vt:lpstr>Sentiment Analysis</vt:lpstr>
      <vt:lpstr>PowerPoint Presentation</vt:lpstr>
      <vt:lpstr>PowerPoint Presentation</vt:lpstr>
      <vt:lpstr>Positive or negative movie review?</vt:lpstr>
      <vt:lpstr>Google Product Search</vt:lpstr>
      <vt:lpstr>Bing Shopping</vt:lpstr>
      <vt:lpstr>Sentiment analysis has many other names</vt:lpstr>
      <vt:lpstr>Why sentiment analysis?</vt:lpstr>
      <vt:lpstr>Scherer Typology of Affective States</vt:lpstr>
      <vt:lpstr>Scherer Typology of Affective States</vt:lpstr>
      <vt:lpstr>Sentiment Analysis</vt:lpstr>
      <vt:lpstr>Sentiment Analysis</vt:lpstr>
      <vt:lpstr>Sentiment Analysis Scope</vt:lpstr>
      <vt:lpstr>Types of Sentiment Analysis</vt:lpstr>
      <vt:lpstr>Types of Sentiment Analysis</vt:lpstr>
      <vt:lpstr>Types of Sentiment Analysis</vt:lpstr>
      <vt:lpstr>Sentiment Analysis Algorithms</vt:lpstr>
      <vt:lpstr>Sentiment Analysis</vt:lpstr>
      <vt:lpstr>Turney Algorithm</vt:lpstr>
      <vt:lpstr>Turney Algorithm</vt:lpstr>
      <vt:lpstr>Turney Algorithm</vt:lpstr>
      <vt:lpstr>How to measure polarity of a phrase?</vt:lpstr>
      <vt:lpstr>Mutual Information (MI) (1/2)</vt:lpstr>
      <vt:lpstr>Mutual Information (MI) (2/2)</vt:lpstr>
      <vt:lpstr>Mutual Information and  Pointwise Mutual Information: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anjali goyal</cp:lastModifiedBy>
  <cp:revision>359</cp:revision>
  <cp:lastPrinted>2012-01-23T20:23:20Z</cp:lastPrinted>
  <dcterms:created xsi:type="dcterms:W3CDTF">2010-04-19T15:31:24Z</dcterms:created>
  <dcterms:modified xsi:type="dcterms:W3CDTF">2018-10-03T08:29:57Z</dcterms:modified>
</cp:coreProperties>
</file>