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568" r:id="rId2"/>
    <p:sldId id="512" r:id="rId3"/>
    <p:sldId id="556" r:id="rId4"/>
    <p:sldId id="574" r:id="rId5"/>
    <p:sldId id="576" r:id="rId6"/>
    <p:sldId id="575" r:id="rId7"/>
    <p:sldId id="578" r:id="rId8"/>
    <p:sldId id="577" r:id="rId9"/>
    <p:sldId id="579" r:id="rId10"/>
    <p:sldId id="580" r:id="rId11"/>
    <p:sldId id="581" r:id="rId1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4" autoAdjust="0"/>
    <p:restoredTop sz="95545" autoAdjust="0"/>
  </p:normalViewPr>
  <p:slideViewPr>
    <p:cSldViewPr>
      <p:cViewPr>
        <p:scale>
          <a:sx n="80" d="100"/>
          <a:sy n="80" d="100"/>
        </p:scale>
        <p:origin x="1600" y="9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2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75010"/>
            <a:ext cx="882015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3513" y="659606"/>
            <a:ext cx="4333875" cy="4054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9" y="659606"/>
            <a:ext cx="4333875" cy="4054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89801" y="59531"/>
            <a:ext cx="1711325" cy="342900"/>
          </a:xfrm>
        </p:spPr>
        <p:txBody>
          <a:bodyPr/>
          <a:lstStyle>
            <a:lvl1pPr>
              <a:defRPr/>
            </a:lvl1pPr>
          </a:lstStyle>
          <a:p>
            <a:fld id="{27352955-2E6B-7240-9055-4D1BE3B4298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7515434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06E3-FC7F-9049-A988-E2A0A8211B86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13152"/>
            <a:ext cx="8820150" cy="581025"/>
          </a:xfrm>
        </p:spPr>
        <p:txBody>
          <a:bodyPr/>
          <a:lstStyle/>
          <a:p>
            <a:r>
              <a:rPr lang="en-US" altLang="zh-TW"/>
              <a:t>Pointwise Mutual Information (PMI)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089421"/>
            <a:ext cx="6735365" cy="4054079"/>
          </a:xfrm>
        </p:spPr>
        <p:txBody>
          <a:bodyPr/>
          <a:lstStyle/>
          <a:p>
            <a:r>
              <a:rPr lang="en-US" altLang="zh-TW" dirty="0"/>
              <a:t>PMI measures the mutual dependence of between two </a:t>
            </a:r>
            <a:r>
              <a:rPr lang="en-US" altLang="zh-TW" dirty="0">
                <a:solidFill>
                  <a:schemeClr val="accent2"/>
                </a:solidFill>
              </a:rPr>
              <a:t>instances or realizations</a:t>
            </a:r>
            <a:r>
              <a:rPr lang="en-US" altLang="zh-TW" dirty="0"/>
              <a:t> of random variables.</a:t>
            </a:r>
          </a:p>
          <a:p>
            <a:pPr lvl="1"/>
            <a:r>
              <a:rPr lang="en-US" altLang="zh-TW" dirty="0"/>
              <a:t>Positive =&gt; high correlated</a:t>
            </a:r>
          </a:p>
          <a:p>
            <a:pPr lvl="1"/>
            <a:r>
              <a:rPr lang="en-US" altLang="zh-TW" dirty="0"/>
              <a:t>Zeros =&gt; no information (independence)</a:t>
            </a:r>
          </a:p>
          <a:p>
            <a:pPr lvl="1"/>
            <a:r>
              <a:rPr lang="en-US" altLang="zh-TW" dirty="0"/>
              <a:t>Negative =&gt; opposite correlated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equation of PMI:</a:t>
            </a:r>
          </a:p>
        </p:txBody>
      </p:sp>
      <p:graphicFrame>
        <p:nvGraphicFramePr>
          <p:cNvPr id="40755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1102008"/>
              </p:ext>
            </p:extLst>
          </p:nvPr>
        </p:nvGraphicFramePr>
        <p:xfrm>
          <a:off x="2133600" y="4324350"/>
          <a:ext cx="4188619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方程式" r:id="rId3" imgW="2793960" imgH="419040" progId="Equation.3">
                  <p:embed/>
                </p:oleObj>
              </mc:Choice>
              <mc:Fallback>
                <p:oleObj name="方程式" r:id="rId3" imgW="2793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24350"/>
                        <a:ext cx="4188619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17" y="4371975"/>
            <a:ext cx="40016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08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79475"/>
            <a:ext cx="7467600" cy="742950"/>
          </a:xfrm>
        </p:spPr>
        <p:txBody>
          <a:bodyPr/>
          <a:lstStyle/>
          <a:p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800" b="0" dirty="0"/>
              <a:t>Below is a table showing how two human judges rated the relevance </a:t>
            </a:r>
            <a:r>
              <a:rPr lang="en-US" sz="1800" b="0" dirty="0" smtClean="0"/>
              <a:t>12 documents. </a:t>
            </a:r>
            <a:r>
              <a:rPr lang="en-US" sz="1800" b="0" dirty="0"/>
              <a:t>(0 = </a:t>
            </a:r>
            <a:r>
              <a:rPr lang="en-US" sz="1800" b="0" dirty="0" smtClean="0"/>
              <a:t>negative, </a:t>
            </a:r>
            <a:r>
              <a:rPr lang="en-US" sz="1800" b="0" dirty="0"/>
              <a:t>1 = </a:t>
            </a:r>
            <a:r>
              <a:rPr lang="en-US" sz="1800" b="0" dirty="0" smtClean="0"/>
              <a:t>positive). </a:t>
            </a:r>
            <a:endParaRPr lang="en-US" sz="1800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22425"/>
            <a:ext cx="3505200" cy="2794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E5E2-1321-4548-96C8-615581C5A8C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2"/>
          <a:stretch/>
        </p:blipFill>
        <p:spPr>
          <a:xfrm>
            <a:off x="1981200" y="1428750"/>
            <a:ext cx="5867400" cy="14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6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err="1" smtClean="0"/>
              <a:t>Pointwise</a:t>
            </a:r>
            <a:r>
              <a:rPr lang="en-US" dirty="0" smtClean="0"/>
              <a:t> Mutual </a:t>
            </a:r>
            <a:r>
              <a:rPr lang="en-US" dirty="0"/>
              <a:t>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76350"/>
            <a:ext cx="9144000" cy="3429000"/>
          </a:xfrm>
        </p:spPr>
        <p:txBody>
          <a:bodyPr/>
          <a:lstStyle/>
          <a:p>
            <a:r>
              <a:rPr lang="en-US" sz="2800" b="1" dirty="0" err="1" smtClean="0"/>
              <a:t>Pointwise</a:t>
            </a:r>
            <a:r>
              <a:rPr lang="en-US" sz="2800" b="1" dirty="0" smtClean="0"/>
              <a:t> </a:t>
            </a:r>
            <a:r>
              <a:rPr lang="en-US" sz="2800" b="1" dirty="0"/>
              <a:t>mutual information</a:t>
            </a:r>
            <a:r>
              <a:rPr lang="en-US" sz="2800" dirty="0"/>
              <a:t>: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b="1" dirty="0"/>
              <a:t>PMI between two words</a:t>
            </a:r>
            <a:r>
              <a:rPr lang="en-US" sz="2800" dirty="0" smtClean="0"/>
              <a:t>: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492956"/>
              </p:ext>
            </p:extLst>
          </p:nvPr>
        </p:nvGraphicFramePr>
        <p:xfrm>
          <a:off x="1066800" y="3187303"/>
          <a:ext cx="66786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4" imgW="2794000" imgH="368300" progId="Equation.3">
                  <p:embed/>
                </p:oleObj>
              </mc:Choice>
              <mc:Fallback>
                <p:oleObj name="Equation" r:id="rId4" imgW="2794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87303"/>
                        <a:ext cx="6678613" cy="881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539305"/>
              </p:ext>
            </p:extLst>
          </p:nvPr>
        </p:nvGraphicFramePr>
        <p:xfrm>
          <a:off x="2286000" y="1699419"/>
          <a:ext cx="4037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6" imgW="1689100" imgH="355600" progId="Equation.3">
                  <p:embed/>
                </p:oleObj>
              </mc:Choice>
              <mc:Fallback>
                <p:oleObj name="Equation" r:id="rId6" imgW="1689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99419"/>
                        <a:ext cx="4037013" cy="85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8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58" y="133350"/>
            <a:ext cx="7772400" cy="742950"/>
          </a:xfrm>
        </p:spPr>
        <p:txBody>
          <a:bodyPr/>
          <a:lstStyle/>
          <a:p>
            <a:r>
              <a:rPr lang="en-US" sz="2600" dirty="0" smtClean="0"/>
              <a:t>Does phrase appear more with “poor” or “excellent”?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58464"/>
              </p:ext>
            </p:extLst>
          </p:nvPr>
        </p:nvGraphicFramePr>
        <p:xfrm>
          <a:off x="1752600" y="1809750"/>
          <a:ext cx="668955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3" imgW="4076700" imgH="203200" progId="Equation.3">
                  <p:embed/>
                </p:oleObj>
              </mc:Choice>
              <mc:Fallback>
                <p:oleObj name="Equation" r:id="rId3" imgW="4076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09750"/>
                        <a:ext cx="6689558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8963" y="3200066"/>
            <a:ext cx="8268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How much more the word is like “excellent” than it is like “poor”.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86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1396910"/>
            <a:ext cx="707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Consider the class  </a:t>
            </a:r>
            <a:r>
              <a:rPr lang="en-US" sz="1800" i="1" dirty="0" smtClean="0">
                <a:latin typeface="+mn-lt"/>
              </a:rPr>
              <a:t>poultry </a:t>
            </a:r>
            <a:r>
              <a:rPr lang="en-US" sz="1800" dirty="0" smtClean="0">
                <a:latin typeface="+mn-lt"/>
              </a:rPr>
              <a:t> and the term </a:t>
            </a:r>
            <a:r>
              <a:rPr lang="en-US" sz="1800" i="1" dirty="0" smtClean="0">
                <a:latin typeface="+mn-lt"/>
              </a:rPr>
              <a:t>export. </a:t>
            </a:r>
            <a:r>
              <a:rPr lang="en-US" sz="1800" dirty="0" smtClean="0">
                <a:latin typeface="+mn-lt"/>
              </a:rPr>
              <a:t>The counts of the number of documents</a:t>
            </a:r>
            <a:r>
              <a:rPr lang="en-US" sz="1800" i="1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with four possible combinations are indicated as follows: </a:t>
            </a:r>
          </a:p>
          <a:p>
            <a:endParaRPr lang="en-US" sz="18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184400"/>
            <a:ext cx="4762500" cy="774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032" y="3232061"/>
            <a:ext cx="303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Calculate </a:t>
            </a:r>
            <a:r>
              <a:rPr lang="en-US" sz="1800" smtClean="0">
                <a:latin typeface="+mn-lt"/>
              </a:rPr>
              <a:t>mutual information?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27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66950"/>
              </p:ext>
            </p:extLst>
          </p:nvPr>
        </p:nvGraphicFramePr>
        <p:xfrm>
          <a:off x="2290011" y="0"/>
          <a:ext cx="4339389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方程式" r:id="rId3" imgW="2323800" imgH="431640" progId="Equation.3">
                  <p:embed/>
                </p:oleObj>
              </mc:Choice>
              <mc:Fallback>
                <p:oleObj name="方程式" r:id="rId3" imgW="2323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011" y="0"/>
                        <a:ext cx="4339389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9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1346"/>
            <a:ext cx="7620000" cy="3482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9"/>
          <a:stretch/>
        </p:blipFill>
        <p:spPr>
          <a:xfrm>
            <a:off x="2971800" y="1386098"/>
            <a:ext cx="3733800" cy="9555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83368" y="2286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kern="0" smtClean="0"/>
              <a:t>Kappa Statistic</a:t>
            </a:r>
            <a:endParaRPr 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376785"/>
            <a:ext cx="77941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where </a:t>
            </a:r>
            <a:r>
              <a:rPr lang="en-US" sz="1800" i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dirty="0"/>
              <a:t>) is the proportion of the times the judges agreed,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/>
              <a:t>a</a:t>
            </a:r>
            <a:r>
              <a:rPr lang="en-US" sz="1800" dirty="0" smtClean="0"/>
              <a:t>nd,</a:t>
            </a:r>
          </a:p>
          <a:p>
            <a:endParaRPr lang="en-US" sz="1800" dirty="0"/>
          </a:p>
          <a:p>
            <a:r>
              <a:rPr lang="en-US" sz="1800" i="1" dirty="0" smtClean="0"/>
              <a:t>P</a:t>
            </a:r>
            <a:r>
              <a:rPr lang="en-US" sz="1800" dirty="0" smtClean="0"/>
              <a:t>(</a:t>
            </a:r>
            <a:r>
              <a:rPr lang="en-US" sz="1800" i="1" dirty="0" smtClean="0"/>
              <a:t>E</a:t>
            </a:r>
            <a:r>
              <a:rPr lang="en-US" sz="1800" dirty="0"/>
              <a:t>) is the proportion of the times they would be expected to </a:t>
            </a:r>
            <a:r>
              <a:rPr lang="en-US" sz="1800" dirty="0" smtClean="0"/>
              <a:t>agree</a:t>
            </a:r>
          </a:p>
          <a:p>
            <a:r>
              <a:rPr lang="en-US" sz="1800" dirty="0" smtClean="0"/>
              <a:t>by </a:t>
            </a:r>
            <a:r>
              <a:rPr lang="en-US" sz="1800" dirty="0"/>
              <a:t>chance. 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95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 Statistic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52550"/>
            <a:ext cx="6553200" cy="3165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97796"/>
              </p:ext>
            </p:extLst>
          </p:nvPr>
        </p:nvGraphicFramePr>
        <p:xfrm>
          <a:off x="2133600" y="895350"/>
          <a:ext cx="5334000" cy="3200399"/>
        </p:xfrm>
        <a:graphic>
          <a:graphicData uri="http://schemas.openxmlformats.org/drawingml/2006/table">
            <a:tbl>
              <a:tblPr/>
              <a:tblGrid>
                <a:gridCol w="2266950"/>
                <a:gridCol w="3067050"/>
              </a:tblGrid>
              <a:tr h="8830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rPr>
                        <a:t>Range of Kappa</a:t>
                      </a:r>
                    </a:p>
                  </a:txBody>
                  <a:tcPr marL="0" marR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rPr>
                        <a:t>Interpretation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0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rPr>
                        <a:t>&gt; .75</a:t>
                      </a:r>
                    </a:p>
                  </a:txBody>
                  <a:tcPr marL="0" marR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rPr>
                        <a:t>Excellent agreement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0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rPr>
                        <a:t>.40 to .75</a:t>
                      </a:r>
                    </a:p>
                  </a:txBody>
                  <a:tcPr marL="0" marR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rPr>
                        <a:t>Good agreement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rPr>
                        <a:t>&lt; .40</a:t>
                      </a:r>
                    </a:p>
                  </a:txBody>
                  <a:tcPr marL="0" marR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ook Antiqua" charset="0"/>
                        </a:rPr>
                        <a:t>Poor agreement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5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16686</TotalTime>
  <Words>181</Words>
  <Application>Microsoft Macintosh PowerPoint</Application>
  <PresentationFormat>On-screen Show (16:9)</PresentationFormat>
  <Paragraphs>45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Lucida Sans</vt:lpstr>
      <vt:lpstr>ＭＳ Ｐゴシック</vt:lpstr>
      <vt:lpstr>Tahoma</vt:lpstr>
      <vt:lpstr>Times</vt:lpstr>
      <vt:lpstr>Arial</vt:lpstr>
      <vt:lpstr>Book Antiqua</vt:lpstr>
      <vt:lpstr>NLP-jurafsky</vt:lpstr>
      <vt:lpstr>方程式</vt:lpstr>
      <vt:lpstr>Equation</vt:lpstr>
      <vt:lpstr>Pointwise Mutual Information (PMI)</vt:lpstr>
      <vt:lpstr>Pointwise Mutual Information</vt:lpstr>
      <vt:lpstr>Does phrase appear more with “poor” or “excellent”?</vt:lpstr>
      <vt:lpstr>Question:</vt:lpstr>
      <vt:lpstr>PowerPoint Presentation</vt:lpstr>
      <vt:lpstr>PowerPoint Presentation</vt:lpstr>
      <vt:lpstr>PowerPoint Presentation</vt:lpstr>
      <vt:lpstr>Kappa Statistic</vt:lpstr>
      <vt:lpstr>PowerPoint Presentation</vt:lpstr>
      <vt:lpstr> Below is a table showing how two human judges rated the relevance 12 documents. (0 = negative, 1 = positive). </vt:lpstr>
      <vt:lpstr>PowerPoint Presentation</vt:lpstr>
    </vt:vector>
  </TitlesOfParts>
  <Company>Stanford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anjali goyal</cp:lastModifiedBy>
  <cp:revision>359</cp:revision>
  <cp:lastPrinted>2012-01-23T20:23:20Z</cp:lastPrinted>
  <dcterms:created xsi:type="dcterms:W3CDTF">2010-04-19T15:31:24Z</dcterms:created>
  <dcterms:modified xsi:type="dcterms:W3CDTF">2018-10-03T08:30:53Z</dcterms:modified>
</cp:coreProperties>
</file>