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405" r:id="rId2"/>
    <p:sldId id="563" r:id="rId3"/>
    <p:sldId id="560" r:id="rId4"/>
    <p:sldId id="561" r:id="rId5"/>
    <p:sldId id="562" r:id="rId6"/>
    <p:sldId id="504" r:id="rId7"/>
    <p:sldId id="505" r:id="rId8"/>
    <p:sldId id="506" r:id="rId9"/>
    <p:sldId id="507" r:id="rId10"/>
    <p:sldId id="508" r:id="rId11"/>
    <p:sldId id="541" r:id="rId12"/>
    <p:sldId id="473" r:id="rId13"/>
    <p:sldId id="474" r:id="rId14"/>
    <p:sldId id="414" r:id="rId15"/>
    <p:sldId id="540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0066"/>
    <a:srgbClr val="D60093"/>
    <a:srgbClr val="33CC33"/>
    <a:srgbClr val="FF0000"/>
    <a:srgbClr val="CC0066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 autoAdjust="0"/>
    <p:restoredTop sz="92162" autoAdjust="0"/>
  </p:normalViewPr>
  <p:slideViewPr>
    <p:cSldViewPr>
      <p:cViewPr>
        <p:scale>
          <a:sx n="90" d="100"/>
          <a:sy n="90" d="100"/>
        </p:scale>
        <p:origin x="165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1614"/>
    </p:cViewPr>
  </p:sorterViewPr>
  <p:notesViewPr>
    <p:cSldViewPr>
      <p:cViewPr varScale="1">
        <p:scale>
          <a:sx n="53" d="100"/>
          <a:sy n="53" d="100"/>
        </p:scale>
        <p:origin x="-183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3E28C4F-4FE9-4D22-93D8-487A4D01D983}" type="datetimeFigureOut">
              <a:rPr lang="en-US" smtClean="0"/>
              <a:pPr/>
              <a:t>11/6/18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D5F390F-F66B-4732-9C46-6C80D0575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6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300"/>
            </a:lvl1pPr>
          </a:lstStyle>
          <a:p>
            <a:fld id="{EE18CB36-612C-4E4A-AC83-E89476AEC2BF}" type="datetimeFigureOut">
              <a:rPr lang="en-US" smtClean="0"/>
              <a:pPr/>
              <a:t>11/6/18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300"/>
            </a:lvl1pPr>
          </a:lstStyle>
          <a:p>
            <a:fld id="{EE707532-839C-41A2-9E71-D5288AEAE6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C2D4687-B94B-4783-8252-04640E09134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F63A3AB-E2B9-4711-B3C3-343C0AB793A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xfrm>
            <a:off x="974726" y="4560889"/>
            <a:ext cx="5365750" cy="43195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751E37-BA15-4492-958A-8A62BD977DB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4BC174-4AAD-4789-8155-44EBE776B121}" type="slidenum">
              <a:rPr lang="en-US"/>
              <a:pPr/>
              <a:t>15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C571-FBE1-4574-ACB3-BCEF26F2AE23}" type="datetime1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6757-7ABC-4CD2-B39A-963AF38380F5}" type="datetime1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7190-665B-4804-BB45-7747B3514B0B}" type="datetime1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8226720" cy="1143480"/>
          </a:xfrm>
        </p:spPr>
        <p:txBody>
          <a:bodyPr tIns="41473" bIns="4147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920" y="1604329"/>
            <a:ext cx="4043520" cy="4524955"/>
          </a:xfrm>
        </p:spPr>
        <p:txBody>
          <a:bodyPr rIns="82945" bIns="4147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39680" y="1604329"/>
            <a:ext cx="4044960" cy="4524955"/>
          </a:xfrm>
        </p:spPr>
        <p:txBody>
          <a:bodyPr rIns="82945" bIns="41473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7920" y="6247376"/>
            <a:ext cx="2126880" cy="472370"/>
          </a:xfrm>
        </p:spPr>
        <p:txBody>
          <a:bodyPr tIns="41473"/>
          <a:lstStyle>
            <a:lvl1pPr>
              <a:defRPr/>
            </a:lvl1pPr>
          </a:lstStyle>
          <a:p>
            <a:fld id="{BA1FCF4D-B336-465A-977F-0869DE469660}" type="datetime1">
              <a:rPr lang="en-US" smtClean="0"/>
              <a:t>11/6/18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6240" y="6247376"/>
            <a:ext cx="2897280" cy="472370"/>
          </a:xfrm>
        </p:spPr>
        <p:txBody>
          <a:bodyPr tIns="41473"/>
          <a:lstStyle>
            <a:lvl1pPr>
              <a:defRPr/>
            </a:lvl1pPr>
          </a:lstStyle>
          <a:p>
            <a:r>
              <a:rPr lang="en-US" smtClean="0"/>
              <a:t>J. Leskovec, A. Rajaraman, J. Ullman: Mining of Massive Datasets, http://www.mmds.org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4880" y="6247376"/>
            <a:ext cx="2128320" cy="472370"/>
          </a:xfrm>
        </p:spPr>
        <p:txBody>
          <a:bodyPr lIns="82945" tIns="41473" rIns="82945"/>
          <a:lstStyle>
            <a:lvl1pPr>
              <a:defRPr/>
            </a:lvl1pPr>
          </a:lstStyle>
          <a:p>
            <a:fld id="{10066599-523B-4641-9CCC-17D83CD935E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BFC7501-9CE9-4B62-88F7-501E9673B6FD}" type="datetime1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826768-8FCE-4417-A22B-1D26CD2A84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7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87552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CE0A-7975-4D76-93B2-940E4DA74693}" type="datetime1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914400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743200"/>
            <a:ext cx="8022336" cy="685800"/>
          </a:xfrm>
        </p:spPr>
        <p:txBody>
          <a:bodyPr lIns="146304" tIns="0" rIns="45720" bIns="0" anchor="t">
            <a:normAutofit/>
          </a:bodyPr>
          <a:lstStyle>
            <a:lvl1pPr marL="0" indent="0">
              <a:buNone/>
              <a:defRPr sz="4000" b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1EA7-DC30-4CA6-A58A-202C464235FF}" type="datetime1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504688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504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6298-53BA-4D4B-95EA-FF43AF18B88E}" type="datetime1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3338"/>
            <a:ext cx="4040188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3338"/>
            <a:ext cx="4041775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3FC8-A63D-4635-AD46-39DF76F92C8F}" type="datetime1">
              <a:rPr lang="en-US" smtClean="0"/>
              <a:t>11/6/18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8D3C-48F1-4FEC-A9CC-D9DBCC7D3FFD}" type="datetime1">
              <a:rPr lang="en-US" smtClean="0"/>
              <a:t>11/6/18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3DC9-0B1A-4C5B-A9D7-7A5517496F0A}" type="datetime1">
              <a:rPr lang="en-US" smtClean="0"/>
              <a:t>11/6/18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F779-D676-436D-86BC-3575D2E6086F}" type="datetime1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906341C8-256B-4B49-96F2-13FF10D25ABC}" type="datetime1">
              <a:rPr lang="en-US" smtClean="0"/>
              <a:t>11/6/18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2108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9143999" cy="102107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2578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83680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AE31D5F9-80F4-4F7E-86DE-D14CEF4D91A2}" type="datetime1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583680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r>
              <a:rPr lang="en-US" smtClean="0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583680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  <p:sldLayoutId id="2147483677" r:id="rId13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kumimoji="0"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SzPct val="100000"/>
        <a:buFont typeface="Wingdings" pitchFamily="2" charset="2"/>
        <a:buChar char="§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itchFamily="2" charset="2"/>
        <a:buChar char="§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SzPct val="100000"/>
        <a:buFont typeface="Wingdings" pitchFamily="2" charset="2"/>
        <a:buChar char="§"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Power Iteration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Method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Given a web graph with </a:t>
            </a:r>
            <a:r>
              <a:rPr lang="en-US" b="1" i="1" dirty="0">
                <a:solidFill>
                  <a:srgbClr val="0000FF"/>
                </a:solidFill>
              </a:rPr>
              <a:t>n</a:t>
            </a:r>
            <a:r>
              <a:rPr lang="en-US" b="1" dirty="0">
                <a:solidFill>
                  <a:srgbClr val="0000FF"/>
                </a:solidFill>
              </a:rPr>
              <a:t> nodes, where the nodes are pages and edges are hyperlinks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Power iteration: </a:t>
            </a:r>
            <a:r>
              <a:rPr lang="en-US" dirty="0"/>
              <a:t>a s</a:t>
            </a:r>
            <a:r>
              <a:rPr lang="en-US" dirty="0" smtClean="0"/>
              <a:t>imple </a:t>
            </a:r>
            <a:r>
              <a:rPr lang="en-US" dirty="0"/>
              <a:t>iterative scheme</a:t>
            </a:r>
          </a:p>
          <a:p>
            <a:pPr lvl="1"/>
            <a:r>
              <a:rPr lang="en-US" dirty="0" smtClean="0"/>
              <a:t>Suppose there are </a:t>
            </a:r>
            <a:r>
              <a:rPr lang="en-US" i="1" dirty="0" smtClean="0"/>
              <a:t>N</a:t>
            </a:r>
            <a:r>
              <a:rPr lang="en-US" dirty="0" smtClean="0"/>
              <a:t> web pages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/>
              <a:t>Initialize: </a:t>
            </a:r>
            <a:r>
              <a:rPr lang="en-US" b="1" dirty="0" smtClean="0"/>
              <a:t>r</a:t>
            </a:r>
            <a:r>
              <a:rPr lang="en-US" baseline="30000" dirty="0" smtClean="0"/>
              <a:t>(0)</a:t>
            </a:r>
            <a:r>
              <a:rPr lang="en-US" dirty="0" smtClean="0"/>
              <a:t> = [1/N,….,1/N]</a:t>
            </a:r>
            <a:r>
              <a:rPr lang="en-US" baseline="30000" dirty="0" smtClean="0"/>
              <a:t>T</a:t>
            </a:r>
            <a:endParaRPr lang="en-US" dirty="0" smtClean="0"/>
          </a:p>
          <a:p>
            <a:pPr lvl="1"/>
            <a:r>
              <a:rPr lang="en-US" dirty="0" smtClean="0"/>
              <a:t>Iterate: </a:t>
            </a:r>
            <a:r>
              <a:rPr lang="en-US" b="1" dirty="0" smtClean="0"/>
              <a:t>r</a:t>
            </a:r>
            <a:r>
              <a:rPr lang="en-US" baseline="30000" dirty="0" smtClean="0"/>
              <a:t>(t+1)</a:t>
            </a:r>
            <a:r>
              <a:rPr lang="en-US" dirty="0" smtClean="0"/>
              <a:t> = </a:t>
            </a:r>
            <a:r>
              <a:rPr lang="en-US" b="1" dirty="0" smtClean="0"/>
              <a:t>M </a:t>
            </a:r>
            <a:r>
              <a:rPr lang="en-US" dirty="0" smtClean="0"/>
              <a:t>∙ </a:t>
            </a:r>
            <a:r>
              <a:rPr lang="en-US" b="1" dirty="0" smtClean="0"/>
              <a:t>r</a:t>
            </a:r>
            <a:r>
              <a:rPr lang="en-US" baseline="30000" dirty="0" smtClean="0"/>
              <a:t>(t)</a:t>
            </a:r>
          </a:p>
          <a:p>
            <a:pPr lvl="1"/>
            <a:r>
              <a:rPr lang="en-US" dirty="0" smtClean="0"/>
              <a:t>Stop when |</a:t>
            </a:r>
            <a:r>
              <a:rPr lang="en-US" b="1" dirty="0" smtClean="0"/>
              <a:t>r</a:t>
            </a:r>
            <a:r>
              <a:rPr lang="en-US" baseline="30000" dirty="0" smtClean="0"/>
              <a:t>(t+1) </a:t>
            </a:r>
            <a:r>
              <a:rPr lang="en-US" dirty="0" smtClean="0"/>
              <a:t>– </a:t>
            </a:r>
            <a:r>
              <a:rPr lang="en-US" b="1" dirty="0" smtClean="0"/>
              <a:t>r</a:t>
            </a:r>
            <a:r>
              <a:rPr lang="en-US" baseline="30000" dirty="0" smtClean="0"/>
              <a:t>(t)</a:t>
            </a:r>
            <a:r>
              <a:rPr lang="en-US" dirty="0" smtClean="0"/>
              <a:t>|</a:t>
            </a:r>
            <a:r>
              <a:rPr lang="en-US" baseline="-25000" dirty="0" smtClean="0"/>
              <a:t>1</a:t>
            </a:r>
            <a:r>
              <a:rPr lang="en-US" dirty="0" smtClean="0"/>
              <a:t> &lt;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</a:t>
            </a:r>
          </a:p>
          <a:p>
            <a:pPr marL="768096" lvl="2" indent="0">
              <a:buNone/>
            </a:pPr>
            <a:endParaRPr lang="en-US" baseline="30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311F5F-9F01-4FB0-97C4-F008FC58AFD4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n-NO" smtClean="0"/>
              <a:t>J. Leskovec, A. Rajaraman, J. Ullman: Mining of Massive Datasets, http://www.mmds.org</a:t>
            </a:r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311052"/>
              </p:ext>
            </p:extLst>
          </p:nvPr>
        </p:nvGraphicFramePr>
        <p:xfrm>
          <a:off x="6934200" y="3200400"/>
          <a:ext cx="1943216" cy="102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2" name="Equation" r:id="rId4" imgW="888840" imgH="469800" progId="Equation.3">
                  <p:embed/>
                </p:oleObj>
              </mc:Choice>
              <mc:Fallback>
                <p:oleObj name="Equation" r:id="rId4" imgW="8888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200400"/>
                        <a:ext cx="1943216" cy="102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09570" y="419100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baseline="-25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…. out-degree of node i</a:t>
            </a:r>
          </a:p>
        </p:txBody>
      </p:sp>
    </p:spTree>
    <p:extLst>
      <p:ext uri="{BB962C8B-B14F-4D97-AF65-F5344CB8AC3E}">
        <p14:creationId xmlns:p14="http://schemas.microsoft.com/office/powerpoint/2010/main" val="396212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Solution: Always Teleport!</a:t>
            </a:r>
          </a:p>
        </p:txBody>
      </p:sp>
      <p:sp>
        <p:nvSpPr>
          <p:cNvPr id="86019" name="Rectangle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514600"/>
          </a:xfrm>
        </p:spPr>
        <p:txBody>
          <a:bodyPr/>
          <a:lstStyle/>
          <a:p>
            <a:r>
              <a:rPr lang="en-US" b="1" dirty="0" smtClean="0">
                <a:solidFill>
                  <a:srgbClr val="D60093"/>
                </a:solidFill>
              </a:rPr>
              <a:t>Teleports:</a:t>
            </a:r>
            <a:r>
              <a:rPr lang="en-US" b="1" dirty="0">
                <a:solidFill>
                  <a:srgbClr val="D60093"/>
                </a:solidFill>
              </a:rPr>
              <a:t> </a:t>
            </a:r>
            <a:r>
              <a:rPr lang="en-US" dirty="0" smtClean="0"/>
              <a:t>Follow random teleport links with probability 1.0 from dead-ends</a:t>
            </a:r>
          </a:p>
          <a:p>
            <a:pPr lvl="1"/>
            <a:r>
              <a:rPr lang="en-US" dirty="0" smtClean="0"/>
              <a:t>Adjust matrix accordingly</a:t>
            </a:r>
          </a:p>
          <a:p>
            <a:pP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7" name="Group 20"/>
          <p:cNvGrpSpPr/>
          <p:nvPr/>
        </p:nvGrpSpPr>
        <p:grpSpPr>
          <a:xfrm>
            <a:off x="1676400" y="3321086"/>
            <a:ext cx="1752600" cy="1371600"/>
            <a:chOff x="5715000" y="1828800"/>
            <a:chExt cx="1752600" cy="1371600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5804720" y="2254605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057900" y="2194492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6037509" y="2894828"/>
              <a:ext cx="972110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>
              <a:stCxn id="12" idx="6"/>
              <a:endCxn id="12" idx="0"/>
            </p:cNvCxnSpPr>
            <p:nvPr/>
          </p:nvCxnSpPr>
          <p:spPr>
            <a:xfrm flipH="1" flipV="1">
              <a:off x="6248400" y="1828800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6019800" y="18288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715000" y="2667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010400" y="2743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275776"/>
              </p:ext>
            </p:extLst>
          </p:nvPr>
        </p:nvGraphicFramePr>
        <p:xfrm>
          <a:off x="4953000" y="4814606"/>
          <a:ext cx="2438400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152400"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⅓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⅓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⅓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876360"/>
              </p:ext>
            </p:extLst>
          </p:nvPr>
        </p:nvGraphicFramePr>
        <p:xfrm>
          <a:off x="914400" y="4814606"/>
          <a:ext cx="2438400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152400"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Right Arrow 1"/>
          <p:cNvSpPr/>
          <p:nvPr/>
        </p:nvSpPr>
        <p:spPr>
          <a:xfrm>
            <a:off x="3810000" y="3464790"/>
            <a:ext cx="1373906" cy="869914"/>
          </a:xfrm>
          <a:prstGeom prst="rightArrow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 rot="1803983">
            <a:off x="6774708" y="3887146"/>
            <a:ext cx="314036" cy="360219"/>
          </a:xfrm>
          <a:custGeom>
            <a:avLst/>
            <a:gdLst>
              <a:gd name="connsiteX0" fmla="*/ 314036 w 314036"/>
              <a:gd name="connsiteY0" fmla="*/ 360219 h 360219"/>
              <a:gd name="connsiteX1" fmla="*/ 101600 w 314036"/>
              <a:gd name="connsiteY1" fmla="*/ 295564 h 360219"/>
              <a:gd name="connsiteX2" fmla="*/ 110836 w 314036"/>
              <a:gd name="connsiteY2" fmla="*/ 92364 h 360219"/>
              <a:gd name="connsiteX3" fmla="*/ 0 w 314036"/>
              <a:gd name="connsiteY3" fmla="*/ 0 h 36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036" h="360219">
                <a:moveTo>
                  <a:pt x="314036" y="360219"/>
                </a:moveTo>
                <a:cubicBezTo>
                  <a:pt x="224751" y="350212"/>
                  <a:pt x="135467" y="340206"/>
                  <a:pt x="101600" y="295564"/>
                </a:cubicBezTo>
                <a:cubicBezTo>
                  <a:pt x="67733" y="250922"/>
                  <a:pt x="127769" y="141625"/>
                  <a:pt x="110836" y="92364"/>
                </a:cubicBezTo>
                <a:cubicBezTo>
                  <a:pt x="93903" y="43103"/>
                  <a:pt x="46951" y="21551"/>
                  <a:pt x="0" y="0"/>
                </a:cubicBezTo>
              </a:path>
            </a:pathLst>
          </a:custGeom>
          <a:noFill/>
          <a:ln w="38100">
            <a:solidFill>
              <a:srgbClr val="008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20"/>
          <p:cNvGrpSpPr/>
          <p:nvPr/>
        </p:nvGrpSpPr>
        <p:grpSpPr>
          <a:xfrm>
            <a:off x="5486400" y="3276600"/>
            <a:ext cx="1752600" cy="1371600"/>
            <a:chOff x="5715000" y="1828800"/>
            <a:chExt cx="1752600" cy="1371600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5804720" y="2254605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6057900" y="2194492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037509" y="2894828"/>
              <a:ext cx="972110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23" idx="6"/>
              <a:endCxn id="23" idx="0"/>
            </p:cNvCxnSpPr>
            <p:nvPr/>
          </p:nvCxnSpPr>
          <p:spPr>
            <a:xfrm flipH="1" flipV="1">
              <a:off x="6248400" y="1828800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6019800" y="18288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5715000" y="2667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7010400" y="2743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812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91600" cy="987552"/>
          </a:xfrm>
        </p:spPr>
        <p:txBody>
          <a:bodyPr>
            <a:normAutofit/>
          </a:bodyPr>
          <a:lstStyle/>
          <a:p>
            <a:r>
              <a:rPr lang="en-US" dirty="0"/>
              <a:t>Why Teleports Solve the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0000FF"/>
                </a:solidFill>
              </a:rPr>
              <a:t>Why are dead-ends and spider traps a </a:t>
            </a:r>
            <a:r>
              <a:rPr lang="en-US" b="1" dirty="0" smtClean="0">
                <a:solidFill>
                  <a:srgbClr val="0000FF"/>
                </a:solidFill>
              </a:rPr>
              <a:t>problem </a:t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/>
              <a:t>and </a:t>
            </a:r>
            <a:r>
              <a:rPr lang="en-US" b="1" dirty="0" smtClean="0">
                <a:solidFill>
                  <a:srgbClr val="FF0066"/>
                </a:solidFill>
              </a:rPr>
              <a:t>why do teleports solve </a:t>
            </a:r>
            <a:r>
              <a:rPr lang="en-US" b="1" dirty="0">
                <a:solidFill>
                  <a:srgbClr val="FF0066"/>
                </a:solidFill>
              </a:rPr>
              <a:t>the p</a:t>
            </a:r>
            <a:r>
              <a:rPr lang="en-US" b="1" dirty="0" smtClean="0">
                <a:solidFill>
                  <a:srgbClr val="FF0066"/>
                </a:solidFill>
              </a:rPr>
              <a:t>roblem</a:t>
            </a:r>
            <a:r>
              <a:rPr lang="en-US" b="1" dirty="0">
                <a:solidFill>
                  <a:srgbClr val="FF0066"/>
                </a:solidFill>
              </a:rPr>
              <a:t>?</a:t>
            </a:r>
            <a:endParaRPr lang="en-US" b="1" dirty="0" smtClean="0">
              <a:solidFill>
                <a:srgbClr val="FF0066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Spider-traps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are not a problem, but with traps PageRank scores are </a:t>
            </a:r>
            <a:r>
              <a:rPr lang="en-US" b="1" dirty="0" smtClean="0"/>
              <a:t>not</a:t>
            </a:r>
            <a:r>
              <a:rPr lang="en-US" dirty="0" smtClean="0"/>
              <a:t> what we want</a:t>
            </a:r>
          </a:p>
          <a:p>
            <a:pPr lvl="1"/>
            <a:r>
              <a:rPr lang="en-US" b="1" dirty="0" smtClean="0">
                <a:solidFill>
                  <a:srgbClr val="FF0066"/>
                </a:solidFill>
              </a:rPr>
              <a:t>Solution:</a:t>
            </a:r>
            <a:r>
              <a:rPr lang="en-US" dirty="0" smtClean="0"/>
              <a:t> Never get stuck in a spider trap by </a:t>
            </a:r>
            <a:br>
              <a:rPr lang="en-US" dirty="0" smtClean="0"/>
            </a:br>
            <a:r>
              <a:rPr lang="en-US" dirty="0" smtClean="0"/>
              <a:t>teleporting out of it in a finite number of steps</a:t>
            </a:r>
            <a:endParaRPr lang="en-US" b="1" dirty="0" smtClean="0"/>
          </a:p>
          <a:p>
            <a:r>
              <a:rPr lang="en-US" b="1" dirty="0" smtClean="0">
                <a:solidFill>
                  <a:srgbClr val="0000FF"/>
                </a:solidFill>
              </a:rPr>
              <a:t>Dead-ends</a:t>
            </a:r>
            <a:r>
              <a:rPr lang="en-US" dirty="0" smtClean="0"/>
              <a:t> </a:t>
            </a:r>
            <a:r>
              <a:rPr lang="en-US" dirty="0"/>
              <a:t>are a </a:t>
            </a:r>
            <a:r>
              <a:rPr lang="en-US" dirty="0" smtClean="0"/>
              <a:t>problem</a:t>
            </a:r>
            <a:endParaRPr lang="en-US" dirty="0"/>
          </a:p>
          <a:p>
            <a:pPr lvl="1"/>
            <a:r>
              <a:rPr lang="en-US" dirty="0"/>
              <a:t>The matrix is not column stochastic </a:t>
            </a:r>
            <a:r>
              <a:rPr lang="en-US" dirty="0" smtClean="0"/>
              <a:t>so </a:t>
            </a:r>
            <a:r>
              <a:rPr lang="en-US" dirty="0"/>
              <a:t>our initial </a:t>
            </a:r>
            <a:r>
              <a:rPr lang="en-US" dirty="0" smtClean="0"/>
              <a:t>assumptions are </a:t>
            </a:r>
            <a:r>
              <a:rPr lang="en-US" dirty="0"/>
              <a:t>not </a:t>
            </a:r>
            <a:r>
              <a:rPr lang="en-US" dirty="0" smtClean="0"/>
              <a:t>met</a:t>
            </a:r>
          </a:p>
          <a:p>
            <a:pPr lvl="1"/>
            <a:r>
              <a:rPr lang="en-US" b="1" dirty="0" smtClean="0">
                <a:solidFill>
                  <a:srgbClr val="FF0066"/>
                </a:solidFill>
              </a:rPr>
              <a:t>Solution:</a:t>
            </a:r>
            <a:r>
              <a:rPr lang="en-US" dirty="0" smtClean="0"/>
              <a:t> Make matrix column stochastic by always teleporting when there is nowhere else to go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Random Teleports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u="sng" dirty="0" smtClean="0">
                    <a:solidFill>
                      <a:srgbClr val="D60093"/>
                    </a:solidFill>
                  </a:rPr>
                  <a:t>Google’s solution that does it all:</a:t>
                </a:r>
                <a:br>
                  <a:rPr lang="en-US" b="1" u="sng" dirty="0" smtClean="0">
                    <a:solidFill>
                      <a:srgbClr val="D60093"/>
                    </a:solidFill>
                  </a:rPr>
                </a:br>
                <a:r>
                  <a:rPr lang="en-US" dirty="0" smtClean="0">
                    <a:solidFill>
                      <a:srgbClr val="0000FF"/>
                    </a:solidFill>
                  </a:rPr>
                  <a:t>At each step, random surfer has two options:</a:t>
                </a:r>
              </a:p>
              <a:p>
                <a:pPr lvl="1"/>
                <a:r>
                  <a:rPr lang="en-US" dirty="0" smtClean="0"/>
                  <a:t>With probability </a:t>
                </a:r>
                <a:r>
                  <a:rPr lang="en-US" b="1" i="1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</a:t>
                </a:r>
                <a:r>
                  <a:rPr lang="en-US" dirty="0" smtClean="0"/>
                  <a:t>,  follow a link at random</a:t>
                </a:r>
              </a:p>
              <a:p>
                <a:pPr lvl="1"/>
                <a:r>
                  <a:rPr lang="en-US" dirty="0" smtClean="0"/>
                  <a:t>With probability </a:t>
                </a:r>
                <a:r>
                  <a:rPr lang="en-US" b="1" i="1" dirty="0" smtClean="0">
                    <a:latin typeface="Times New Roman" pitchFamily="18" charset="0"/>
                    <a:cs typeface="Times New Roman" pitchFamily="18" charset="0"/>
                  </a:rPr>
                  <a:t>1-</a:t>
                </a:r>
                <a:r>
                  <a:rPr lang="en-US" b="1" i="1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</a:t>
                </a:r>
                <a:r>
                  <a:rPr lang="en-US" dirty="0" smtClean="0"/>
                  <a:t>, jump to some random page</a:t>
                </a:r>
              </a:p>
              <a:p>
                <a:pPr lvl="8"/>
                <a:endParaRPr lang="en-US" b="1" dirty="0" smtClean="0">
                  <a:solidFill>
                    <a:srgbClr val="0000FF"/>
                  </a:solidFill>
                </a:endParaRPr>
              </a:p>
              <a:p>
                <a:r>
                  <a:rPr lang="en-US" b="1" dirty="0" smtClean="0">
                    <a:solidFill>
                      <a:srgbClr val="0000FF"/>
                    </a:solidFill>
                  </a:rPr>
                  <a:t>PageRank equation 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en-US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Brin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-Page, 98]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dirty="0" smtClean="0">
                            <a:latin typeface="Cambria Math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4000" b="0" i="1" dirty="0" smtClean="0">
                            <a:latin typeface="Cambria Math"/>
                            <a:cs typeface="Times New Roman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4000" b="0" i="1" dirty="0" smtClean="0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  <m:r>
                      <a:rPr lang="en-US" sz="4000" b="0" i="1" dirty="0" smtClean="0">
                        <a:latin typeface="Cambria Math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4000" i="1" dirty="0" smtClean="0">
                            <a:latin typeface="Cambria Math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4000" b="0" i="1" dirty="0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sz="4000" b="0" i="1" dirty="0" smtClean="0">
                            <a:latin typeface="Cambria Math"/>
                            <a:cs typeface="Times New Roman" pitchFamily="18" charset="0"/>
                          </a:rPr>
                          <m:t>→</m:t>
                        </m:r>
                        <m:r>
                          <a:rPr lang="en-US" sz="4000" b="0" i="1" dirty="0" smtClean="0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sz="4000" b="0" i="1" dirty="0" smtClean="0">
                            <a:latin typeface="Cambria Math"/>
                            <a:cs typeface="Times New Roman" pitchFamily="18" charset="0"/>
                          </a:rPr>
                          <m:t>𝛽</m:t>
                        </m:r>
                        <m:r>
                          <a:rPr lang="en-US" sz="4000" b="0" i="1" dirty="0" smtClean="0"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4000" b="0" i="1" dirty="0" smtClean="0">
                                <a:latin typeface="Cambria Math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4000" b="0" i="1" dirty="0" smtClean="0">
                                    <a:latin typeface="Cambria Math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4000" b="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4000" b="0" i="1" dirty="0" smtClean="0">
                                    <a:latin typeface="Cambria Math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4000" b="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sz="4000" b="0" i="1" dirty="0" smtClean="0">
                        <a:latin typeface="Cambria Math"/>
                        <a:cs typeface="Times New Roman" pitchFamily="18" charset="0"/>
                      </a:rPr>
                      <m:t>+(1−</m:t>
                    </m:r>
                    <m:r>
                      <a:rPr lang="en-US" sz="4000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sz="4000" b="0" i="1" dirty="0" smtClean="0">
                        <a:latin typeface="Cambria Math"/>
                        <a:cs typeface="Times New Roman" pitchFamily="18" charset="0"/>
                      </a:rPr>
                      <m:t>)</m:t>
                    </m:r>
                    <m:f>
                      <m:fPr>
                        <m:ctrlPr>
                          <a:rPr lang="en-US" sz="4000" b="0" i="1" dirty="0" smtClean="0">
                            <a:latin typeface="Cambria Math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4000" b="0" i="1" dirty="0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b="0" i="1" dirty="0" smtClean="0">
                            <a:latin typeface="Cambria Math"/>
                            <a:cs typeface="Times New Roman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4000" i="1" dirty="0" smtClean="0">
                  <a:latin typeface="Times New Roman" pitchFamily="18" charset="0"/>
                  <a:cs typeface="Times New Roman" pitchFamily="18" charset="0"/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20933" y="43434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008000"/>
                </a:solidFill>
              </a:rPr>
              <a:t>d</a:t>
            </a:r>
            <a:r>
              <a:rPr lang="en-US" baseline="-25000" dirty="0" smtClean="0">
                <a:solidFill>
                  <a:srgbClr val="008000"/>
                </a:solidFill>
              </a:rPr>
              <a:t>i</a:t>
            </a:r>
            <a:r>
              <a:rPr lang="en-US" dirty="0" smtClean="0">
                <a:solidFill>
                  <a:srgbClr val="008000"/>
                </a:solidFill>
              </a:rPr>
              <a:t> … out-degree </a:t>
            </a:r>
            <a:br>
              <a:rPr lang="en-US" dirty="0" smtClean="0">
                <a:solidFill>
                  <a:srgbClr val="008000"/>
                </a:solidFill>
              </a:rPr>
            </a:br>
            <a:r>
              <a:rPr lang="en-US" dirty="0" smtClean="0">
                <a:solidFill>
                  <a:srgbClr val="008000"/>
                </a:solidFill>
              </a:rPr>
              <a:t>of node i</a:t>
            </a:r>
            <a:endParaRPr lang="en-US" dirty="0">
              <a:solidFill>
                <a:srgbClr val="008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219200" y="5875100"/>
                <a:ext cx="6781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This formulation assumes that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8000"/>
                        </a:solidFill>
                        <a:latin typeface="Cambria Math"/>
                        <a:cs typeface="Arial" pitchFamily="34" charset="0"/>
                      </a:rPr>
                      <m:t>𝑴</m:t>
                    </m:r>
                  </m:oMath>
                </a14:m>
                <a:r>
                  <a:rPr lang="en-US" sz="1600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has no dead ends. </a:t>
                </a:r>
                <a:r>
                  <a:rPr lang="en-US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600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We can either preprocess matrix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8000"/>
                        </a:solidFill>
                        <a:latin typeface="Cambria Math"/>
                        <a:cs typeface="Arial" pitchFamily="34" charset="0"/>
                      </a:rPr>
                      <m:t>𝑴</m:t>
                    </m:r>
                  </m:oMath>
                </a14:m>
                <a:r>
                  <a:rPr lang="en-US" sz="1600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to remove all dead ends or explicitly follow random </a:t>
                </a:r>
                <a:r>
                  <a:rPr lang="en-US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teleport links </a:t>
                </a:r>
                <a:r>
                  <a:rPr lang="en-US" sz="1600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with probability 1.0 </a:t>
                </a:r>
                <a:r>
                  <a:rPr lang="en-US" sz="16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from </a:t>
                </a:r>
                <a:r>
                  <a:rPr lang="en-US" sz="1600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dead-ends.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875100"/>
                <a:ext cx="6781800" cy="830997"/>
              </a:xfrm>
              <a:prstGeom prst="rect">
                <a:avLst/>
              </a:prstGeom>
              <a:blipFill rotWithShape="1">
                <a:blip r:embed="rId3"/>
                <a:stretch>
                  <a:fillRect t="-2206" r="-539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02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Google 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458200" cy="54864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rgbClr val="0000FF"/>
                    </a:solidFill>
                  </a:rPr>
                  <a:t>PageRank equation</a:t>
                </a:r>
                <a:r>
                  <a:rPr lang="en-US" b="1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Brin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-Page, 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‘98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]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cs typeface="Times New Roman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latin typeface="Cambria Math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/>
                            <a:cs typeface="Times New Roman" pitchFamily="18" charset="0"/>
                          </a:rPr>
                          <m:t>→</m:t>
                        </m:r>
                        <m:r>
                          <a:rPr lang="en-US" i="1" dirty="0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i="1" dirty="0">
                            <a:latin typeface="Cambria Math"/>
                            <a:cs typeface="Times New Roman" pitchFamily="18" charset="0"/>
                          </a:rPr>
                          <m:t>𝛽</m:t>
                        </m:r>
                        <m:f>
                          <m:fPr>
                            <m:ctrlPr>
                              <a:rPr lang="en-US" i="1" dirty="0">
                                <a:latin typeface="Cambria Math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dirty="0">
                                    <a:latin typeface="Cambria Math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/>
                                    <a:cs typeface="Times New Roman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dirty="0">
                                    <a:latin typeface="Cambria Math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/>
                                    <a:cs typeface="Times New Roman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i="1" dirty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  <a:cs typeface="Times New Roman" pitchFamily="18" charset="0"/>
                      </a:rPr>
                      <m:t>(1−</m:t>
                    </m:r>
                    <m:r>
                      <a:rPr lang="en-US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b="0" i="1" dirty="0" smtClean="0">
                        <a:latin typeface="Cambria Math"/>
                        <a:cs typeface="Times New Roman" pitchFamily="18" charset="0"/>
                      </a:rPr>
                      <m:t>)</m:t>
                    </m:r>
                    <m:f>
                      <m:fPr>
                        <m:ctrlPr>
                          <a:rPr lang="en-US" i="1" dirty="0">
                            <a:latin typeface="Cambria Math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  <a:cs typeface="Times New Roman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b="1" dirty="0" smtClean="0">
                  <a:solidFill>
                    <a:schemeClr val="accent3"/>
                  </a:solidFill>
                </a:endParaRPr>
              </a:p>
              <a:p>
                <a:r>
                  <a:rPr lang="en-US" b="1" dirty="0" smtClean="0">
                    <a:solidFill>
                      <a:srgbClr val="008000"/>
                    </a:solidFill>
                  </a:rPr>
                  <a:t>The Google Matrix </a:t>
                </a:r>
                <a:r>
                  <a:rPr lang="en-US" b="1" i="1" dirty="0" smtClean="0">
                    <a:solidFill>
                      <a:srgbClr val="008000"/>
                    </a:solidFill>
                  </a:rPr>
                  <a:t>A</a:t>
                </a:r>
                <a:r>
                  <a:rPr lang="en-US" b="1" dirty="0" smtClean="0">
                    <a:solidFill>
                      <a:srgbClr val="008000"/>
                    </a:solidFill>
                  </a:rPr>
                  <a:t>:</a:t>
                </a: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𝛽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b="1" dirty="0" smtClean="0">
                    <a:solidFill>
                      <a:srgbClr val="0000FF"/>
                    </a:solidFill>
                    <a:sym typeface="Symbol"/>
                  </a:rPr>
                  <a:t>What </a:t>
                </a:r>
                <a:r>
                  <a:rPr lang="en-US" b="1" dirty="0">
                    <a:solidFill>
                      <a:srgbClr val="0000FF"/>
                    </a:solidFill>
                    <a:sym typeface="Symbol"/>
                  </a:rPr>
                  <a:t>is </a:t>
                </a:r>
                <a:r>
                  <a:rPr lang="en-US" b="1" i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 </a:t>
                </a:r>
                <a:r>
                  <a:rPr lang="en-US" b="1" dirty="0" smtClean="0">
                    <a:solidFill>
                      <a:srgbClr val="0000FF"/>
                    </a:solidFill>
                    <a:sym typeface="Symbol"/>
                  </a:rPr>
                  <a:t>?</a:t>
                </a:r>
                <a:endParaRPr lang="en-US" b="1" dirty="0">
                  <a:solidFill>
                    <a:srgbClr val="0000FF"/>
                  </a:solidFill>
                  <a:sym typeface="Symbol"/>
                </a:endParaRPr>
              </a:p>
              <a:p>
                <a:pPr lvl="1"/>
                <a:r>
                  <a:rPr lang="en-US" dirty="0">
                    <a:sym typeface="Symbol"/>
                  </a:rPr>
                  <a:t>In practice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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=0.8,0.9 </a:t>
                </a:r>
                <a:r>
                  <a:rPr lang="en-US" dirty="0" smtClean="0">
                    <a:sym typeface="Symbol"/>
                  </a:rPr>
                  <a:t>(make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5</a:t>
                </a:r>
                <a:r>
                  <a:rPr lang="en-US" dirty="0" smtClean="0">
                    <a:sym typeface="Symbol"/>
                  </a:rPr>
                  <a:t> steps on avg., jump</a:t>
                </a:r>
                <a:r>
                  <a:rPr lang="en-US" dirty="0">
                    <a:sym typeface="Symbol"/>
                  </a:rPr>
                  <a:t>)</a:t>
                </a:r>
              </a:p>
              <a:p>
                <a:endParaRPr lang="en-US" b="1" baseline="30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458200" cy="5486400"/>
              </a:xfrm>
              <a:blipFill rotWithShape="0">
                <a:blip r:embed="rId2"/>
                <a:stretch>
                  <a:fillRect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35968" y="3124200"/>
            <a:ext cx="24080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[1/N]</a:t>
            </a:r>
            <a:r>
              <a:rPr lang="en-US" sz="1600" baseline="-25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NxN</a:t>
            </a:r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…N by N matrix</a:t>
            </a:r>
            <a:b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where all entries are 1/N</a:t>
            </a:r>
            <a:endParaRPr lang="en-US" sz="16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67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Random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Teleports 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(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  <a:latin typeface="Symbol" pitchFamily="18" charset="2"/>
                <a:sym typeface="Symbol" pitchFamily="18" charset="2"/>
              </a:rPr>
              <a:t> = 0.8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72722" name="Text Box 29"/>
          <p:cNvSpPr txBox="1">
            <a:spLocks noChangeArrowheads="1"/>
          </p:cNvSpPr>
          <p:nvPr/>
        </p:nvSpPr>
        <p:spPr bwMode="auto">
          <a:xfrm>
            <a:off x="990600" y="5089346"/>
            <a:ext cx="7969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y</a:t>
            </a:r>
          </a:p>
          <a:p>
            <a:r>
              <a:rPr lang="en-US" sz="2400">
                <a:latin typeface="Times New Roman" pitchFamily="18" charset="0"/>
              </a:rPr>
              <a:t>a    =</a:t>
            </a:r>
          </a:p>
          <a:p>
            <a:r>
              <a:rPr lang="en-US" sz="2400">
                <a:latin typeface="Times New Roman" pitchFamily="18" charset="0"/>
              </a:rPr>
              <a:t>m</a:t>
            </a:r>
          </a:p>
        </p:txBody>
      </p:sp>
      <p:sp>
        <p:nvSpPr>
          <p:cNvPr id="72723" name="Text Box 30"/>
          <p:cNvSpPr txBox="1">
            <a:spLocks noChangeArrowheads="1"/>
          </p:cNvSpPr>
          <p:nvPr/>
        </p:nvSpPr>
        <p:spPr bwMode="auto">
          <a:xfrm>
            <a:off x="2378075" y="5124271"/>
            <a:ext cx="57740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itchFamily="18" charset="0"/>
              </a:rPr>
              <a:t>1/3</a:t>
            </a:r>
            <a:endParaRPr lang="en-US" sz="2400" dirty="0">
              <a:latin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</a:rPr>
              <a:t>1/3</a:t>
            </a:r>
            <a:endParaRPr lang="en-US" sz="2400" dirty="0">
              <a:latin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</a:rPr>
              <a:t>1/3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7919" name="Text Box 31"/>
          <p:cNvSpPr txBox="1">
            <a:spLocks noChangeArrowheads="1"/>
          </p:cNvSpPr>
          <p:nvPr/>
        </p:nvSpPr>
        <p:spPr bwMode="auto">
          <a:xfrm>
            <a:off x="3140075" y="5124271"/>
            <a:ext cx="7232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itchFamily="18" charset="0"/>
              </a:rPr>
              <a:t>0.33</a:t>
            </a:r>
            <a:endParaRPr lang="en-US" sz="2400" dirty="0">
              <a:latin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</a:rPr>
              <a:t>0.20</a:t>
            </a:r>
            <a:endParaRPr lang="en-US" sz="2400" dirty="0">
              <a:latin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</a:rPr>
              <a:t>0.46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7920" name="Text Box 32"/>
          <p:cNvSpPr txBox="1">
            <a:spLocks noChangeArrowheads="1"/>
          </p:cNvSpPr>
          <p:nvPr/>
        </p:nvSpPr>
        <p:spPr bwMode="auto">
          <a:xfrm>
            <a:off x="3978275" y="5124271"/>
            <a:ext cx="7232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itchFamily="18" charset="0"/>
              </a:rPr>
              <a:t>0.24</a:t>
            </a:r>
            <a:endParaRPr lang="en-US" sz="2400" dirty="0">
              <a:latin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</a:rPr>
              <a:t>0.20</a:t>
            </a:r>
            <a:endParaRPr lang="en-US" sz="2400" dirty="0">
              <a:latin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</a:rPr>
              <a:t>0.52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7921" name="Text Box 33"/>
          <p:cNvSpPr txBox="1">
            <a:spLocks noChangeArrowheads="1"/>
          </p:cNvSpPr>
          <p:nvPr/>
        </p:nvSpPr>
        <p:spPr bwMode="auto">
          <a:xfrm>
            <a:off x="4892675" y="5124271"/>
            <a:ext cx="7232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itchFamily="18" charset="0"/>
              </a:rPr>
              <a:t>0.26</a:t>
            </a:r>
            <a:endParaRPr lang="en-US" sz="2400" dirty="0">
              <a:latin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</a:rPr>
              <a:t>0.18</a:t>
            </a:r>
            <a:endParaRPr lang="en-US" sz="2400" dirty="0">
              <a:latin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</a:rPr>
              <a:t>0.56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7922" name="Text Box 34"/>
          <p:cNvSpPr txBox="1">
            <a:spLocks noChangeArrowheads="1"/>
          </p:cNvSpPr>
          <p:nvPr/>
        </p:nvSpPr>
        <p:spPr bwMode="auto">
          <a:xfrm>
            <a:off x="6797675" y="5124271"/>
            <a:ext cx="88517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</a:rPr>
              <a:t>7/33</a:t>
            </a:r>
            <a:endParaRPr lang="en-US" sz="2400" dirty="0">
              <a:latin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</a:rPr>
              <a:t>5/33</a:t>
            </a:r>
            <a:endParaRPr lang="en-US" sz="2400" dirty="0">
              <a:latin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</a:rPr>
              <a:t>21/33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7923" name="Text Box 35"/>
          <p:cNvSpPr txBox="1">
            <a:spLocks noChangeArrowheads="1"/>
          </p:cNvSpPr>
          <p:nvPr/>
        </p:nvSpPr>
        <p:spPr bwMode="auto">
          <a:xfrm>
            <a:off x="5867400" y="5470346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. . .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ED495-67E5-48E0-A15B-A1339E69207C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n-NO" smtClean="0"/>
              <a:t>J. Leskovec, A. Rajaraman, J. Ullman: Mining of Massive Datasets, http://www.mmds.org</a:t>
            </a:r>
            <a:endParaRPr lang="en-US"/>
          </a:p>
        </p:txBody>
      </p:sp>
      <p:cxnSp>
        <p:nvCxnSpPr>
          <p:cNvPr id="30" name="Straight Arrow Connector 29"/>
          <p:cNvCxnSpPr>
            <a:stCxn id="51" idx="3"/>
            <a:endCxn id="50" idx="5"/>
          </p:cNvCxnSpPr>
          <p:nvPr/>
        </p:nvCxnSpPr>
        <p:spPr>
          <a:xfrm flipH="1" flipV="1">
            <a:off x="1017996" y="4058641"/>
            <a:ext cx="2461200" cy="185333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9" idx="4"/>
            <a:endCxn id="50" idx="7"/>
          </p:cNvCxnSpPr>
          <p:nvPr/>
        </p:nvCxnSpPr>
        <p:spPr>
          <a:xfrm flipH="1">
            <a:off x="1017997" y="2099876"/>
            <a:ext cx="979205" cy="15729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1" idx="0"/>
            <a:endCxn id="49" idx="5"/>
          </p:cNvCxnSpPr>
          <p:nvPr/>
        </p:nvCxnSpPr>
        <p:spPr>
          <a:xfrm flipH="1" flipV="1">
            <a:off x="2191176" y="2019973"/>
            <a:ext cx="1481994" cy="1758294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0" idx="6"/>
            <a:endCxn id="51" idx="2"/>
          </p:cNvCxnSpPr>
          <p:nvPr/>
        </p:nvCxnSpPr>
        <p:spPr>
          <a:xfrm>
            <a:off x="1098342" y="3865739"/>
            <a:ext cx="2300508" cy="1853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49" idx="6"/>
            <a:endCxn id="49" idx="0"/>
          </p:cNvCxnSpPr>
          <p:nvPr/>
        </p:nvCxnSpPr>
        <p:spPr>
          <a:xfrm flipH="1" flipV="1">
            <a:off x="1997202" y="1554266"/>
            <a:ext cx="274320" cy="272805"/>
          </a:xfrm>
          <a:prstGeom prst="curvedConnector4">
            <a:avLst>
              <a:gd name="adj1" fmla="val -83333"/>
              <a:gd name="adj2" fmla="val 18379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722882" y="1554266"/>
            <a:ext cx="548640" cy="545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</a:t>
            </a:r>
            <a:endParaRPr lang="en-US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549702" y="3592934"/>
            <a:ext cx="548640" cy="545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3398850" y="3778267"/>
            <a:ext cx="548640" cy="545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</a:t>
            </a:r>
            <a:endParaRPr lang="en-US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" name="Curved Connector 31"/>
          <p:cNvCxnSpPr/>
          <p:nvPr/>
        </p:nvCxnSpPr>
        <p:spPr>
          <a:xfrm flipH="1" flipV="1">
            <a:off x="3718864" y="3821793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9" idx="4"/>
            <a:endCxn id="51" idx="1"/>
          </p:cNvCxnSpPr>
          <p:nvPr/>
        </p:nvCxnSpPr>
        <p:spPr>
          <a:xfrm>
            <a:off x="1997202" y="2099876"/>
            <a:ext cx="1481994" cy="1758294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0" idx="0"/>
            <a:endCxn id="49" idx="3"/>
          </p:cNvCxnSpPr>
          <p:nvPr/>
        </p:nvCxnSpPr>
        <p:spPr>
          <a:xfrm flipV="1">
            <a:off x="824022" y="2019973"/>
            <a:ext cx="979206" cy="15729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8135060">
            <a:off x="782111" y="268291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7/15</a:t>
            </a:r>
          </a:p>
        </p:txBody>
      </p:sp>
      <p:sp>
        <p:nvSpPr>
          <p:cNvPr id="36" name="TextBox 35"/>
          <p:cNvSpPr txBox="1"/>
          <p:nvPr/>
        </p:nvSpPr>
        <p:spPr>
          <a:xfrm rot="318447">
            <a:off x="1769928" y="363641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7/15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 rot="419834">
            <a:off x="1727306" y="409436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1/15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753833" y="3275894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13/15</a:t>
            </a:r>
          </a:p>
        </p:txBody>
      </p:sp>
      <p:sp>
        <p:nvSpPr>
          <p:cNvPr id="39" name="TextBox 38"/>
          <p:cNvSpPr txBox="1"/>
          <p:nvPr/>
        </p:nvSpPr>
        <p:spPr>
          <a:xfrm rot="2896627">
            <a:off x="2776945" y="263119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1/15</a:t>
            </a:r>
          </a:p>
        </p:txBody>
      </p:sp>
      <p:sp>
        <p:nvSpPr>
          <p:cNvPr id="40" name="TextBox 39"/>
          <p:cNvSpPr txBox="1"/>
          <p:nvPr/>
        </p:nvSpPr>
        <p:spPr>
          <a:xfrm rot="2760934">
            <a:off x="2308959" y="2877238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1/15</a:t>
            </a:r>
          </a:p>
        </p:txBody>
      </p:sp>
      <p:sp>
        <p:nvSpPr>
          <p:cNvPr id="41" name="TextBox 40"/>
          <p:cNvSpPr txBox="1"/>
          <p:nvPr/>
        </p:nvSpPr>
        <p:spPr>
          <a:xfrm rot="2424277">
            <a:off x="134652" y="43550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1/15</a:t>
            </a:r>
          </a:p>
        </p:txBody>
      </p:sp>
      <p:cxnSp>
        <p:nvCxnSpPr>
          <p:cNvPr id="42" name="Curved Connector 41"/>
          <p:cNvCxnSpPr>
            <a:stCxn id="50" idx="4"/>
            <a:endCxn id="50" idx="2"/>
          </p:cNvCxnSpPr>
          <p:nvPr/>
        </p:nvCxnSpPr>
        <p:spPr>
          <a:xfrm rot="5400000" flipH="1">
            <a:off x="550459" y="3864982"/>
            <a:ext cx="272805" cy="274320"/>
          </a:xfrm>
          <a:prstGeom prst="curvedConnector4">
            <a:avLst>
              <a:gd name="adj1" fmla="val -83796"/>
              <a:gd name="adj2" fmla="val 183333"/>
            </a:avLst>
          </a:prstGeom>
          <a:ln w="28575">
            <a:solidFill>
              <a:srgbClr val="008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72114" y="132135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7/15</a:t>
            </a:r>
          </a:p>
        </p:txBody>
      </p:sp>
      <p:sp>
        <p:nvSpPr>
          <p:cNvPr id="44" name="TextBox 43"/>
          <p:cNvSpPr txBox="1"/>
          <p:nvPr/>
        </p:nvSpPr>
        <p:spPr>
          <a:xfrm rot="18135060">
            <a:off x="1306275" y="2798371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7/15</a:t>
            </a:r>
          </a:p>
        </p:txBody>
      </p:sp>
      <p:sp>
        <p:nvSpPr>
          <p:cNvPr id="52" name="Rectangle 43"/>
          <p:cNvSpPr>
            <a:spLocks noChangeArrowheads="1"/>
          </p:cNvSpPr>
          <p:nvPr/>
        </p:nvSpPr>
        <p:spPr bwMode="auto">
          <a:xfrm>
            <a:off x="4987502" y="1630660"/>
            <a:ext cx="13716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53" name="Text Box 44"/>
          <p:cNvSpPr txBox="1">
            <a:spLocks noChangeArrowheads="1"/>
          </p:cNvSpPr>
          <p:nvPr/>
        </p:nvSpPr>
        <p:spPr bwMode="auto">
          <a:xfrm>
            <a:off x="4584277" y="1595735"/>
            <a:ext cx="181652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     1/2 1/2   </a:t>
            </a:r>
            <a:r>
              <a:rPr lang="en-US" sz="2400" dirty="0" smtClean="0">
                <a:latin typeface="Times New Roman" pitchFamily="18" charset="0"/>
              </a:rPr>
              <a:t>0</a:t>
            </a:r>
            <a:endParaRPr lang="en-US" sz="2400" dirty="0">
              <a:latin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</a:rPr>
              <a:t>     1/2   0    </a:t>
            </a:r>
            <a:r>
              <a:rPr lang="en-US" sz="2400" dirty="0" smtClean="0">
                <a:latin typeface="Times New Roman" pitchFamily="18" charset="0"/>
              </a:rPr>
              <a:t>0</a:t>
            </a:r>
            <a:endParaRPr lang="en-US" sz="2400" dirty="0">
              <a:latin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</a:rPr>
              <a:t>      0   1/2   </a:t>
            </a:r>
            <a:r>
              <a:rPr lang="en-US" sz="2400" dirty="0" smtClean="0">
                <a:latin typeface="Times New Roman" pitchFamily="18" charset="0"/>
              </a:rPr>
              <a:t>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54" name="Rectangle 45"/>
          <p:cNvSpPr>
            <a:spLocks noChangeArrowheads="1"/>
          </p:cNvSpPr>
          <p:nvPr/>
        </p:nvSpPr>
        <p:spPr bwMode="auto">
          <a:xfrm>
            <a:off x="7543800" y="1630660"/>
            <a:ext cx="14478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55" name="Text Box 46"/>
          <p:cNvSpPr txBox="1">
            <a:spLocks noChangeArrowheads="1"/>
          </p:cNvSpPr>
          <p:nvPr/>
        </p:nvSpPr>
        <p:spPr bwMode="auto">
          <a:xfrm>
            <a:off x="7251700" y="1595735"/>
            <a:ext cx="17335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   1/3 1/3 1/3</a:t>
            </a:r>
          </a:p>
          <a:p>
            <a:r>
              <a:rPr lang="en-US" sz="2400" dirty="0">
                <a:latin typeface="Times New Roman" pitchFamily="18" charset="0"/>
              </a:rPr>
              <a:t>   1/3 1/3 1/3</a:t>
            </a:r>
          </a:p>
          <a:p>
            <a:r>
              <a:rPr lang="en-US" sz="2400" dirty="0">
                <a:latin typeface="Times New Roman" pitchFamily="18" charset="0"/>
              </a:rPr>
              <a:t>   1/3 1/3 1/3</a:t>
            </a:r>
          </a:p>
        </p:txBody>
      </p:sp>
      <p:sp>
        <p:nvSpPr>
          <p:cNvPr id="56" name="Rectangle 47"/>
          <p:cNvSpPr>
            <a:spLocks noChangeArrowheads="1"/>
          </p:cNvSpPr>
          <p:nvPr/>
        </p:nvSpPr>
        <p:spPr bwMode="auto">
          <a:xfrm>
            <a:off x="5791200" y="2971800"/>
            <a:ext cx="2216150" cy="1260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57" name="Text Box 48"/>
          <p:cNvSpPr txBox="1">
            <a:spLocks noChangeArrowheads="1"/>
          </p:cNvSpPr>
          <p:nvPr/>
        </p:nvSpPr>
        <p:spPr bwMode="auto">
          <a:xfrm>
            <a:off x="5387975" y="2971800"/>
            <a:ext cx="275588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y   7/15  7/15   1</a:t>
            </a:r>
            <a:r>
              <a:rPr lang="en-US" sz="2400" dirty="0" smtClean="0">
                <a:latin typeface="Times New Roman" pitchFamily="18" charset="0"/>
              </a:rPr>
              <a:t>/15</a:t>
            </a:r>
            <a:endParaRPr lang="en-US" sz="2400" dirty="0">
              <a:latin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</a:rPr>
              <a:t>a   7/15  1/15   </a:t>
            </a:r>
            <a:r>
              <a:rPr lang="en-US" sz="2400" dirty="0" smtClean="0">
                <a:latin typeface="Times New Roman" pitchFamily="18" charset="0"/>
              </a:rPr>
              <a:t>1/15</a:t>
            </a:r>
            <a:endParaRPr lang="en-US" sz="2400" dirty="0">
              <a:latin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</a:rPr>
              <a:t>m  1/15  7/15  </a:t>
            </a:r>
            <a:r>
              <a:rPr lang="en-US" sz="2400" dirty="0" smtClean="0">
                <a:latin typeface="Times New Roman" pitchFamily="18" charset="0"/>
              </a:rPr>
              <a:t>13/15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58" name="Text Box 49"/>
          <p:cNvSpPr txBox="1">
            <a:spLocks noChangeArrowheads="1"/>
          </p:cNvSpPr>
          <p:nvPr/>
        </p:nvSpPr>
        <p:spPr bwMode="auto">
          <a:xfrm>
            <a:off x="4431877" y="1935460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rbel" pitchFamily="34" charset="0"/>
              </a:rPr>
              <a:t>0.8</a:t>
            </a:r>
          </a:p>
        </p:txBody>
      </p:sp>
      <p:sp>
        <p:nvSpPr>
          <p:cNvPr id="59" name="Text Box 50"/>
          <p:cNvSpPr txBox="1">
            <a:spLocks noChangeArrowheads="1"/>
          </p:cNvSpPr>
          <p:nvPr/>
        </p:nvSpPr>
        <p:spPr bwMode="auto">
          <a:xfrm>
            <a:off x="6689725" y="189894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rbel" pitchFamily="34" charset="0"/>
              </a:rPr>
              <a:t>+ 0.2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49707" y="110130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239000" y="1050943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24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1/N]</a:t>
            </a:r>
            <a:r>
              <a:rPr lang="en-US" sz="2400" b="1" baseline="-25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NxN</a:t>
            </a:r>
            <a:endParaRPr lang="en-US" sz="2400" b="1" baseline="-250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36316" y="430847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6000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9" grpId="0" autoUpdateAnimBg="0"/>
      <p:bldP spid="37920" grpId="0" autoUpdateAnimBg="0"/>
      <p:bldP spid="37921" grpId="0" autoUpdateAnimBg="0"/>
      <p:bldP spid="37922" grpId="0" autoUpdateAnimBg="0"/>
      <p:bldP spid="37923" grpId="0" autoUpdateAnimBg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3" grpId="0"/>
      <p:bldP spid="44" grpId="0"/>
      <p:bldP spid="52" grpId="0" animBg="1"/>
      <p:bldP spid="53" grpId="0"/>
      <p:bldP spid="54" grpId="0" animBg="1"/>
      <p:bldP spid="55" grpId="0"/>
      <p:bldP spid="56" grpId="0" animBg="1"/>
      <p:bldP spid="57" grpId="0"/>
      <p:bldP spid="58" grpId="0"/>
      <p:bldP spid="59" grpId="0"/>
      <p:bldP spid="6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smtClean="0"/>
              <a:t>Problems </a:t>
            </a:r>
            <a:r>
              <a:rPr lang="en-US" dirty="0"/>
              <a:t>with </a:t>
            </a:r>
            <a:r>
              <a:rPr lang="en-US" dirty="0" smtClean="0"/>
              <a:t>Page Rank</a:t>
            </a: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D60093"/>
                </a:solidFill>
              </a:rPr>
              <a:t>Measures generic popularity of a page</a:t>
            </a:r>
          </a:p>
          <a:p>
            <a:pPr lvl="1"/>
            <a:r>
              <a:rPr lang="en-US" dirty="0"/>
              <a:t>Biased against topic-specific </a:t>
            </a:r>
            <a:r>
              <a:rPr lang="en-US" dirty="0" smtClean="0"/>
              <a:t>authorities</a:t>
            </a:r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Solution:</a:t>
            </a:r>
            <a:r>
              <a:rPr lang="en-US" dirty="0" smtClean="0"/>
              <a:t> Topic-Specific PageRank (</a:t>
            </a:r>
            <a:r>
              <a:rPr lang="en-US" b="1" dirty="0" smtClean="0"/>
              <a:t>next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b="1" dirty="0" smtClean="0">
                <a:solidFill>
                  <a:srgbClr val="D60093"/>
                </a:solidFill>
              </a:rPr>
              <a:t>Uses </a:t>
            </a:r>
            <a:r>
              <a:rPr lang="en-US" b="1" dirty="0">
                <a:solidFill>
                  <a:srgbClr val="D60093"/>
                </a:solidFill>
              </a:rPr>
              <a:t>a single measure of importance</a:t>
            </a:r>
          </a:p>
          <a:p>
            <a:pPr lvl="1"/>
            <a:r>
              <a:rPr lang="en-US" dirty="0"/>
              <a:t>Other </a:t>
            </a:r>
            <a:r>
              <a:rPr lang="en-US" dirty="0" smtClean="0"/>
              <a:t>models</a:t>
            </a:r>
            <a:r>
              <a:rPr lang="en-US" dirty="0"/>
              <a:t> </a:t>
            </a:r>
            <a:r>
              <a:rPr lang="en-US" dirty="0" smtClean="0"/>
              <a:t>of importance</a:t>
            </a:r>
            <a:endParaRPr lang="en-US" b="1" dirty="0" smtClean="0">
              <a:solidFill>
                <a:srgbClr val="0000FF"/>
              </a:solidFill>
            </a:endParaRPr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Solution: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Hubs-and-Authorities</a:t>
            </a:r>
          </a:p>
          <a:p>
            <a:r>
              <a:rPr lang="en-US" b="1" dirty="0" smtClean="0">
                <a:solidFill>
                  <a:srgbClr val="D60093"/>
                </a:solidFill>
              </a:rPr>
              <a:t>Susceptible </a:t>
            </a:r>
            <a:r>
              <a:rPr lang="en-US" b="1" dirty="0">
                <a:solidFill>
                  <a:srgbClr val="D60093"/>
                </a:solidFill>
              </a:rPr>
              <a:t>to Link spam</a:t>
            </a:r>
          </a:p>
          <a:p>
            <a:pPr lvl="1"/>
            <a:r>
              <a:rPr lang="en-US" dirty="0"/>
              <a:t>Artificial link topographies created in order to boost page </a:t>
            </a:r>
            <a:r>
              <a:rPr lang="en-US" dirty="0" smtClean="0"/>
              <a:t>rank</a:t>
            </a:r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Solution: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/>
              <a:t>TrustRank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1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6847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PageRank – Power Iteration Method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685800" y="2324100"/>
            <a:ext cx="381000" cy="381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67100" y="2324100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85800" y="5067300"/>
            <a:ext cx="381000" cy="381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7100" y="5067300"/>
            <a:ext cx="381000" cy="381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4762500" y="2514600"/>
          <a:ext cx="37719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4380"/>
                <a:gridCol w="754380"/>
                <a:gridCol w="754380"/>
                <a:gridCol w="754380"/>
                <a:gridCol w="754380"/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/>
                          </a:solidFill>
                          <a:latin typeface="+mj-lt"/>
                        </a:rPr>
                        <a:t>P1</a:t>
                      </a:r>
                      <a:endParaRPr lang="en-US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  <a:latin typeface="+mj-lt"/>
                        </a:rPr>
                        <a:t>P2</a:t>
                      </a:r>
                      <a:endParaRPr lang="en-US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  <a:latin typeface="+mj-lt"/>
                        </a:rPr>
                        <a:t>P3</a:t>
                      </a:r>
                      <a:endParaRPr lang="en-US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C000"/>
                          </a:solidFill>
                          <a:latin typeface="+mj-lt"/>
                        </a:rPr>
                        <a:t>P4</a:t>
                      </a:r>
                      <a:endParaRPr lang="en-US">
                        <a:solidFill>
                          <a:srgbClr val="FFC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+mj-lt"/>
                        </a:rPr>
                        <a:t>I1</a:t>
                      </a:r>
                      <a:endParaRPr lang="en-US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/>
                          </a:solidFill>
                          <a:latin typeface="+mj-lt"/>
                        </a:rPr>
                        <a:t>1</a:t>
                      </a:r>
                      <a:endParaRPr lang="en-US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  <a:endParaRPr lang="en-US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  <a:latin typeface="+mj-lt"/>
                        </a:rPr>
                        <a:t>1</a:t>
                      </a:r>
                      <a:endParaRPr lang="en-US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C000"/>
                          </a:solidFill>
                          <a:latin typeface="+mj-lt"/>
                        </a:rPr>
                        <a:t>1</a:t>
                      </a:r>
                      <a:endParaRPr lang="en-US">
                        <a:solidFill>
                          <a:srgbClr val="FFC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+mj-lt"/>
                        </a:rPr>
                        <a:t>I2</a:t>
                      </a:r>
                      <a:endParaRPr lang="en-US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C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+mj-lt"/>
                        </a:rPr>
                        <a:t>I3</a:t>
                      </a:r>
                      <a:endParaRPr lang="en-US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C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+mj-lt"/>
                        </a:rPr>
                        <a:t>I4</a:t>
                      </a:r>
                      <a:endParaRPr lang="en-US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C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+mj-lt"/>
                        </a:rPr>
                        <a:t>I5</a:t>
                      </a:r>
                      <a:endParaRPr lang="en-US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C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647700" y="1905000"/>
            <a:ext cx="685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  <a:latin typeface="+mj-lt"/>
              </a:rPr>
              <a:t>1</a:t>
            </a:r>
            <a:endParaRPr lang="en-US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314700" y="1905000"/>
            <a:ext cx="685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+mj-lt"/>
              </a:rPr>
              <a:t>1</a:t>
            </a:r>
            <a:endParaRPr lang="en-US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7700" y="5486400"/>
            <a:ext cx="685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  <a:latin typeface="+mj-lt"/>
              </a:rPr>
              <a:t>1</a:t>
            </a:r>
            <a:endParaRPr lang="en-US">
              <a:solidFill>
                <a:srgbClr val="00B050"/>
              </a:solidFill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90900" y="5524500"/>
            <a:ext cx="685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C000"/>
                </a:solidFill>
                <a:latin typeface="+mj-lt"/>
              </a:rPr>
              <a:t>1</a:t>
            </a:r>
            <a:endParaRPr lang="en-US">
              <a:solidFill>
                <a:srgbClr val="FFC000"/>
              </a:solidFill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057400" y="2476500"/>
            <a:ext cx="685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  <a:latin typeface="+mj-lt"/>
              </a:rPr>
              <a:t>1</a:t>
            </a:r>
            <a:endParaRPr lang="en-US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866900" y="2019300"/>
            <a:ext cx="685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+mj-lt"/>
              </a:rPr>
              <a:t>0.33</a:t>
            </a:r>
            <a:endParaRPr lang="en-US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714500" y="3124200"/>
            <a:ext cx="685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C000"/>
                </a:solidFill>
                <a:latin typeface="+mj-lt"/>
              </a:rPr>
              <a:t>0.33</a:t>
            </a:r>
            <a:endParaRPr lang="en-US">
              <a:solidFill>
                <a:srgbClr val="FFC000"/>
              </a:solidFill>
              <a:latin typeface="+mj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90500" y="3657600"/>
            <a:ext cx="685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  <a:latin typeface="+mj-lt"/>
              </a:rPr>
              <a:t>0.33</a:t>
            </a:r>
            <a:endParaRPr lang="en-US">
              <a:solidFill>
                <a:srgbClr val="00B050"/>
              </a:solidFill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33500" y="3962400"/>
            <a:ext cx="685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+mj-lt"/>
              </a:rPr>
              <a:t>0.5</a:t>
            </a:r>
            <a:endParaRPr lang="en-US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905000" y="4914900"/>
            <a:ext cx="685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C000"/>
                </a:solidFill>
                <a:latin typeface="+mj-lt"/>
              </a:rPr>
              <a:t>0.5</a:t>
            </a:r>
            <a:endParaRPr lang="en-US">
              <a:solidFill>
                <a:srgbClr val="FFC000"/>
              </a:solidFill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657600" y="3733800"/>
            <a:ext cx="685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+mj-lt"/>
              </a:rPr>
              <a:t>1</a:t>
            </a:r>
            <a:endParaRPr lang="en-US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79" name="Table 78"/>
          <p:cNvGraphicFramePr>
            <a:graphicFrameLocks noGrp="1"/>
          </p:cNvGraphicFramePr>
          <p:nvPr/>
        </p:nvGraphicFramePr>
        <p:xfrm>
          <a:off x="4762500" y="2514600"/>
          <a:ext cx="37719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4380"/>
                <a:gridCol w="754380"/>
                <a:gridCol w="754380"/>
                <a:gridCol w="754380"/>
                <a:gridCol w="754380"/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/>
                          </a:solidFill>
                          <a:latin typeface="+mj-lt"/>
                        </a:rPr>
                        <a:t>P1</a:t>
                      </a:r>
                      <a:endParaRPr lang="en-US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  <a:latin typeface="+mj-lt"/>
                        </a:rPr>
                        <a:t>P2</a:t>
                      </a:r>
                      <a:endParaRPr lang="en-US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  <a:latin typeface="+mj-lt"/>
                        </a:rPr>
                        <a:t>P3</a:t>
                      </a:r>
                      <a:endParaRPr lang="en-US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C000"/>
                          </a:solidFill>
                          <a:latin typeface="+mj-lt"/>
                        </a:rPr>
                        <a:t>P4</a:t>
                      </a:r>
                      <a:endParaRPr lang="en-US">
                        <a:solidFill>
                          <a:srgbClr val="FFC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+mj-lt"/>
                        </a:rPr>
                        <a:t>I1</a:t>
                      </a:r>
                      <a:endParaRPr lang="en-US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/>
                          </a:solidFill>
                          <a:latin typeface="+mj-lt"/>
                        </a:rPr>
                        <a:t>1</a:t>
                      </a:r>
                      <a:endParaRPr lang="en-US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  <a:endParaRPr lang="en-US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  <a:latin typeface="+mj-lt"/>
                        </a:rPr>
                        <a:t>1</a:t>
                      </a:r>
                      <a:endParaRPr lang="en-US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C000"/>
                          </a:solidFill>
                          <a:latin typeface="+mj-lt"/>
                        </a:rPr>
                        <a:t>1</a:t>
                      </a:r>
                      <a:endParaRPr lang="en-US">
                        <a:solidFill>
                          <a:srgbClr val="FFC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+mj-lt"/>
                        </a:rPr>
                        <a:t>I2</a:t>
                      </a:r>
                      <a:endParaRPr lang="en-US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/>
                          </a:solidFill>
                          <a:latin typeface="+mj-lt"/>
                        </a:rPr>
                        <a:t>1</a:t>
                      </a:r>
                      <a:endParaRPr lang="en-US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  <a:latin typeface="+mj-lt"/>
                        </a:rPr>
                        <a:t>1.83</a:t>
                      </a:r>
                      <a:endParaRPr lang="en-US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  <a:latin typeface="+mj-lt"/>
                        </a:rPr>
                        <a:t>0.33</a:t>
                      </a:r>
                      <a:endParaRPr lang="en-US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C000"/>
                          </a:solidFill>
                          <a:latin typeface="+mj-lt"/>
                        </a:rPr>
                        <a:t>0.83</a:t>
                      </a:r>
                      <a:endParaRPr lang="en-US">
                        <a:solidFill>
                          <a:srgbClr val="FFC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+mj-lt"/>
                        </a:rPr>
                        <a:t>I3</a:t>
                      </a:r>
                      <a:endParaRPr lang="en-US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C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+mj-lt"/>
                        </a:rPr>
                        <a:t>I4</a:t>
                      </a:r>
                      <a:endParaRPr lang="en-US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C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+mj-lt"/>
                        </a:rPr>
                        <a:t>I5</a:t>
                      </a:r>
                      <a:endParaRPr lang="en-US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C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647700" y="1905000"/>
            <a:ext cx="685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  <a:latin typeface="+mj-lt"/>
              </a:rPr>
              <a:t>1</a:t>
            </a:r>
            <a:endParaRPr lang="en-US">
              <a:solidFill>
                <a:srgbClr val="0070C0"/>
              </a:solidFill>
              <a:latin typeface="+mj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314700" y="1905000"/>
            <a:ext cx="685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+mj-lt"/>
              </a:rPr>
              <a:t>1.83</a:t>
            </a:r>
            <a:endParaRPr lang="en-US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7700" y="5486400"/>
            <a:ext cx="685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  <a:latin typeface="+mj-lt"/>
              </a:rPr>
              <a:t>0.33</a:t>
            </a:r>
            <a:endParaRPr lang="en-US">
              <a:solidFill>
                <a:srgbClr val="00B050"/>
              </a:solidFill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390900" y="5524500"/>
            <a:ext cx="685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C000"/>
                </a:solidFill>
                <a:latin typeface="+mj-lt"/>
              </a:rPr>
              <a:t>0.83</a:t>
            </a:r>
            <a:endParaRPr lang="en-US">
              <a:solidFill>
                <a:srgbClr val="FFC000"/>
              </a:solidFill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866900" y="2019300"/>
            <a:ext cx="685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+mj-lt"/>
              </a:rPr>
              <a:t>0.33</a:t>
            </a:r>
            <a:endParaRPr lang="en-US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714500" y="3124200"/>
            <a:ext cx="685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C000"/>
                </a:solidFill>
                <a:latin typeface="+mj-lt"/>
              </a:rPr>
              <a:t>0.33</a:t>
            </a:r>
            <a:endParaRPr lang="en-US">
              <a:solidFill>
                <a:srgbClr val="FFC000"/>
              </a:solidFill>
              <a:latin typeface="+mj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90500" y="3657600"/>
            <a:ext cx="685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  <a:latin typeface="+mj-lt"/>
              </a:rPr>
              <a:t>0.33</a:t>
            </a:r>
            <a:endParaRPr lang="en-US">
              <a:solidFill>
                <a:srgbClr val="00B050"/>
              </a:solidFill>
              <a:latin typeface="+mj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333500" y="3962400"/>
            <a:ext cx="76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+mj-lt"/>
              </a:rPr>
              <a:t>0.165</a:t>
            </a:r>
            <a:endParaRPr lang="en-US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905000" y="4914900"/>
            <a:ext cx="76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C000"/>
                </a:solidFill>
                <a:latin typeface="+mj-lt"/>
              </a:rPr>
              <a:t>0.165</a:t>
            </a:r>
            <a:endParaRPr lang="en-US">
              <a:solidFill>
                <a:srgbClr val="FFC000"/>
              </a:solidFill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657600" y="3733800"/>
            <a:ext cx="685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+mj-lt"/>
              </a:rPr>
              <a:t>0.83</a:t>
            </a:r>
            <a:endParaRPr lang="en-US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057400" y="2476500"/>
            <a:ext cx="685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  <a:latin typeface="+mj-lt"/>
              </a:rPr>
              <a:t>1.83</a:t>
            </a:r>
            <a:endParaRPr lang="en-US">
              <a:solidFill>
                <a:srgbClr val="0070C0"/>
              </a:solidFill>
              <a:latin typeface="+mj-lt"/>
            </a:endParaRPr>
          </a:p>
        </p:txBody>
      </p:sp>
      <p:graphicFrame>
        <p:nvGraphicFramePr>
          <p:cNvPr id="91" name="Table 90"/>
          <p:cNvGraphicFramePr>
            <a:graphicFrameLocks noGrp="1"/>
          </p:cNvGraphicFramePr>
          <p:nvPr/>
        </p:nvGraphicFramePr>
        <p:xfrm>
          <a:off x="4762500" y="2514600"/>
          <a:ext cx="37719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4380"/>
                <a:gridCol w="754380"/>
                <a:gridCol w="754380"/>
                <a:gridCol w="754380"/>
                <a:gridCol w="754380"/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/>
                          </a:solidFill>
                          <a:latin typeface="+mj-lt"/>
                        </a:rPr>
                        <a:t>P1</a:t>
                      </a:r>
                      <a:endParaRPr lang="en-US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  <a:latin typeface="+mj-lt"/>
                        </a:rPr>
                        <a:t>P2</a:t>
                      </a:r>
                      <a:endParaRPr lang="en-US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  <a:latin typeface="+mj-lt"/>
                        </a:rPr>
                        <a:t>P3</a:t>
                      </a:r>
                      <a:endParaRPr lang="en-US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C000"/>
                          </a:solidFill>
                          <a:latin typeface="+mj-lt"/>
                        </a:rPr>
                        <a:t>P4</a:t>
                      </a:r>
                      <a:endParaRPr lang="en-US">
                        <a:solidFill>
                          <a:srgbClr val="FFC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+mj-lt"/>
                        </a:rPr>
                        <a:t>I1</a:t>
                      </a:r>
                      <a:endParaRPr lang="en-US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/>
                          </a:solidFill>
                          <a:latin typeface="+mj-lt"/>
                        </a:rPr>
                        <a:t>1</a:t>
                      </a:r>
                      <a:endParaRPr lang="en-US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  <a:endParaRPr lang="en-US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  <a:latin typeface="+mj-lt"/>
                        </a:rPr>
                        <a:t>1</a:t>
                      </a:r>
                      <a:endParaRPr lang="en-US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C000"/>
                          </a:solidFill>
                          <a:latin typeface="+mj-lt"/>
                        </a:rPr>
                        <a:t>1</a:t>
                      </a:r>
                      <a:endParaRPr lang="en-US">
                        <a:solidFill>
                          <a:srgbClr val="FFC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+mj-lt"/>
                        </a:rPr>
                        <a:t>I2</a:t>
                      </a:r>
                      <a:endParaRPr lang="en-US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/>
                          </a:solidFill>
                          <a:latin typeface="+mj-lt"/>
                        </a:rPr>
                        <a:t>1</a:t>
                      </a:r>
                      <a:endParaRPr lang="en-US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  <a:latin typeface="+mj-lt"/>
                        </a:rPr>
                        <a:t>1.83</a:t>
                      </a:r>
                      <a:endParaRPr lang="en-US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  <a:latin typeface="+mj-lt"/>
                        </a:rPr>
                        <a:t>0.33</a:t>
                      </a:r>
                      <a:endParaRPr lang="en-US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C000"/>
                          </a:solidFill>
                          <a:latin typeface="+mj-lt"/>
                        </a:rPr>
                        <a:t>0.83</a:t>
                      </a:r>
                      <a:endParaRPr lang="en-US">
                        <a:solidFill>
                          <a:srgbClr val="FFC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+mj-lt"/>
                        </a:rPr>
                        <a:t>I3</a:t>
                      </a:r>
                      <a:endParaRPr lang="en-US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/>
                          </a:solidFill>
                          <a:latin typeface="+mj-lt"/>
                        </a:rPr>
                        <a:t>1.83</a:t>
                      </a:r>
                      <a:endParaRPr lang="en-US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  <a:latin typeface="+mj-lt"/>
                        </a:rPr>
                        <a:t>1.325</a:t>
                      </a:r>
                      <a:endParaRPr lang="en-US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  <a:latin typeface="+mj-lt"/>
                        </a:rPr>
                        <a:t>0.33</a:t>
                      </a:r>
                      <a:endParaRPr lang="en-US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C000"/>
                          </a:solidFill>
                          <a:latin typeface="+mj-lt"/>
                        </a:rPr>
                        <a:t>0.495</a:t>
                      </a:r>
                      <a:endParaRPr lang="en-US">
                        <a:solidFill>
                          <a:srgbClr val="FFC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+mj-lt"/>
                        </a:rPr>
                        <a:t>I4</a:t>
                      </a:r>
                      <a:endParaRPr lang="en-US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C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+mj-lt"/>
                        </a:rPr>
                        <a:t>I5</a:t>
                      </a:r>
                      <a:endParaRPr lang="en-US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C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3314700" y="1905000"/>
            <a:ext cx="8001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+mj-lt"/>
              </a:rPr>
              <a:t>1.325</a:t>
            </a:r>
            <a:endParaRPr lang="en-US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47700" y="1905000"/>
            <a:ext cx="685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  <a:latin typeface="+mj-lt"/>
              </a:rPr>
              <a:t>1.83</a:t>
            </a:r>
            <a:endParaRPr lang="en-US">
              <a:solidFill>
                <a:srgbClr val="0070C0"/>
              </a:solidFill>
              <a:latin typeface="+mj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47700" y="5486400"/>
            <a:ext cx="685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  <a:latin typeface="+mj-lt"/>
              </a:rPr>
              <a:t>0.33</a:t>
            </a:r>
            <a:endParaRPr lang="en-US">
              <a:solidFill>
                <a:srgbClr val="00B050"/>
              </a:solidFill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390900" y="5524500"/>
            <a:ext cx="76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C000"/>
                </a:solidFill>
                <a:latin typeface="+mj-lt"/>
              </a:rPr>
              <a:t>0.495</a:t>
            </a:r>
            <a:endParaRPr lang="en-US">
              <a:solidFill>
                <a:srgbClr val="FFC000"/>
              </a:solidFill>
              <a:latin typeface="+mj-l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866900" y="2019300"/>
            <a:ext cx="685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+mj-lt"/>
              </a:rPr>
              <a:t>0.61</a:t>
            </a:r>
            <a:endParaRPr lang="en-US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714500" y="3124200"/>
            <a:ext cx="685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C000"/>
                </a:solidFill>
                <a:latin typeface="+mj-lt"/>
              </a:rPr>
              <a:t>0.61</a:t>
            </a:r>
            <a:endParaRPr lang="en-US">
              <a:solidFill>
                <a:srgbClr val="FFC000"/>
              </a:solidFill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90500" y="3657600"/>
            <a:ext cx="685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  <a:latin typeface="+mj-lt"/>
              </a:rPr>
              <a:t>0.61</a:t>
            </a:r>
            <a:endParaRPr lang="en-US">
              <a:solidFill>
                <a:srgbClr val="00B050"/>
              </a:solidFill>
              <a:latin typeface="+mj-lt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333500" y="3962400"/>
            <a:ext cx="76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+mj-lt"/>
              </a:rPr>
              <a:t>0.165</a:t>
            </a:r>
            <a:endParaRPr lang="en-US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905000" y="4914900"/>
            <a:ext cx="76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C000"/>
                </a:solidFill>
                <a:latin typeface="+mj-lt"/>
              </a:rPr>
              <a:t>0.165</a:t>
            </a:r>
            <a:endParaRPr lang="en-US">
              <a:solidFill>
                <a:srgbClr val="FFC000"/>
              </a:solidFill>
              <a:latin typeface="+mj-l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057400" y="2476500"/>
            <a:ext cx="76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  <a:latin typeface="+mj-lt"/>
              </a:rPr>
              <a:t>1.325</a:t>
            </a:r>
            <a:endParaRPr lang="en-US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657600" y="3733800"/>
            <a:ext cx="76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+mj-lt"/>
              </a:rPr>
              <a:t>0.495</a:t>
            </a:r>
            <a:endParaRPr lang="en-US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103" name="Table 102"/>
          <p:cNvGraphicFramePr>
            <a:graphicFrameLocks noGrp="1"/>
          </p:cNvGraphicFramePr>
          <p:nvPr/>
        </p:nvGraphicFramePr>
        <p:xfrm>
          <a:off x="4762500" y="2514600"/>
          <a:ext cx="37719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4380"/>
                <a:gridCol w="754380"/>
                <a:gridCol w="754380"/>
                <a:gridCol w="754380"/>
                <a:gridCol w="754380"/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/>
                          </a:solidFill>
                          <a:latin typeface="+mj-lt"/>
                        </a:rPr>
                        <a:t>P1</a:t>
                      </a:r>
                      <a:endParaRPr lang="en-US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  <a:latin typeface="+mj-lt"/>
                        </a:rPr>
                        <a:t>P2</a:t>
                      </a:r>
                      <a:endParaRPr lang="en-US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  <a:latin typeface="+mj-lt"/>
                        </a:rPr>
                        <a:t>P3</a:t>
                      </a:r>
                      <a:endParaRPr lang="en-US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C000"/>
                          </a:solidFill>
                          <a:latin typeface="+mj-lt"/>
                        </a:rPr>
                        <a:t>P4</a:t>
                      </a:r>
                      <a:endParaRPr lang="en-US">
                        <a:solidFill>
                          <a:srgbClr val="FFC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+mj-lt"/>
                        </a:rPr>
                        <a:t>I1</a:t>
                      </a:r>
                      <a:endParaRPr lang="en-US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/>
                          </a:solidFill>
                          <a:latin typeface="+mj-lt"/>
                        </a:rPr>
                        <a:t>1</a:t>
                      </a:r>
                      <a:endParaRPr lang="en-US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  <a:endParaRPr lang="en-US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  <a:latin typeface="+mj-lt"/>
                        </a:rPr>
                        <a:t>1</a:t>
                      </a:r>
                      <a:endParaRPr lang="en-US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C000"/>
                          </a:solidFill>
                          <a:latin typeface="+mj-lt"/>
                        </a:rPr>
                        <a:t>1</a:t>
                      </a:r>
                      <a:endParaRPr lang="en-US">
                        <a:solidFill>
                          <a:srgbClr val="FFC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+mj-lt"/>
                        </a:rPr>
                        <a:t>I2</a:t>
                      </a:r>
                      <a:endParaRPr lang="en-US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/>
                          </a:solidFill>
                          <a:latin typeface="+mj-lt"/>
                        </a:rPr>
                        <a:t>1</a:t>
                      </a:r>
                      <a:endParaRPr lang="en-US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  <a:latin typeface="+mj-lt"/>
                        </a:rPr>
                        <a:t>1.83</a:t>
                      </a:r>
                      <a:endParaRPr lang="en-US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  <a:latin typeface="+mj-lt"/>
                        </a:rPr>
                        <a:t>0.33</a:t>
                      </a:r>
                      <a:endParaRPr lang="en-US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C000"/>
                          </a:solidFill>
                          <a:latin typeface="+mj-lt"/>
                        </a:rPr>
                        <a:t>0.83</a:t>
                      </a:r>
                      <a:endParaRPr lang="en-US">
                        <a:solidFill>
                          <a:srgbClr val="FFC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+mj-lt"/>
                        </a:rPr>
                        <a:t>I3</a:t>
                      </a:r>
                      <a:endParaRPr lang="en-US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/>
                          </a:solidFill>
                          <a:latin typeface="+mj-lt"/>
                        </a:rPr>
                        <a:t>1.83</a:t>
                      </a:r>
                      <a:endParaRPr lang="en-US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  <a:latin typeface="+mj-lt"/>
                        </a:rPr>
                        <a:t>1.325</a:t>
                      </a:r>
                      <a:endParaRPr lang="en-US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  <a:latin typeface="+mj-lt"/>
                        </a:rPr>
                        <a:t>0.33</a:t>
                      </a:r>
                      <a:endParaRPr lang="en-US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C000"/>
                          </a:solidFill>
                          <a:latin typeface="+mj-lt"/>
                        </a:rPr>
                        <a:t>0.495</a:t>
                      </a:r>
                      <a:endParaRPr lang="en-US">
                        <a:solidFill>
                          <a:srgbClr val="FFC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+mj-lt"/>
                        </a:rPr>
                        <a:t>I4</a:t>
                      </a:r>
                      <a:endParaRPr lang="en-US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/>
                          </a:solidFill>
                          <a:latin typeface="+mj-lt"/>
                        </a:rPr>
                        <a:t>1.325</a:t>
                      </a:r>
                      <a:endParaRPr lang="en-US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  <a:latin typeface="+mj-lt"/>
                        </a:rPr>
                        <a:t>1.27</a:t>
                      </a:r>
                      <a:endParaRPr lang="en-US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  <a:latin typeface="+mj-lt"/>
                        </a:rPr>
                        <a:t>0.61</a:t>
                      </a:r>
                      <a:endParaRPr lang="en-US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C000"/>
                          </a:solidFill>
                          <a:latin typeface="+mj-lt"/>
                        </a:rPr>
                        <a:t>0.775</a:t>
                      </a:r>
                      <a:endParaRPr lang="en-US">
                        <a:solidFill>
                          <a:srgbClr val="FFC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+mj-lt"/>
                        </a:rPr>
                        <a:t>I5</a:t>
                      </a:r>
                      <a:endParaRPr lang="en-US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C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3314700" y="1905000"/>
            <a:ext cx="8001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+mj-lt"/>
              </a:rPr>
              <a:t>1.27</a:t>
            </a:r>
            <a:endParaRPr lang="en-US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47700" y="1905000"/>
            <a:ext cx="76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  <a:latin typeface="+mj-lt"/>
              </a:rPr>
              <a:t>1.325</a:t>
            </a:r>
            <a:endParaRPr lang="en-US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47700" y="5486400"/>
            <a:ext cx="685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  <a:latin typeface="+mj-lt"/>
              </a:rPr>
              <a:t>0.61</a:t>
            </a:r>
            <a:endParaRPr lang="en-US">
              <a:solidFill>
                <a:srgbClr val="00B050"/>
              </a:solidFill>
              <a:latin typeface="+mj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390900" y="5524500"/>
            <a:ext cx="76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C000"/>
                </a:solidFill>
                <a:latin typeface="+mj-lt"/>
              </a:rPr>
              <a:t>0.775</a:t>
            </a:r>
            <a:endParaRPr lang="en-US">
              <a:solidFill>
                <a:srgbClr val="FFC000"/>
              </a:solidFill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90500" y="3657600"/>
            <a:ext cx="76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  <a:latin typeface="+mj-lt"/>
              </a:rPr>
              <a:t>0.442</a:t>
            </a:r>
            <a:endParaRPr lang="en-US">
              <a:solidFill>
                <a:srgbClr val="00B050"/>
              </a:solidFill>
              <a:latin typeface="+mj-lt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714500" y="3124200"/>
            <a:ext cx="8001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C000"/>
                </a:solidFill>
                <a:latin typeface="+mj-lt"/>
              </a:rPr>
              <a:t>0.442</a:t>
            </a:r>
            <a:endParaRPr lang="en-US">
              <a:solidFill>
                <a:srgbClr val="FFC000"/>
              </a:solidFill>
              <a:latin typeface="+mj-l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866900" y="2019300"/>
            <a:ext cx="76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+mj-lt"/>
              </a:rPr>
              <a:t>0.442</a:t>
            </a:r>
            <a:endParaRPr lang="en-US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057400" y="2476500"/>
            <a:ext cx="76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  <a:latin typeface="+mj-lt"/>
              </a:rPr>
              <a:t>1.27</a:t>
            </a:r>
            <a:endParaRPr lang="en-US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905000" y="4914900"/>
            <a:ext cx="76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C000"/>
                </a:solidFill>
                <a:latin typeface="+mj-lt"/>
              </a:rPr>
              <a:t>0.305</a:t>
            </a:r>
            <a:endParaRPr lang="en-US">
              <a:solidFill>
                <a:srgbClr val="FFC000"/>
              </a:solidFill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333500" y="3962400"/>
            <a:ext cx="76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+mj-lt"/>
              </a:rPr>
              <a:t>0.305</a:t>
            </a:r>
            <a:endParaRPr lang="en-US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657600" y="3733800"/>
            <a:ext cx="76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+mj-lt"/>
              </a:rPr>
              <a:t>0.775</a:t>
            </a:r>
            <a:endParaRPr lang="en-US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115" name="Table 114"/>
          <p:cNvGraphicFramePr>
            <a:graphicFrameLocks noGrp="1"/>
          </p:cNvGraphicFramePr>
          <p:nvPr/>
        </p:nvGraphicFramePr>
        <p:xfrm>
          <a:off x="4762500" y="2514600"/>
          <a:ext cx="37719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4380"/>
                <a:gridCol w="754380"/>
                <a:gridCol w="754380"/>
                <a:gridCol w="754380"/>
                <a:gridCol w="754380"/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/>
                          </a:solidFill>
                          <a:latin typeface="+mj-lt"/>
                        </a:rPr>
                        <a:t>P1</a:t>
                      </a:r>
                      <a:endParaRPr lang="en-US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  <a:latin typeface="+mj-lt"/>
                        </a:rPr>
                        <a:t>P2</a:t>
                      </a:r>
                      <a:endParaRPr lang="en-US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  <a:latin typeface="+mj-lt"/>
                        </a:rPr>
                        <a:t>P3</a:t>
                      </a:r>
                      <a:endParaRPr lang="en-US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C000"/>
                          </a:solidFill>
                          <a:latin typeface="+mj-lt"/>
                        </a:rPr>
                        <a:t>P4</a:t>
                      </a:r>
                      <a:endParaRPr lang="en-US">
                        <a:solidFill>
                          <a:srgbClr val="FFC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+mj-lt"/>
                        </a:rPr>
                        <a:t>I1</a:t>
                      </a:r>
                      <a:endParaRPr lang="en-US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/>
                          </a:solidFill>
                          <a:latin typeface="+mj-lt"/>
                        </a:rPr>
                        <a:t>1</a:t>
                      </a:r>
                      <a:endParaRPr lang="en-US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  <a:endParaRPr lang="en-US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  <a:latin typeface="+mj-lt"/>
                        </a:rPr>
                        <a:t>1</a:t>
                      </a:r>
                      <a:endParaRPr lang="en-US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C000"/>
                          </a:solidFill>
                          <a:latin typeface="+mj-lt"/>
                        </a:rPr>
                        <a:t>1</a:t>
                      </a:r>
                      <a:endParaRPr lang="en-US">
                        <a:solidFill>
                          <a:srgbClr val="FFC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+mj-lt"/>
                        </a:rPr>
                        <a:t>I2</a:t>
                      </a:r>
                      <a:endParaRPr lang="en-US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/>
                          </a:solidFill>
                          <a:latin typeface="+mj-lt"/>
                        </a:rPr>
                        <a:t>1</a:t>
                      </a:r>
                      <a:endParaRPr lang="en-US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  <a:latin typeface="+mj-lt"/>
                        </a:rPr>
                        <a:t>1.83</a:t>
                      </a:r>
                      <a:endParaRPr lang="en-US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  <a:latin typeface="+mj-lt"/>
                        </a:rPr>
                        <a:t>0.33</a:t>
                      </a:r>
                      <a:endParaRPr lang="en-US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C000"/>
                          </a:solidFill>
                          <a:latin typeface="+mj-lt"/>
                        </a:rPr>
                        <a:t>0.83</a:t>
                      </a:r>
                      <a:endParaRPr lang="en-US">
                        <a:solidFill>
                          <a:srgbClr val="FFC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+mj-lt"/>
                        </a:rPr>
                        <a:t>I3</a:t>
                      </a:r>
                      <a:endParaRPr lang="en-US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/>
                          </a:solidFill>
                          <a:latin typeface="+mj-lt"/>
                        </a:rPr>
                        <a:t>1.83</a:t>
                      </a:r>
                      <a:endParaRPr lang="en-US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  <a:latin typeface="+mj-lt"/>
                        </a:rPr>
                        <a:t>1.325</a:t>
                      </a:r>
                      <a:endParaRPr lang="en-US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  <a:latin typeface="+mj-lt"/>
                        </a:rPr>
                        <a:t>0.33</a:t>
                      </a:r>
                      <a:endParaRPr lang="en-US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C000"/>
                          </a:solidFill>
                          <a:latin typeface="+mj-lt"/>
                        </a:rPr>
                        <a:t>0.495</a:t>
                      </a:r>
                      <a:endParaRPr lang="en-US">
                        <a:solidFill>
                          <a:srgbClr val="FFC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+mj-lt"/>
                        </a:rPr>
                        <a:t>I4</a:t>
                      </a:r>
                      <a:endParaRPr lang="en-US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/>
                          </a:solidFill>
                          <a:latin typeface="+mj-lt"/>
                        </a:rPr>
                        <a:t>1.325</a:t>
                      </a:r>
                      <a:endParaRPr lang="en-US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  <a:latin typeface="+mj-lt"/>
                        </a:rPr>
                        <a:t>1.27</a:t>
                      </a:r>
                      <a:endParaRPr lang="en-US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  <a:latin typeface="+mj-lt"/>
                        </a:rPr>
                        <a:t>0.61</a:t>
                      </a:r>
                      <a:endParaRPr lang="en-US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C000"/>
                          </a:solidFill>
                          <a:latin typeface="+mj-lt"/>
                        </a:rPr>
                        <a:t>0.775</a:t>
                      </a:r>
                      <a:endParaRPr lang="en-US">
                        <a:solidFill>
                          <a:srgbClr val="FFC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+mj-lt"/>
                        </a:rPr>
                        <a:t>I5</a:t>
                      </a:r>
                      <a:endParaRPr lang="en-US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1"/>
                          </a:solidFill>
                          <a:latin typeface="+mj-lt"/>
                        </a:rPr>
                        <a:t>1.27</a:t>
                      </a:r>
                      <a:endParaRPr lang="en-US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  <a:latin typeface="+mj-lt"/>
                        </a:rPr>
                        <a:t>1.522</a:t>
                      </a:r>
                      <a:endParaRPr lang="en-US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  <a:latin typeface="+mj-lt"/>
                        </a:rPr>
                        <a:t>0.442</a:t>
                      </a:r>
                      <a:endParaRPr lang="en-US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C000"/>
                          </a:solidFill>
                          <a:latin typeface="+mj-lt"/>
                        </a:rPr>
                        <a:t>0.747</a:t>
                      </a:r>
                      <a:endParaRPr lang="en-US">
                        <a:solidFill>
                          <a:srgbClr val="FFC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6" name="TextBox 115"/>
          <p:cNvSpPr txBox="1"/>
          <p:nvPr/>
        </p:nvSpPr>
        <p:spPr>
          <a:xfrm>
            <a:off x="3314700" y="1905000"/>
            <a:ext cx="8001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+mj-lt"/>
              </a:rPr>
              <a:t>1.522</a:t>
            </a:r>
            <a:endParaRPr lang="en-US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47700" y="1905000"/>
            <a:ext cx="76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  <a:latin typeface="+mj-lt"/>
              </a:rPr>
              <a:t>1.27</a:t>
            </a:r>
            <a:endParaRPr lang="en-US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47700" y="5486400"/>
            <a:ext cx="76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  <a:latin typeface="+mj-lt"/>
              </a:rPr>
              <a:t>0.442</a:t>
            </a:r>
            <a:endParaRPr lang="en-US">
              <a:solidFill>
                <a:srgbClr val="00B050"/>
              </a:solidFill>
              <a:latin typeface="+mj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390900" y="5524500"/>
            <a:ext cx="76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C000"/>
                </a:solidFill>
                <a:latin typeface="+mj-lt"/>
              </a:rPr>
              <a:t>0.747</a:t>
            </a:r>
            <a:endParaRPr lang="en-US">
              <a:solidFill>
                <a:srgbClr val="FFC000"/>
              </a:solidFill>
              <a:latin typeface="+mj-lt"/>
            </a:endParaRPr>
          </a:p>
        </p:txBody>
      </p:sp>
      <p:cxnSp>
        <p:nvCxnSpPr>
          <p:cNvPr id="11" name="Straight Arrow Connector 10"/>
          <p:cNvCxnSpPr>
            <a:stCxn id="6" idx="4"/>
            <a:endCxn id="8" idx="0"/>
          </p:cNvCxnSpPr>
          <p:nvPr/>
        </p:nvCxnSpPr>
        <p:spPr>
          <a:xfrm rot="5400000">
            <a:off x="-304800" y="3886200"/>
            <a:ext cx="2362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7"/>
            <a:endCxn id="7" idx="3"/>
          </p:cNvCxnSpPr>
          <p:nvPr/>
        </p:nvCxnSpPr>
        <p:spPr>
          <a:xfrm rot="5400000" flipH="1" flipV="1">
            <a:off x="1030054" y="2630254"/>
            <a:ext cx="2473792" cy="2511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9" idx="1"/>
          </p:cNvCxnSpPr>
          <p:nvPr/>
        </p:nvCxnSpPr>
        <p:spPr>
          <a:xfrm rot="16200000" flipH="1">
            <a:off x="1030054" y="2630254"/>
            <a:ext cx="2473792" cy="2511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6" idx="6"/>
          </p:cNvCxnSpPr>
          <p:nvPr/>
        </p:nvCxnSpPr>
        <p:spPr>
          <a:xfrm rot="10800000">
            <a:off x="1066800" y="2514600"/>
            <a:ext cx="24003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7"/>
            <a:endCxn id="7" idx="1"/>
          </p:cNvCxnSpPr>
          <p:nvPr/>
        </p:nvCxnSpPr>
        <p:spPr>
          <a:xfrm rot="5400000" flipH="1" flipV="1">
            <a:off x="2266950" y="1123950"/>
            <a:ext cx="1588" cy="2511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  <a:endCxn id="7" idx="4"/>
          </p:cNvCxnSpPr>
          <p:nvPr/>
        </p:nvCxnSpPr>
        <p:spPr>
          <a:xfrm rot="5400000" flipH="1" flipV="1">
            <a:off x="2476500" y="3886200"/>
            <a:ext cx="2362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6"/>
            <a:endCxn id="9" idx="2"/>
          </p:cNvCxnSpPr>
          <p:nvPr/>
        </p:nvCxnSpPr>
        <p:spPr>
          <a:xfrm>
            <a:off x="1066800" y="5257800"/>
            <a:ext cx="24003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486400" y="50673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Converges to steady state probabilities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624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7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8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8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8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8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8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8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9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9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9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9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9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0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10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10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10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10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10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10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10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1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10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1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1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1000"/>
                                        <p:tgtEl>
                                          <p:spTgt spid="1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1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1000"/>
                                        <p:tgtEl>
                                          <p:spTgt spid="1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10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1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0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5" dur="500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6" dur="500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68" grpId="0" build="allAtOnce" animBg="1"/>
      <p:bldP spid="69" grpId="0" build="allAtOnce" animBg="1"/>
      <p:bldP spid="70" grpId="0" build="allAtOnce" animBg="1"/>
      <p:bldP spid="71" grpId="0" build="allAtOnce" animBg="1"/>
      <p:bldP spid="72" grpId="0" build="allAtOnce" animBg="1"/>
      <p:bldP spid="73" grpId="0" build="allAtOnce" animBg="1"/>
      <p:bldP spid="74" grpId="0" build="allAtOnce" animBg="1"/>
      <p:bldP spid="75" grpId="0" build="allAtOnce" animBg="1"/>
      <p:bldP spid="76" grpId="0" build="allAtOnce" animBg="1"/>
      <p:bldP spid="77" grpId="0" build="allAtOnce" animBg="1"/>
      <p:bldP spid="78" grpId="0" build="allAtOnce" animBg="1"/>
      <p:bldP spid="80" grpId="0" build="allAtOnce" animBg="1"/>
      <p:bldP spid="81" grpId="0" build="allAtOnce" animBg="1"/>
      <p:bldP spid="82" grpId="0" build="allAtOnce" animBg="1"/>
      <p:bldP spid="83" grpId="0" build="allAtOnce" animBg="1"/>
      <p:bldP spid="84" grpId="0" build="allAtOnce" animBg="1"/>
      <p:bldP spid="85" grpId="0" build="allAtOnce" animBg="1"/>
      <p:bldP spid="86" grpId="0" build="allAtOnce" animBg="1"/>
      <p:bldP spid="87" grpId="0" build="allAtOnce" animBg="1"/>
      <p:bldP spid="88" grpId="0" build="allAtOnce" animBg="1"/>
      <p:bldP spid="89" grpId="0" build="allAtOnce" animBg="1"/>
      <p:bldP spid="90" grpId="0" build="allAtOnce" animBg="1"/>
      <p:bldP spid="92" grpId="0" build="allAtOnce" animBg="1"/>
      <p:bldP spid="93" grpId="0" build="allAtOnce" animBg="1"/>
      <p:bldP spid="94" grpId="0" build="allAtOnce" animBg="1"/>
      <p:bldP spid="95" grpId="0" build="allAtOnce" animBg="1"/>
      <p:bldP spid="96" grpId="0" build="allAtOnce" animBg="1"/>
      <p:bldP spid="97" grpId="0" build="allAtOnce" animBg="1"/>
      <p:bldP spid="98" grpId="0" build="allAtOnce" animBg="1"/>
      <p:bldP spid="99" grpId="0" build="allAtOnce" animBg="1"/>
      <p:bldP spid="100" grpId="0" build="allAtOnce" animBg="1"/>
      <p:bldP spid="101" grpId="0" build="allAtOnce" animBg="1"/>
      <p:bldP spid="102" grpId="0" build="allAtOnce" animBg="1"/>
      <p:bldP spid="104" grpId="0" build="allAtOnce" animBg="1"/>
      <p:bldP spid="105" grpId="0" build="allAtOnce" animBg="1"/>
      <p:bldP spid="106" grpId="0" build="allAtOnce" animBg="1"/>
      <p:bldP spid="107" grpId="0" build="allAtOnce" animBg="1"/>
      <p:bldP spid="108" grpId="0" build="allAtOnce" animBg="1"/>
      <p:bldP spid="109" grpId="0" build="allAtOnce" animBg="1"/>
      <p:bldP spid="110" grpId="0" build="allAtOnce" animBg="1"/>
      <p:bldP spid="111" grpId="0" build="allAtOnce" animBg="1"/>
      <p:bldP spid="112" grpId="0" build="allAtOnce" animBg="1"/>
      <p:bldP spid="113" grpId="0" build="allAtOnce" animBg="1"/>
      <p:bldP spid="114" grpId="0" build="allAtOnce" animBg="1"/>
      <p:bldP spid="116" grpId="0" build="allAtOnce" animBg="1"/>
      <p:bldP spid="117" grpId="0" build="allAtOnce" animBg="1"/>
      <p:bldP spid="118" grpId="0" build="allAtOnce" animBg="1"/>
      <p:bldP spid="119" grpId="0" build="allAtOnce" animBg="1"/>
      <p:bldP spid="120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7893593" cy="522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29914" b="18051"/>
          <a:stretch/>
        </p:blipFill>
        <p:spPr>
          <a:xfrm>
            <a:off x="1600200" y="609600"/>
            <a:ext cx="6070081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46242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6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PageRank</a:t>
            </a:r>
            <a:r>
              <a:rPr lang="en-US" dirty="0" smtClean="0"/>
              <a:t>: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244336" cy="5257801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u="sng" dirty="0" smtClean="0">
                <a:solidFill>
                  <a:srgbClr val="D60093"/>
                </a:solidFill>
              </a:rPr>
              <a:t>2 problems:</a:t>
            </a:r>
          </a:p>
          <a:p>
            <a:r>
              <a:rPr lang="en-US" b="1" dirty="0" smtClean="0"/>
              <a:t>(1)</a:t>
            </a:r>
            <a:r>
              <a:rPr lang="en-US" dirty="0" smtClean="0"/>
              <a:t> Some pages are </a:t>
            </a:r>
            <a:br>
              <a:rPr lang="en-US" dirty="0" smtClean="0"/>
            </a:br>
            <a:r>
              <a:rPr lang="en-US" b="1" dirty="0" smtClean="0">
                <a:solidFill>
                  <a:srgbClr val="0000FF"/>
                </a:solidFill>
              </a:rPr>
              <a:t>dead ends</a:t>
            </a:r>
            <a:r>
              <a:rPr lang="en-US" dirty="0"/>
              <a:t> </a:t>
            </a:r>
            <a:r>
              <a:rPr lang="en-US" dirty="0" smtClean="0"/>
              <a:t>(have no out-links)</a:t>
            </a:r>
          </a:p>
          <a:p>
            <a:pPr lvl="1"/>
            <a:r>
              <a:rPr lang="en-US" dirty="0" smtClean="0"/>
              <a:t>Random walk has “nowhere” to go to</a:t>
            </a:r>
          </a:p>
          <a:p>
            <a:pPr lvl="1"/>
            <a:r>
              <a:rPr lang="en-US" dirty="0" smtClean="0"/>
              <a:t>Such pages cause importance to “leak out”</a:t>
            </a:r>
          </a:p>
          <a:p>
            <a:endParaRPr lang="en-US" dirty="0" smtClean="0"/>
          </a:p>
          <a:p>
            <a:r>
              <a:rPr lang="en-US" b="1" dirty="0"/>
              <a:t>(2)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</a:rPr>
              <a:t>Spider traps: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br>
              <a:rPr lang="en-US" dirty="0" smtClean="0">
                <a:solidFill>
                  <a:srgbClr val="008000"/>
                </a:solidFill>
              </a:rPr>
            </a:br>
            <a:r>
              <a:rPr lang="en-US" dirty="0" smtClean="0"/>
              <a:t>(all out-links are within the group)</a:t>
            </a:r>
          </a:p>
          <a:p>
            <a:pPr lvl="1"/>
            <a:r>
              <a:rPr lang="en-US" dirty="0" smtClean="0"/>
              <a:t>Random walked gets “stuck” in a trap</a:t>
            </a:r>
          </a:p>
          <a:p>
            <a:pPr lvl="1"/>
            <a:r>
              <a:rPr lang="en-US" dirty="0" smtClean="0"/>
              <a:t>And eventually spider traps absorb all importance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9" name="Straight Arrow Connector 8"/>
          <p:cNvCxnSpPr>
            <a:endCxn id="24" idx="1"/>
          </p:cNvCxnSpPr>
          <p:nvPr/>
        </p:nvCxnSpPr>
        <p:spPr>
          <a:xfrm flipH="1">
            <a:off x="7091842" y="1679845"/>
            <a:ext cx="156098" cy="3320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246210" y="1737857"/>
            <a:ext cx="754657" cy="3320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6" idx="4"/>
            <a:endCxn id="27" idx="0"/>
          </p:cNvCxnSpPr>
          <p:nvPr/>
        </p:nvCxnSpPr>
        <p:spPr>
          <a:xfrm flipH="1">
            <a:off x="8065774" y="1771285"/>
            <a:ext cx="1481" cy="4952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7" idx="2"/>
            <a:endCxn id="24" idx="5"/>
          </p:cNvCxnSpPr>
          <p:nvPr/>
        </p:nvCxnSpPr>
        <p:spPr>
          <a:xfrm flipH="1" flipV="1">
            <a:off x="7221158" y="2141230"/>
            <a:ext cx="753176" cy="2167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6" idx="6"/>
            <a:endCxn id="29" idx="2"/>
          </p:cNvCxnSpPr>
          <p:nvPr/>
        </p:nvCxnSpPr>
        <p:spPr>
          <a:xfrm flipV="1">
            <a:off x="8158695" y="1508760"/>
            <a:ext cx="481880" cy="1710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65060" y="1985132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" name="Oval 24"/>
          <p:cNvSpPr/>
          <p:nvPr/>
        </p:nvSpPr>
        <p:spPr>
          <a:xfrm>
            <a:off x="7156500" y="1483097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" name="Oval 25"/>
          <p:cNvSpPr/>
          <p:nvPr/>
        </p:nvSpPr>
        <p:spPr>
          <a:xfrm>
            <a:off x="7975815" y="1588405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7" name="Oval 26"/>
          <p:cNvSpPr/>
          <p:nvPr/>
        </p:nvSpPr>
        <p:spPr>
          <a:xfrm>
            <a:off x="7974334" y="2266573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" name="Oval 28"/>
          <p:cNvSpPr/>
          <p:nvPr/>
        </p:nvSpPr>
        <p:spPr>
          <a:xfrm>
            <a:off x="8640575" y="1417320"/>
            <a:ext cx="182880" cy="18288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31" name="Straight Arrow Connector 30"/>
          <p:cNvCxnSpPr>
            <a:stCxn id="27" idx="4"/>
            <a:endCxn id="32" idx="0"/>
          </p:cNvCxnSpPr>
          <p:nvPr/>
        </p:nvCxnSpPr>
        <p:spPr>
          <a:xfrm>
            <a:off x="8065774" y="2449453"/>
            <a:ext cx="209041" cy="4918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183375" y="2941320"/>
            <a:ext cx="182880" cy="182880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33" name="Straight Arrow Connector 32"/>
          <p:cNvCxnSpPr>
            <a:stCxn id="26" idx="1"/>
            <a:endCxn id="25" idx="7"/>
          </p:cNvCxnSpPr>
          <p:nvPr/>
        </p:nvCxnSpPr>
        <p:spPr>
          <a:xfrm flipH="1" flipV="1">
            <a:off x="7312598" y="1509879"/>
            <a:ext cx="689999" cy="1053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884375" y="3352800"/>
            <a:ext cx="182880" cy="182880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45" name="Straight Arrow Connector 44"/>
          <p:cNvCxnSpPr>
            <a:stCxn id="34" idx="6"/>
          </p:cNvCxnSpPr>
          <p:nvPr/>
        </p:nvCxnSpPr>
        <p:spPr>
          <a:xfrm>
            <a:off x="8067255" y="3444240"/>
            <a:ext cx="484780" cy="914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2" idx="3"/>
            <a:endCxn id="34" idx="7"/>
          </p:cNvCxnSpPr>
          <p:nvPr/>
        </p:nvCxnSpPr>
        <p:spPr>
          <a:xfrm flipH="1">
            <a:off x="8040473" y="3097418"/>
            <a:ext cx="169684" cy="2821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518655" y="3474720"/>
            <a:ext cx="182880" cy="182880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52" name="Straight Arrow Connector 51"/>
          <p:cNvCxnSpPr>
            <a:stCxn id="51" idx="0"/>
            <a:endCxn id="32" idx="5"/>
          </p:cNvCxnSpPr>
          <p:nvPr/>
        </p:nvCxnSpPr>
        <p:spPr>
          <a:xfrm flipH="1" flipV="1">
            <a:off x="8339473" y="3097418"/>
            <a:ext cx="270622" cy="3773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924800" y="113022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Dead end</a:t>
            </a:r>
          </a:p>
        </p:txBody>
      </p:sp>
      <p:sp>
        <p:nvSpPr>
          <p:cNvPr id="7" name="TextBox 6"/>
          <p:cNvSpPr txBox="1"/>
          <p:nvPr/>
        </p:nvSpPr>
        <p:spPr>
          <a:xfrm rot="622290">
            <a:off x="7636816" y="352323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Spider trap</a:t>
            </a:r>
          </a:p>
        </p:txBody>
      </p:sp>
    </p:spTree>
    <p:extLst>
      <p:ext uri="{BB962C8B-B14F-4D97-AF65-F5344CB8AC3E}">
        <p14:creationId xmlns:p14="http://schemas.microsoft.com/office/powerpoint/2010/main" val="174697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/>
              <a:t>Spider </a:t>
            </a:r>
            <a:r>
              <a:rPr lang="en-US" dirty="0" smtClean="0"/>
              <a:t>Traps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4800" dirty="0" smtClean="0"/>
          </a:p>
          <a:p>
            <a:r>
              <a:rPr lang="en-US" b="1" dirty="0" smtClean="0">
                <a:solidFill>
                  <a:srgbClr val="D60093"/>
                </a:solidFill>
              </a:rPr>
              <a:t>Example: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1/3	2/6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/12	5/24		0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=	1/3	1/6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/12	3/24	…	0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1/3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/6	7/12	16/24		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8" name="Double Bracket 27"/>
          <p:cNvSpPr/>
          <p:nvPr/>
        </p:nvSpPr>
        <p:spPr>
          <a:xfrm>
            <a:off x="829733" y="4715936"/>
            <a:ext cx="457200" cy="1143000"/>
          </a:xfrm>
          <a:prstGeom prst="bracketPair">
            <a:avLst>
              <a:gd name="adj" fmla="val 1666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286000" y="58674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Iteration 0, 1, 2, …</a:t>
            </a:r>
          </a:p>
        </p:txBody>
      </p:sp>
      <p:grpSp>
        <p:nvGrpSpPr>
          <p:cNvPr id="30" name="Group 20"/>
          <p:cNvGrpSpPr/>
          <p:nvPr/>
        </p:nvGrpSpPr>
        <p:grpSpPr>
          <a:xfrm>
            <a:off x="4884680" y="1434834"/>
            <a:ext cx="1752600" cy="1371600"/>
            <a:chOff x="5715000" y="1828800"/>
            <a:chExt cx="1752600" cy="1371600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5804720" y="2254605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6057900" y="2194492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037509" y="2894828"/>
              <a:ext cx="972110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>
              <a:stCxn id="36" idx="6"/>
              <a:endCxn id="36" idx="0"/>
            </p:cNvCxnSpPr>
            <p:nvPr/>
          </p:nvCxnSpPr>
          <p:spPr>
            <a:xfrm flipH="1" flipV="1">
              <a:off x="6248400" y="1828800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6019800" y="18288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5715000" y="2667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7010400" y="2743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6553200" y="3052227"/>
            <a:ext cx="25146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-32" charset="2"/>
              <a:buNone/>
            </a:pP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baseline="-25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/2 + </a:t>
            </a: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/2</a:t>
            </a:r>
          </a:p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-32" charset="2"/>
              <a:buNone/>
            </a:pP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baseline="-25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/2</a:t>
            </a:r>
            <a:endParaRPr lang="en-US" sz="2000" b="1" baseline="-25000" dirty="0" smtClean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-32" charset="2"/>
              <a:buNone/>
            </a:pP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/2 + </a:t>
            </a: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US" sz="2000" b="1" baseline="-2500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Curved Connector 18"/>
          <p:cNvCxnSpPr/>
          <p:nvPr/>
        </p:nvCxnSpPr>
        <p:spPr>
          <a:xfrm flipH="1" flipV="1">
            <a:off x="6408680" y="2349234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27419" y="298346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 is a spider trap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6272977"/>
            <a:ext cx="5638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All the PageRank score gets “trapped” in node 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68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Solution: Teleports!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34400" cy="5257801"/>
          </a:xfrm>
        </p:spPr>
        <p:txBody>
          <a:bodyPr>
            <a:normAutofit/>
          </a:bodyPr>
          <a:lstStyle/>
          <a:p>
            <a:r>
              <a:rPr lang="en-US" b="1" dirty="0" smtClean="0"/>
              <a:t>The Google solution for spider traps: </a:t>
            </a:r>
            <a:r>
              <a:rPr lang="en-US" b="1" dirty="0" smtClean="0">
                <a:solidFill>
                  <a:srgbClr val="D60093"/>
                </a:solidFill>
              </a:rPr>
              <a:t>At each time step, the random surfer has two options</a:t>
            </a:r>
          </a:p>
          <a:p>
            <a:pPr lvl="1"/>
            <a:r>
              <a:rPr lang="en-US" dirty="0" smtClean="0"/>
              <a:t>With prob. </a:t>
            </a:r>
            <a:r>
              <a:rPr lang="en-US" b="1" i="1" dirty="0" smtClean="0">
                <a:latin typeface="Symbol" pitchFamily="18" charset="2"/>
                <a:sym typeface="Symbol" pitchFamily="18" charset="2"/>
              </a:rPr>
              <a:t></a:t>
            </a:r>
            <a:r>
              <a:rPr lang="en-US" dirty="0" smtClean="0"/>
              <a:t>, follow a link at random</a:t>
            </a:r>
          </a:p>
          <a:p>
            <a:pPr lvl="1"/>
            <a:r>
              <a:rPr lang="en-US" dirty="0" smtClean="0"/>
              <a:t>With prob. </a:t>
            </a:r>
            <a:r>
              <a:rPr lang="en-US" b="1" dirty="0" smtClean="0"/>
              <a:t>1-</a:t>
            </a:r>
            <a:r>
              <a:rPr lang="en-US" b="1" i="1" dirty="0" smtClean="0">
                <a:latin typeface="Symbol" pitchFamily="18" charset="2"/>
                <a:sym typeface="Symbol" pitchFamily="18" charset="2"/>
              </a:rPr>
              <a:t></a:t>
            </a:r>
            <a:r>
              <a:rPr lang="en-US" dirty="0" smtClean="0"/>
              <a:t>, jump to some random page</a:t>
            </a:r>
          </a:p>
          <a:p>
            <a:pPr lvl="1"/>
            <a:r>
              <a:rPr lang="en-US" dirty="0" smtClean="0"/>
              <a:t>Common values for </a:t>
            </a:r>
            <a:r>
              <a:rPr lang="en-US" b="1" i="1" dirty="0" smtClean="0">
                <a:latin typeface="Symbol" pitchFamily="18" charset="2"/>
                <a:sym typeface="Symbol" pitchFamily="18" charset="2"/>
              </a:rPr>
              <a:t></a:t>
            </a:r>
            <a:r>
              <a:rPr lang="en-US" dirty="0" smtClean="0"/>
              <a:t>  are in the range 0.8 to 0.9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Surfer will teleport out of spider trap </a:t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>within a few time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D8557-800F-4A45-9A18-B90D31CEA0D6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n-NO" smtClean="0"/>
              <a:t>J. Leskovec, A. Rajaraman, J. Ullman: Mining of Massive Datasets, http://www.mmds.org</a:t>
            </a:r>
            <a:endParaRPr lang="en-US"/>
          </a:p>
        </p:txBody>
      </p:sp>
      <p:grpSp>
        <p:nvGrpSpPr>
          <p:cNvPr id="15" name="Group 20"/>
          <p:cNvGrpSpPr/>
          <p:nvPr/>
        </p:nvGrpSpPr>
        <p:grpSpPr>
          <a:xfrm>
            <a:off x="3729182" y="5181600"/>
            <a:ext cx="1752600" cy="1371600"/>
            <a:chOff x="5715000" y="1828800"/>
            <a:chExt cx="1752600" cy="1371600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5804720" y="2254605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6057900" y="2194492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037509" y="2894828"/>
              <a:ext cx="972110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20" idx="6"/>
              <a:endCxn id="20" idx="0"/>
            </p:cNvCxnSpPr>
            <p:nvPr/>
          </p:nvCxnSpPr>
          <p:spPr>
            <a:xfrm flipH="1" flipV="1">
              <a:off x="6248400" y="1828800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6019800" y="18288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5715000" y="2667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7010400" y="2743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23" name="Curved Connector 22"/>
          <p:cNvCxnSpPr/>
          <p:nvPr/>
        </p:nvCxnSpPr>
        <p:spPr>
          <a:xfrm flipH="1" flipV="1">
            <a:off x="5253182" y="60960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flipH="1" flipV="1">
            <a:off x="8610600" y="60960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ight Arrow 1"/>
          <p:cNvSpPr/>
          <p:nvPr/>
        </p:nvSpPr>
        <p:spPr>
          <a:xfrm>
            <a:off x="6027680" y="5638800"/>
            <a:ext cx="762000" cy="608828"/>
          </a:xfrm>
          <a:prstGeom prst="rightArrow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 rot="1803983">
            <a:off x="8319653" y="5794828"/>
            <a:ext cx="314036" cy="360219"/>
          </a:xfrm>
          <a:custGeom>
            <a:avLst/>
            <a:gdLst>
              <a:gd name="connsiteX0" fmla="*/ 314036 w 314036"/>
              <a:gd name="connsiteY0" fmla="*/ 360219 h 360219"/>
              <a:gd name="connsiteX1" fmla="*/ 101600 w 314036"/>
              <a:gd name="connsiteY1" fmla="*/ 295564 h 360219"/>
              <a:gd name="connsiteX2" fmla="*/ 110836 w 314036"/>
              <a:gd name="connsiteY2" fmla="*/ 92364 h 360219"/>
              <a:gd name="connsiteX3" fmla="*/ 0 w 314036"/>
              <a:gd name="connsiteY3" fmla="*/ 0 h 36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036" h="360219">
                <a:moveTo>
                  <a:pt x="314036" y="360219"/>
                </a:moveTo>
                <a:cubicBezTo>
                  <a:pt x="224751" y="350212"/>
                  <a:pt x="135467" y="340206"/>
                  <a:pt x="101600" y="295564"/>
                </a:cubicBezTo>
                <a:cubicBezTo>
                  <a:pt x="67733" y="250922"/>
                  <a:pt x="127769" y="141625"/>
                  <a:pt x="110836" y="92364"/>
                </a:cubicBezTo>
                <a:cubicBezTo>
                  <a:pt x="93903" y="43103"/>
                  <a:pt x="46951" y="21551"/>
                  <a:pt x="0" y="0"/>
                </a:cubicBezTo>
              </a:path>
            </a:pathLst>
          </a:custGeom>
          <a:noFill/>
          <a:ln w="38100">
            <a:solidFill>
              <a:srgbClr val="008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7696204" y="5548299"/>
            <a:ext cx="288636" cy="307325"/>
          </a:xfrm>
          <a:custGeom>
            <a:avLst/>
            <a:gdLst>
              <a:gd name="connsiteX0" fmla="*/ 0 w 221672"/>
              <a:gd name="connsiteY0" fmla="*/ 2756 h 224429"/>
              <a:gd name="connsiteX1" fmla="*/ 138545 w 221672"/>
              <a:gd name="connsiteY1" fmla="*/ 21229 h 224429"/>
              <a:gd name="connsiteX2" fmla="*/ 120072 w 221672"/>
              <a:gd name="connsiteY2" fmla="*/ 159774 h 224429"/>
              <a:gd name="connsiteX3" fmla="*/ 221672 w 221672"/>
              <a:gd name="connsiteY3" fmla="*/ 224429 h 22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672" h="224429">
                <a:moveTo>
                  <a:pt x="0" y="2756"/>
                </a:moveTo>
                <a:cubicBezTo>
                  <a:pt x="59266" y="-1093"/>
                  <a:pt x="118533" y="-4941"/>
                  <a:pt x="138545" y="21229"/>
                </a:cubicBezTo>
                <a:cubicBezTo>
                  <a:pt x="158557" y="47399"/>
                  <a:pt x="106218" y="125907"/>
                  <a:pt x="120072" y="159774"/>
                </a:cubicBezTo>
                <a:cubicBezTo>
                  <a:pt x="133926" y="193641"/>
                  <a:pt x="177799" y="209035"/>
                  <a:pt x="221672" y="224429"/>
                </a:cubicBezTo>
              </a:path>
            </a:pathLst>
          </a:custGeom>
          <a:noFill/>
          <a:ln w="38100">
            <a:solidFill>
              <a:srgbClr val="008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 rot="15957252">
            <a:off x="7476168" y="6036992"/>
            <a:ext cx="288636" cy="307325"/>
          </a:xfrm>
          <a:custGeom>
            <a:avLst/>
            <a:gdLst>
              <a:gd name="connsiteX0" fmla="*/ 0 w 221672"/>
              <a:gd name="connsiteY0" fmla="*/ 2756 h 224429"/>
              <a:gd name="connsiteX1" fmla="*/ 138545 w 221672"/>
              <a:gd name="connsiteY1" fmla="*/ 21229 h 224429"/>
              <a:gd name="connsiteX2" fmla="*/ 120072 w 221672"/>
              <a:gd name="connsiteY2" fmla="*/ 159774 h 224429"/>
              <a:gd name="connsiteX3" fmla="*/ 221672 w 221672"/>
              <a:gd name="connsiteY3" fmla="*/ 224429 h 22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672" h="224429">
                <a:moveTo>
                  <a:pt x="0" y="2756"/>
                </a:moveTo>
                <a:cubicBezTo>
                  <a:pt x="59266" y="-1093"/>
                  <a:pt x="118533" y="-4941"/>
                  <a:pt x="138545" y="21229"/>
                </a:cubicBezTo>
                <a:cubicBezTo>
                  <a:pt x="158557" y="47399"/>
                  <a:pt x="106218" y="125907"/>
                  <a:pt x="120072" y="159774"/>
                </a:cubicBezTo>
                <a:cubicBezTo>
                  <a:pt x="133926" y="193641"/>
                  <a:pt x="177799" y="209035"/>
                  <a:pt x="221672" y="224429"/>
                </a:cubicBezTo>
              </a:path>
            </a:pathLst>
          </a:custGeom>
          <a:noFill/>
          <a:ln w="38100">
            <a:solidFill>
              <a:srgbClr val="008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0"/>
          <p:cNvGrpSpPr/>
          <p:nvPr/>
        </p:nvGrpSpPr>
        <p:grpSpPr>
          <a:xfrm>
            <a:off x="7086600" y="5181600"/>
            <a:ext cx="1752600" cy="1371600"/>
            <a:chOff x="5715000" y="1828800"/>
            <a:chExt cx="1752600" cy="1371600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5804720" y="2254605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6057900" y="2194492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037509" y="2894828"/>
              <a:ext cx="972110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9" idx="6"/>
              <a:endCxn id="29" idx="0"/>
            </p:cNvCxnSpPr>
            <p:nvPr/>
          </p:nvCxnSpPr>
          <p:spPr>
            <a:xfrm flipH="1" flipV="1">
              <a:off x="6248400" y="1828800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6019800" y="18288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5715000" y="2667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7010400" y="2743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89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5" grpId="0" animBg="1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Dead 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600" dirty="0" smtClean="0"/>
          </a:p>
          <a:p>
            <a:r>
              <a:rPr lang="en-US" b="1" dirty="0" smtClean="0">
                <a:solidFill>
                  <a:srgbClr val="D60093"/>
                </a:solidFill>
              </a:rPr>
              <a:t>Example: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1/3	2/6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/12	5/24		0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=	1/3	1/6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/12	3/24	…	0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1/3	1/6	1/12	2/24		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8" name="Double Bracket 27"/>
          <p:cNvSpPr/>
          <p:nvPr/>
        </p:nvSpPr>
        <p:spPr>
          <a:xfrm>
            <a:off x="829733" y="4715936"/>
            <a:ext cx="457200" cy="1143000"/>
          </a:xfrm>
          <a:prstGeom prst="bracketPair">
            <a:avLst>
              <a:gd name="adj" fmla="val 1666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286000" y="58674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Iteration 0, 1, 2, …</a:t>
            </a:r>
          </a:p>
        </p:txBody>
      </p:sp>
      <p:grpSp>
        <p:nvGrpSpPr>
          <p:cNvPr id="30" name="Group 20"/>
          <p:cNvGrpSpPr/>
          <p:nvPr/>
        </p:nvGrpSpPr>
        <p:grpSpPr>
          <a:xfrm>
            <a:off x="4884680" y="1434834"/>
            <a:ext cx="1752600" cy="1371600"/>
            <a:chOff x="5715000" y="1828800"/>
            <a:chExt cx="1752600" cy="1371600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5804720" y="2254605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6057900" y="2194492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037509" y="2894828"/>
              <a:ext cx="972110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>
              <a:stCxn id="36" idx="6"/>
              <a:endCxn id="36" idx="0"/>
            </p:cNvCxnSpPr>
            <p:nvPr/>
          </p:nvCxnSpPr>
          <p:spPr>
            <a:xfrm flipH="1" flipV="1">
              <a:off x="6248400" y="1828800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6019800" y="18288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5715000" y="2667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7010400" y="2743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6553200" y="3052227"/>
            <a:ext cx="25146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-32" charset="2"/>
              <a:buNone/>
            </a:pP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baseline="-25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/2 + </a:t>
            </a: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/2</a:t>
            </a:r>
          </a:p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-32" charset="2"/>
              <a:buNone/>
            </a:pP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baseline="-25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/2</a:t>
            </a:r>
            <a:endParaRPr lang="en-US" sz="2000" b="1" baseline="-25000" dirty="0" smtClean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-32" charset="2"/>
              <a:buNone/>
            </a:pP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/2</a:t>
            </a:r>
            <a:endParaRPr lang="en-US" sz="2000" b="1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7200" y="6305490"/>
            <a:ext cx="737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Here the PageRank “leaks” out since the matrix is not stochastic.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592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>
          <a:solidFill>
            <a:srgbClr val="008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31069</TotalTime>
  <Words>924</Words>
  <Application>Microsoft Macintosh PowerPoint</Application>
  <PresentationFormat>On-screen Show (4:3)</PresentationFormat>
  <Paragraphs>367</Paragraphs>
  <Slides>15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Calibri</vt:lpstr>
      <vt:lpstr>Cambria Math</vt:lpstr>
      <vt:lpstr>Corbel</vt:lpstr>
      <vt:lpstr>Monotype Sorts</vt:lpstr>
      <vt:lpstr>Symbol</vt:lpstr>
      <vt:lpstr>Times New Roman</vt:lpstr>
      <vt:lpstr>Wingdings</vt:lpstr>
      <vt:lpstr>Wingdings 2</vt:lpstr>
      <vt:lpstr>Arial</vt:lpstr>
      <vt:lpstr>Module</vt:lpstr>
      <vt:lpstr>Equation</vt:lpstr>
      <vt:lpstr>Power Iteration Method</vt:lpstr>
      <vt:lpstr>PageRank – Power Iteration Method</vt:lpstr>
      <vt:lpstr>PowerPoint Presentation</vt:lpstr>
      <vt:lpstr>PowerPoint Presentation</vt:lpstr>
      <vt:lpstr>PowerPoint Presentation</vt:lpstr>
      <vt:lpstr>PageRank: Problems</vt:lpstr>
      <vt:lpstr>Problem: Spider Traps</vt:lpstr>
      <vt:lpstr>Solution: Teleports!</vt:lpstr>
      <vt:lpstr>Problem: Dead Ends</vt:lpstr>
      <vt:lpstr>Solution: Always Teleport!</vt:lpstr>
      <vt:lpstr>Why Teleports Solve the Problem?</vt:lpstr>
      <vt:lpstr>Solution: Random Teleports</vt:lpstr>
      <vt:lpstr>The Google Matrix</vt:lpstr>
      <vt:lpstr>Random Teleports ( = 0.8)</vt:lpstr>
      <vt:lpstr>Some Problems with Page Rank</vt:lpstr>
    </vt:vector>
  </TitlesOfParts>
  <Company>Carnegie Mellon University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jure</dc:creator>
  <cp:lastModifiedBy>anjali goyal</cp:lastModifiedBy>
  <cp:revision>1589</cp:revision>
  <cp:lastPrinted>2012-01-25T16:54:23Z</cp:lastPrinted>
  <dcterms:created xsi:type="dcterms:W3CDTF">2009-06-12T17:14:38Z</dcterms:created>
  <dcterms:modified xsi:type="dcterms:W3CDTF">2018-11-06T06:01:33Z</dcterms:modified>
</cp:coreProperties>
</file>