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557" r:id="rId2"/>
    <p:sldId id="608" r:id="rId3"/>
    <p:sldId id="609" r:id="rId4"/>
    <p:sldId id="610" r:id="rId5"/>
    <p:sldId id="611" r:id="rId6"/>
    <p:sldId id="612" r:id="rId7"/>
    <p:sldId id="613" r:id="rId8"/>
    <p:sldId id="614" r:id="rId9"/>
    <p:sldId id="615" r:id="rId10"/>
    <p:sldId id="616" r:id="rId11"/>
    <p:sldId id="617" r:id="rId12"/>
    <p:sldId id="618" r:id="rId13"/>
    <p:sldId id="620" r:id="rId14"/>
    <p:sldId id="621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8000"/>
    <a:srgbClr val="0000FF"/>
    <a:srgbClr val="D60093"/>
    <a:srgbClr val="33CC33"/>
    <a:srgbClr val="00FF00"/>
    <a:srgbClr val="FF0000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6" autoAdjust="0"/>
    <p:restoredTop sz="90099" autoAdjust="0"/>
  </p:normalViewPr>
  <p:slideViewPr>
    <p:cSldViewPr>
      <p:cViewPr>
        <p:scale>
          <a:sx n="74" d="100"/>
          <a:sy n="74" d="100"/>
        </p:scale>
        <p:origin x="-114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22170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E7AE-DD51-4FF4-9FEA-AE59ACA28CEF}" type="datetime1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724D-03F6-48ED-B23D-3DF4E11415ED}" type="datetime1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5DCF-0067-405A-ACEC-C8A9B8E21D89}" type="datetime1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B7437D91-C054-4D62-860A-B6082E2041B8}" type="datetime1">
              <a:rPr lang="en-US" smtClean="0"/>
              <a:t>11/26/2018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2753548-80CE-4DE4-A73F-A28A7C997E88}" type="datetime1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2879-DC55-4F98-99A2-3E7E689A4264}" type="datetime1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3FDD-814D-4623-B1A3-77DA50628F86}" type="datetime1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625C-B8D7-4B5D-BF9E-5BCBA394D29E}" type="datetime1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5DD2-ECDC-44EC-8593-2D6CEBF30A99}" type="datetime1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34CD-A05C-401C-8942-8EABB6C90ED9}" type="datetime1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EE4-EB02-4B03-A8DC-82F0631DACAF}" type="datetime1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8F5E0-2FB6-4152-AE9F-2A1837CDB6CF}" type="datetime1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1E835C2-A70F-4E48-BFFC-E5994226AABE}" type="datetime1">
              <a:rPr lang="en-US" smtClean="0"/>
              <a:t>11/26/2018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246AAE16-6429-4021-9255-E182F3DD715A}" type="datetime1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 smtClean="0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2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160.png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HITS: Hubs and Authorities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Hubs and Authorities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95400"/>
                <a:ext cx="7337223" cy="5486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>
                    <a:solidFill>
                      <a:srgbClr val="D60093"/>
                    </a:solidFill>
                  </a:rPr>
                  <a:t>Each page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D60093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D60093"/>
                    </a:solidFill>
                  </a:rPr>
                  <a:t> has 2 </a:t>
                </a:r>
                <a:r>
                  <a:rPr lang="en-US" b="1" dirty="0" smtClean="0">
                    <a:solidFill>
                      <a:srgbClr val="D60093"/>
                    </a:solidFill>
                  </a:rPr>
                  <a:t>scores</a:t>
                </a:r>
                <a:r>
                  <a:rPr lang="en-US" b="1" dirty="0">
                    <a:solidFill>
                      <a:srgbClr val="D60093"/>
                    </a:solidFill>
                  </a:rPr>
                  <a:t>:</a:t>
                </a:r>
              </a:p>
              <a:p>
                <a:pPr lvl="1"/>
                <a:r>
                  <a:rPr lang="en-US" dirty="0"/>
                  <a:t>Authority score: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r>
                  <a:rPr lang="en-US" dirty="0" smtClean="0"/>
                  <a:t>Hub score: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118872" indent="0">
                  <a:buNone/>
                </a:pPr>
                <a:r>
                  <a:rPr lang="en-US" b="1" u="sng" dirty="0" smtClean="0">
                    <a:solidFill>
                      <a:srgbClr val="0000FF"/>
                    </a:solidFill>
                  </a:rPr>
                  <a:t>HITS </a:t>
                </a:r>
                <a:r>
                  <a:rPr lang="en-US" b="1" u="sng" dirty="0">
                    <a:solidFill>
                      <a:srgbClr val="0000FF"/>
                    </a:solidFill>
                  </a:rPr>
                  <a:t>algorithm:</a:t>
                </a:r>
              </a:p>
              <a:p>
                <a:r>
                  <a:rPr lang="en-US" dirty="0"/>
                  <a:t>Initialize: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(0)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=1</m:t>
                    </m:r>
                    <m:r>
                      <a:rPr lang="en-US" b="0" i="0" smtClean="0">
                        <a:latin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e>
                    </m:rad>
                    <m:r>
                      <a:rPr lang="en-US">
                        <a:latin typeface="Cambria Math"/>
                      </a:rPr>
                      <m:t>, 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j</m:t>
                        </m:r>
                      </m:sub>
                      <m:sup>
                        <m:r>
                          <a:rPr lang="en-US" b="0" i="0" smtClean="0">
                            <a:latin typeface="Cambria Math"/>
                          </a:rPr>
                          <m:t>(0)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8000"/>
                    </a:solidFill>
                  </a:rPr>
                  <a:t>Then keep 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iterating until </a:t>
                </a:r>
                <a:r>
                  <a:rPr lang="en-US" b="1" dirty="0" smtClean="0">
                    <a:solidFill>
                      <a:srgbClr val="008000"/>
                    </a:solidFill>
                  </a:rPr>
                  <a:t>convergence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:</a:t>
                </a:r>
                <a:endParaRPr lang="en-US" dirty="0">
                  <a:solidFill>
                    <a:srgbClr val="008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𝒊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 </m:t>
                    </m:r>
                  </m:oMath>
                </a14:m>
                <a:r>
                  <a:rPr lang="en-US" dirty="0" smtClean="0"/>
                  <a:t>Authority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/>
                          </a:rPr>
                          <m:t>𝒋</m:t>
                        </m:r>
                        <m:r>
                          <a:rPr lang="en-US" b="1" i="1">
                            <a:latin typeface="Cambria Math"/>
                          </a:rPr>
                          <m:t>→</m:t>
                        </m:r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𝒊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: </m:t>
                    </m:r>
                  </m:oMath>
                </a14:m>
                <a:r>
                  <a:rPr lang="en-US" dirty="0"/>
                  <a:t>Hub: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→</m:t>
                        </m:r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𝒊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Normalize: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95400"/>
                <a:ext cx="7337223" cy="5486400"/>
              </a:xfrm>
              <a:blipFill rotWithShape="1">
                <a:blip r:embed="rId2"/>
                <a:stretch>
                  <a:fillRect l="-997" t="-1444" b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709037" y="0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[Kleinberg ‘98]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42896" y="2419271"/>
            <a:ext cx="419358" cy="416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>
            <a:off x="6648321" y="1474638"/>
            <a:ext cx="1055989" cy="1005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359521" y="1484891"/>
            <a:ext cx="410375" cy="9446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896896" y="1484891"/>
            <a:ext cx="165358" cy="9446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7"/>
          </p:cNvCxnSpPr>
          <p:nvPr/>
        </p:nvCxnSpPr>
        <p:spPr>
          <a:xfrm flipH="1">
            <a:off x="8000840" y="1474638"/>
            <a:ext cx="781081" cy="1005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438642" y="1276446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149842" y="1276446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861042" y="1276446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572242" y="1276446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261626" y="2753278"/>
                <a:ext cx="1314462" cy="79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>
                          <a:solidFill>
                            <a:srgbClr val="008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en-US" b="1" i="1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8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626" y="2753278"/>
                <a:ext cx="1314462" cy="7998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25" idx="7"/>
            <a:endCxn id="31" idx="3"/>
          </p:cNvCxnSpPr>
          <p:nvPr/>
        </p:nvCxnSpPr>
        <p:spPr>
          <a:xfrm flipV="1">
            <a:off x="7024312" y="4362176"/>
            <a:ext cx="831524" cy="954644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602192" y="4423230"/>
            <a:ext cx="319230" cy="832538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0"/>
          </p:cNvCxnSpPr>
          <p:nvPr/>
        </p:nvCxnSpPr>
        <p:spPr>
          <a:xfrm flipH="1" flipV="1">
            <a:off x="8054664" y="4423229"/>
            <a:ext cx="167583" cy="832539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8" idx="1"/>
            <a:endCxn id="31" idx="5"/>
          </p:cNvCxnSpPr>
          <p:nvPr/>
        </p:nvCxnSpPr>
        <p:spPr>
          <a:xfrm flipH="1" flipV="1">
            <a:off x="8152366" y="4362176"/>
            <a:ext cx="594974" cy="954644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666368" y="5255768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1368" y="5255768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012568" y="5255768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685926" y="5255768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325230" y="5715000"/>
                <a:ext cx="1314462" cy="79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230" y="5715000"/>
                <a:ext cx="1314462" cy="7998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7794422" y="4006337"/>
            <a:ext cx="419358" cy="416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 and Authorities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991600" cy="525780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D60093"/>
                    </a:solidFill>
                  </a:rPr>
                  <a:t>HITS converges to a single stable point</a:t>
                </a:r>
              </a:p>
              <a:p>
                <a:r>
                  <a:rPr lang="en-US" b="1" dirty="0" smtClean="0"/>
                  <a:t>Notation:</a:t>
                </a:r>
              </a:p>
              <a:p>
                <a:pPr lvl="1"/>
                <a:r>
                  <a:rPr lang="en-US" dirty="0" smtClean="0"/>
                  <a:t>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𝒂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 = (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i="1" baseline="-25000" dirty="0" smtClean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…,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),    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𝒉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 = (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h</m:t>
                    </m:r>
                    <m:r>
                      <a:rPr lang="en-US" i="1" baseline="-25000" dirty="0" smtClean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…,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  <a:cs typeface="Times New Roman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dirty="0" smtClean="0"/>
                  <a:t>Adjacency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i="1" dirty="0" err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dirty="0" err="1" smtClean="0"/>
                  <a:t>x</a:t>
                </a:r>
                <a:r>
                  <a:rPr lang="en-US" i="1" dirty="0" err="1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dirty="0" smtClean="0"/>
                  <a:t>):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𝑨</m:t>
                    </m:r>
                    <m:r>
                      <a:rPr lang="en-US" b="1" i="1" baseline="-25000" dirty="0" err="1" smtClean="0">
                        <a:latin typeface="Cambria Math"/>
                        <a:cs typeface="Times New Roman" pitchFamily="18" charset="0"/>
                      </a:rPr>
                      <m:t>𝒊𝒋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i="1" dirty="0" err="1" smtClean="0">
                        <a:latin typeface="Cambria Math"/>
                        <a:cs typeface="Times New Roman" pitchFamily="18" charset="0"/>
                        <a:sym typeface="Wingdings 3"/>
                      </a:rPr>
                      <m:t></m:t>
                    </m:r>
                    <m:r>
                      <a:rPr lang="en-US" i="1" dirty="0" err="1" smtClean="0">
                        <a:latin typeface="Cambria Math"/>
                        <a:cs typeface="Times New Roman" pitchFamily="18" charset="0"/>
                        <a:sym typeface="Wingdings 3"/>
                      </a:rPr>
                      <m:t>𝑗</m:t>
                    </m:r>
                  </m:oMath>
                </a14:m>
                <a:r>
                  <a:rPr lang="en-US" dirty="0" smtClean="0">
                    <a:sym typeface="Wingdings 3"/>
                  </a:rPr>
                  <a:t>, 0 otherwise</a:t>
                </a:r>
                <a:endParaRPr lang="en-US" i="1" dirty="0" smtClean="0">
                  <a:latin typeface="Times New Roman" pitchFamily="18" charset="0"/>
                  <a:cs typeface="Times New Roman" pitchFamily="18" charset="0"/>
                  <a:sym typeface="Wingdings 3"/>
                </a:endParaRPr>
              </a:p>
              <a:p>
                <a:r>
                  <a:rPr lang="en-US" b="1" dirty="0" smtClean="0">
                    <a:solidFill>
                      <a:srgbClr val="0000FF"/>
                    </a:solidFill>
                    <a:sym typeface="Wingdings 3"/>
                  </a:rPr>
                  <a:t>Then</a:t>
                </a:r>
                <a:r>
                  <a:rPr lang="en-US" b="1" dirty="0" smtClean="0">
                    <a:sym typeface="Wingdings 3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  <a:sym typeface="Wingdings 3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</m:ctrlPr>
                      </m:naryPr>
                      <m:sub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ea typeface="Cambria Math"/>
                            <a:sym typeface="Wingdings 3"/>
                          </a:rPr>
                          <m:t>→</m:t>
                        </m:r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ea typeface="Cambria Math"/>
                            <a:sym typeface="Wingdings 3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 smtClean="0">
                    <a:solidFill>
                      <a:srgbClr val="008000"/>
                    </a:solidFill>
                    <a:sym typeface="Wingdings 3"/>
                  </a:rPr>
                  <a:t>  </a:t>
                </a:r>
                <a:br>
                  <a:rPr lang="en-US" b="1" dirty="0" smtClean="0">
                    <a:solidFill>
                      <a:srgbClr val="008000"/>
                    </a:solidFill>
                    <a:sym typeface="Wingdings 3"/>
                  </a:rPr>
                </a:br>
                <a:r>
                  <a:rPr lang="en-US" b="1" dirty="0" smtClean="0">
                    <a:solidFill>
                      <a:srgbClr val="0000FF"/>
                    </a:solidFill>
                    <a:sym typeface="Wingdings 3"/>
                  </a:rPr>
                  <a:t>can be rewritten as</a:t>
                </a:r>
                <a:r>
                  <a:rPr lang="en-US" dirty="0" smtClean="0">
                    <a:sym typeface="Wingdings 3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  <a:sym typeface="Wingdings 3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</m:ctrlPr>
                      </m:naryPr>
                      <m:sub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𝒊𝒋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⋅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 smtClean="0">
                    <a:solidFill>
                      <a:srgbClr val="008000"/>
                    </a:solidFill>
                    <a:sym typeface="Wingdings 3"/>
                  </a:rPr>
                  <a:t/>
                </a:r>
                <a:br>
                  <a:rPr lang="en-US" b="1" dirty="0" smtClean="0">
                    <a:solidFill>
                      <a:srgbClr val="008000"/>
                    </a:solidFill>
                    <a:sym typeface="Wingdings 3"/>
                  </a:rPr>
                </a:br>
                <a:r>
                  <a:rPr lang="en-US" b="1" dirty="0" smtClean="0">
                    <a:sym typeface="Wingdings 3"/>
                  </a:rPr>
                  <a:t>So: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sym typeface="Wingdings 3"/>
                      </a:rPr>
                      <m:t>𝒉</m:t>
                    </m:r>
                    <m:r>
                      <a:rPr lang="en-US" b="1" i="1" smtClean="0">
                        <a:latin typeface="Cambria Math"/>
                        <a:sym typeface="Wingdings 3"/>
                      </a:rPr>
                      <m:t>=</m:t>
                    </m:r>
                    <m:r>
                      <a:rPr lang="en-US" b="1" i="1" smtClean="0">
                        <a:latin typeface="Cambria Math"/>
                        <a:sym typeface="Wingdings 3"/>
                      </a:rPr>
                      <m:t>𝑨</m:t>
                    </m:r>
                    <m:r>
                      <a:rPr lang="en-US" b="1" i="1" smtClean="0">
                        <a:latin typeface="Cambria Math"/>
                        <a:sym typeface="Wingdings 3"/>
                      </a:rPr>
                      <m:t>⋅</m:t>
                    </m:r>
                    <m:r>
                      <a:rPr lang="en-US" b="1" i="1" smtClean="0">
                        <a:latin typeface="Cambria Math"/>
                        <a:sym typeface="Wingdings 3"/>
                      </a:rPr>
                      <m:t>𝒂</m:t>
                    </m:r>
                  </m:oMath>
                </a14:m>
                <a:endParaRPr lang="en-US" b="1" dirty="0" smtClean="0">
                  <a:sym typeface="Wingdings 3"/>
                </a:endParaRPr>
              </a:p>
              <a:p>
                <a:r>
                  <a:rPr lang="en-US" b="1" dirty="0" smtClean="0">
                    <a:solidFill>
                      <a:srgbClr val="D60093"/>
                    </a:solidFill>
                    <a:sym typeface="Wingdings 3"/>
                  </a:rPr>
                  <a:t>Similarly,</a:t>
                </a:r>
                <a:r>
                  <a:rPr lang="en-US" b="1" dirty="0" smtClean="0">
                    <a:sym typeface="Wingdings 3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solidFill>
                          <a:srgbClr val="008000"/>
                        </a:solidFill>
                        <a:latin typeface="Cambria Math"/>
                        <a:sym typeface="Wingdings 3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</m:ctrlPr>
                      </m:naryPr>
                      <m:sub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𝒋</m:t>
                        </m:r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ea typeface="Cambria Math"/>
                            <a:sym typeface="Wingdings 3"/>
                          </a:rPr>
                          <m:t>→</m:t>
                        </m:r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ea typeface="Cambria Math"/>
                            <a:sym typeface="Wingdings 3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>
                    <a:solidFill>
                      <a:srgbClr val="008000"/>
                    </a:solidFill>
                    <a:sym typeface="Wingdings 3"/>
                  </a:rPr>
                  <a:t>  </a:t>
                </a:r>
                <a:br>
                  <a:rPr lang="en-US" b="1" dirty="0">
                    <a:solidFill>
                      <a:srgbClr val="008000"/>
                    </a:solidFill>
                    <a:sym typeface="Wingdings 3"/>
                  </a:rPr>
                </a:br>
                <a:r>
                  <a:rPr lang="en-US" b="1" dirty="0">
                    <a:solidFill>
                      <a:srgbClr val="D60093"/>
                    </a:solidFill>
                    <a:sym typeface="Wingdings 3"/>
                  </a:rPr>
                  <a:t>can be </a:t>
                </a:r>
                <a:r>
                  <a:rPr lang="en-US" b="1" dirty="0" smtClean="0">
                    <a:solidFill>
                      <a:srgbClr val="D60093"/>
                    </a:solidFill>
                    <a:sym typeface="Wingdings 3"/>
                  </a:rPr>
                  <a:t>rewritten </a:t>
                </a:r>
                <a:r>
                  <a:rPr lang="en-US" b="1" dirty="0">
                    <a:solidFill>
                      <a:srgbClr val="D60093"/>
                    </a:solidFill>
                    <a:sym typeface="Wingdings 3"/>
                  </a:rPr>
                  <a:t>as</a:t>
                </a:r>
                <a:r>
                  <a:rPr lang="en-US" dirty="0">
                    <a:sym typeface="Wingdings 3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solidFill>
                          <a:srgbClr val="008000"/>
                        </a:solidFill>
                        <a:latin typeface="Cambria Math"/>
                        <a:sym typeface="Wingdings 3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𝒋</m:t>
                            </m:r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8000"/>
                            </a:solidFill>
                            <a:latin typeface="Cambria Math"/>
                            <a:sym typeface="Wingdings 3"/>
                          </a:rPr>
                          <m:t>⋅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  <a:sym typeface="Wingdings 3"/>
                              </a:rPr>
                              <m:t>𝒋</m:t>
                            </m:r>
                          </m:sub>
                        </m:sSub>
                      </m:e>
                    </m:nary>
                    <m:r>
                      <a:rPr lang="en-US" b="1" i="1" smtClean="0">
                        <a:latin typeface="Cambria Math"/>
                        <a:sym typeface="Wingdings 3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  <a:sym typeface="Wingdings 3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sym typeface="Wingdings 3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  <a:sym typeface="Wingdings 3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/>
                        <a:sym typeface="Wingdings 3"/>
                      </a:rPr>
                      <m:t>⋅</m:t>
                    </m:r>
                    <m:r>
                      <a:rPr lang="en-US" b="1" i="1" smtClean="0">
                        <a:latin typeface="Cambria Math"/>
                        <a:sym typeface="Wingdings 3"/>
                      </a:rPr>
                      <m:t>𝒉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991600" cy="5257801"/>
              </a:xfrm>
              <a:blipFill rotWithShape="1"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09037" y="0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[Kleinberg ‘98]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 and Authorities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HITS algorithm in vector notation:</a:t>
                </a:r>
              </a:p>
              <a:p>
                <a:pPr lvl="1"/>
                <a:r>
                  <a:rPr lang="en-US" dirty="0" smtClean="0"/>
                  <a:t>Set: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 = 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 =</m:t>
                    </m:r>
                    <m:f>
                      <m:fPr>
                        <m:ctrlP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 dirty="0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dirty="0" smtClean="0">
                                <a:latin typeface="Cambria Math"/>
                                <a:cs typeface="Times New Roman" pitchFamily="18" charset="0"/>
                              </a:rPr>
                              <m:t>𝒏</m:t>
                            </m:r>
                          </m:e>
                        </m:rad>
                      </m:den>
                    </m:f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i="1" baseline="30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1" dirty="0" smtClean="0"/>
                  <a:t>Repeat until convergence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𝒉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⋅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𝒂</m:t>
                    </m:r>
                  </m:oMath>
                </a14:m>
                <a:endParaRPr lang="en-US" b="1" i="1" dirty="0" smtClean="0">
                  <a:latin typeface="Cambria Math"/>
                  <a:cs typeface="Times New Roman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𝒂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⋅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𝒉</m:t>
                    </m:r>
                  </m:oMath>
                </a14:m>
                <a:endParaRPr lang="en-US" b="1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dirty="0" smtClean="0"/>
                  <a:t>Normalize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𝒉</m:t>
                    </m:r>
                  </m:oMath>
                </a14:m>
                <a:endParaRPr lang="en-US" b="1" dirty="0" smtClean="0"/>
              </a:p>
              <a:p>
                <a:r>
                  <a:rPr lang="en-US" b="1" dirty="0" smtClean="0">
                    <a:solidFill>
                      <a:srgbClr val="D60093"/>
                    </a:solidFill>
                  </a:rPr>
                  <a:t>Then:</a:t>
                </a:r>
                <a:r>
                  <a:rPr lang="en-US" b="1" dirty="0" smtClean="0"/>
                  <a:t>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𝒂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  <a:cs typeface="Times New Roman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⋅(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⋅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𝒂</m:t>
                    </m:r>
                    <m:r>
                      <a:rPr lang="en-US" b="1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b="1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  <a:blipFill rotWithShape="1">
                <a:blip r:embed="rId2"/>
                <a:stretch>
                  <a:fillRect t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4035495" y="4773606"/>
            <a:ext cx="162583" cy="838201"/>
          </a:xfrm>
          <a:prstGeom prst="rightBrace">
            <a:avLst>
              <a:gd name="adj1" fmla="val 34258"/>
              <a:gd name="adj2" fmla="val 5000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59343" y="5123083"/>
                <a:ext cx="79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new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𝒉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343" y="5123083"/>
                <a:ext cx="79861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8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59475" y="5498068"/>
                <a:ext cx="79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new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475" y="5498068"/>
                <a:ext cx="79541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10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81600" y="4267200"/>
                <a:ext cx="3962175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8000"/>
                        </a:solidFill>
                        <a:latin typeface="Cambria Math"/>
                        <a:cs typeface="Times New Roman" pitchFamily="18" charset="0"/>
                      </a:rPr>
                      <m:t>𝒂</m:t>
                    </m:r>
                  </m:oMath>
                </a14:m>
                <a:r>
                  <a:rPr lang="en-US" sz="2800" b="1" dirty="0" smtClean="0">
                    <a:solidFill>
                      <a:srgbClr val="008000"/>
                    </a:solidFill>
                    <a:latin typeface="Calibri" pitchFamily="34" charset="0"/>
                    <a:cs typeface="Calibri" pitchFamily="34" charset="0"/>
                  </a:rPr>
                  <a:t> is updated (in 2 steps):</a:t>
                </a:r>
              </a:p>
              <a:p>
                <a:r>
                  <a:rPr lang="en-US" sz="2800" dirty="0" smtClean="0">
                    <a:latin typeface="Calibri" pitchFamily="34" charset="0"/>
                    <a:cs typeface="Calibri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2800" b="0" i="0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  <a:cs typeface="Times New Roman" pitchFamily="18" charset="0"/>
                      </a:rPr>
                      <m:t>)=(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dirty="0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/>
                        <a:cs typeface="Times New Roman" pitchFamily="18" charset="0"/>
                      </a:rPr>
                      <m:t>) </m:t>
                    </m:r>
                    <m:r>
                      <a:rPr lang="en-US" sz="2800" i="1" dirty="0" smtClean="0">
                        <a:latin typeface="Cambria Math"/>
                        <a:cs typeface="Times New Roman" pitchFamily="18" charset="0"/>
                      </a:rPr>
                      <m:t>𝑎</m:t>
                    </m:r>
                  </m:oMath>
                </a14:m>
                <a:endParaRPr lang="en-US" sz="28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800" b="1" i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800" b="1" dirty="0" smtClean="0">
                    <a:solidFill>
                      <a:srgbClr val="0000FF"/>
                    </a:solidFill>
                    <a:latin typeface="Calibri" pitchFamily="34" charset="0"/>
                    <a:cs typeface="Calibri" pitchFamily="34" charset="0"/>
                  </a:rPr>
                  <a:t> is updated (in 2 steps):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/>
                          <a:cs typeface="Times New Roman" pitchFamily="18" charset="0"/>
                        </a:rPr>
                        <m:t>h</m:t>
                      </m:r>
                      <m:r>
                        <a:rPr lang="en-US" sz="2800" b="0" i="1" dirty="0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r>
                        <a:rPr lang="en-US" sz="2800" i="1" baseline="30000" dirty="0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 smtClean="0">
                          <a:latin typeface="Cambria Math"/>
                          <a:cs typeface="Times New Roman" pitchFamily="18" charset="0"/>
                        </a:rPr>
                        <m:t>h</m:t>
                      </m:r>
                      <m:r>
                        <a:rPr lang="en-US" sz="2800" i="1" dirty="0" smtClean="0">
                          <a:latin typeface="Cambria Math"/>
                          <a:cs typeface="Times New Roman" pitchFamily="18" charset="0"/>
                        </a:rPr>
                        <m:t>)=(</m:t>
                      </m:r>
                      <m:r>
                        <a:rPr lang="en-US" sz="2800" b="0" i="1" dirty="0" smtClean="0"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 smtClean="0">
                          <a:latin typeface="Cambria Math"/>
                          <a:cs typeface="Times New Roman" pitchFamily="18" charset="0"/>
                        </a:rPr>
                        <m:t>) </m:t>
                      </m:r>
                      <m:r>
                        <a:rPr lang="en-US" sz="2800" i="1" dirty="0" smtClean="0">
                          <a:latin typeface="Cambria Math"/>
                          <a:cs typeface="Times New Roman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267200"/>
                <a:ext cx="3962175" cy="1815882"/>
              </a:xfrm>
              <a:prstGeom prst="rect">
                <a:avLst/>
              </a:prstGeom>
              <a:blipFill rotWithShape="1">
                <a:blip r:embed="rId5"/>
                <a:stretch>
                  <a:fillRect l="-3077" t="-3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026141" y="6096000"/>
            <a:ext cx="4117859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Repeated matrix powering</a:t>
            </a: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2" name="Right Brace 31"/>
          <p:cNvSpPr/>
          <p:nvPr/>
        </p:nvSpPr>
        <p:spPr>
          <a:xfrm rot="5400000">
            <a:off x="3726512" y="4582396"/>
            <a:ext cx="179518" cy="1816258"/>
          </a:xfrm>
          <a:prstGeom prst="rightBrace">
            <a:avLst>
              <a:gd name="adj1" fmla="val 34258"/>
              <a:gd name="adj2" fmla="val 5000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577500" y="2133600"/>
                <a:ext cx="2538900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500" y="2133600"/>
                <a:ext cx="2538900" cy="76456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553200" y="2816832"/>
                <a:ext cx="2542234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816832"/>
                <a:ext cx="2542234" cy="76456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356801" y="19050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Convergence criterion: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8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  <p:bldP spid="11" grpId="0" animBg="1"/>
      <p:bldP spid="32" grpId="0" animBg="1"/>
      <p:bldP spid="7" grpId="0"/>
      <p:bldP spid="16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HITS</a:t>
            </a:r>
            <a:endParaRPr lang="en-US" dirty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38200" y="1447800"/>
            <a:ext cx="1414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        1 1 1</a:t>
            </a:r>
          </a:p>
          <a:p>
            <a:r>
              <a:rPr lang="en-US" sz="2400">
                <a:latin typeface="Times New Roman" charset="0"/>
              </a:rPr>
              <a:t>A =  1 0 1</a:t>
            </a:r>
          </a:p>
          <a:p>
            <a:r>
              <a:rPr lang="en-US" sz="2400">
                <a:latin typeface="Times New Roman" charset="0"/>
              </a:rPr>
              <a:t>        0 1 0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667000" y="1447800"/>
            <a:ext cx="14620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        1 1 0</a:t>
            </a:r>
          </a:p>
          <a:p>
            <a:r>
              <a:rPr lang="en-US" sz="2400">
                <a:latin typeface="Times New Roman" charset="0"/>
              </a:rPr>
              <a:t>A</a:t>
            </a:r>
            <a:r>
              <a:rPr lang="en-US" sz="2400" baseline="30000">
                <a:latin typeface="Times New Roman" charset="0"/>
              </a:rPr>
              <a:t>T</a:t>
            </a:r>
            <a:r>
              <a:rPr lang="en-US" sz="2400">
                <a:latin typeface="Times New Roman" charset="0"/>
              </a:rPr>
              <a:t> = 1 0 1</a:t>
            </a:r>
          </a:p>
          <a:p>
            <a:r>
              <a:rPr lang="en-US" sz="2400">
                <a:latin typeface="Times New Roman" charset="0"/>
              </a:rPr>
              <a:t>        1 1 0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524000" y="1492250"/>
            <a:ext cx="685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352800" y="1492250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867400" y="1477537"/>
            <a:ext cx="2133600" cy="1676400"/>
            <a:chOff x="1524000" y="1981200"/>
            <a:chExt cx="4038600" cy="3124200"/>
          </a:xfrm>
        </p:grpSpPr>
        <p:sp>
          <p:nvSpPr>
            <p:cNvPr id="24" name="Oval 3"/>
            <p:cNvSpPr>
              <a:spLocks noChangeArrowheads="1"/>
            </p:cNvSpPr>
            <p:nvPr/>
          </p:nvSpPr>
          <p:spPr bwMode="auto">
            <a:xfrm>
              <a:off x="2971800" y="1981200"/>
              <a:ext cx="1219200" cy="762000"/>
            </a:xfrm>
            <a:prstGeom prst="ellipse">
              <a:avLst/>
            </a:prstGeom>
            <a:solidFill>
              <a:srgbClr val="FF0000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Yahoo</a:t>
              </a:r>
            </a:p>
          </p:txBody>
        </p:sp>
        <p:sp>
          <p:nvSpPr>
            <p:cNvPr id="25" name="Oval 4"/>
            <p:cNvSpPr>
              <a:spLocks noChangeArrowheads="1"/>
            </p:cNvSpPr>
            <p:nvPr/>
          </p:nvSpPr>
          <p:spPr bwMode="auto">
            <a:xfrm>
              <a:off x="4343400" y="4343400"/>
              <a:ext cx="1219200" cy="762000"/>
            </a:xfrm>
            <a:prstGeom prst="ellipse">
              <a:avLst/>
            </a:prstGeom>
            <a:solidFill>
              <a:srgbClr val="FF0000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M’soft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1524000" y="4343400"/>
              <a:ext cx="1219200" cy="762000"/>
            </a:xfrm>
            <a:prstGeom prst="ellipse">
              <a:avLst/>
            </a:prstGeom>
            <a:solidFill>
              <a:srgbClr val="FF0000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Amazon</a:t>
              </a: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 flipV="1">
              <a:off x="1981200" y="2590800"/>
              <a:ext cx="106680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 flipH="1">
              <a:off x="2590800" y="2743200"/>
              <a:ext cx="990600" cy="1676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>
              <a:off x="2743200" y="4572000"/>
              <a:ext cx="1600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2743200" y="4876800"/>
              <a:ext cx="1600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cxnSp>
          <p:nvCxnSpPr>
            <p:cNvPr id="31" name="AutoShape 10"/>
            <p:cNvCxnSpPr>
              <a:cxnSpLocks noChangeShapeType="1"/>
              <a:stCxn id="24" idx="6"/>
              <a:endCxn id="24" idx="2"/>
            </p:cNvCxnSpPr>
            <p:nvPr/>
          </p:nvCxnSpPr>
          <p:spPr bwMode="auto">
            <a:xfrm flipH="1">
              <a:off x="2971800" y="2362200"/>
              <a:ext cx="1219200" cy="1588"/>
            </a:xfrm>
            <a:prstGeom prst="curvedConnector5">
              <a:avLst>
                <a:gd name="adj1" fmla="val -18750"/>
                <a:gd name="adj2" fmla="val -38400000"/>
                <a:gd name="adj3" fmla="val 11875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4038600" y="2667000"/>
              <a:ext cx="838200" cy="1676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10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</a:t>
            </a:r>
            <a:r>
              <a:rPr lang="en-US" dirty="0"/>
              <a:t>and HITS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PageRank</a:t>
            </a:r>
            <a:r>
              <a:rPr lang="en-US" b="1" dirty="0" smtClean="0"/>
              <a:t> </a:t>
            </a:r>
            <a:r>
              <a:rPr lang="en-US" b="1" dirty="0"/>
              <a:t>and HITS are two solutions to the same </a:t>
            </a:r>
            <a:r>
              <a:rPr lang="en-US" b="1" dirty="0" smtClean="0"/>
              <a:t>problem:</a:t>
            </a:r>
            <a:endParaRPr lang="en-US" b="1" dirty="0"/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What is the value of an </a:t>
            </a:r>
            <a:r>
              <a:rPr lang="en-US" b="1" dirty="0" smtClean="0">
                <a:solidFill>
                  <a:srgbClr val="D60093"/>
                </a:solidFill>
              </a:rPr>
              <a:t>in-link </a:t>
            </a:r>
            <a:r>
              <a:rPr lang="en-US" b="1" dirty="0">
                <a:solidFill>
                  <a:srgbClr val="D60093"/>
                </a:solidFill>
              </a:rPr>
              <a:t>from </a:t>
            </a:r>
            <a:r>
              <a:rPr lang="en-US" b="1" i="1" dirty="0" smtClean="0">
                <a:solidFill>
                  <a:srgbClr val="D60093"/>
                </a:solidFill>
              </a:rPr>
              <a:t>u</a:t>
            </a:r>
            <a:r>
              <a:rPr lang="en-US" b="1" dirty="0" smtClean="0">
                <a:solidFill>
                  <a:srgbClr val="D60093"/>
                </a:solidFill>
              </a:rPr>
              <a:t> </a:t>
            </a:r>
            <a:r>
              <a:rPr lang="en-US" b="1" dirty="0">
                <a:solidFill>
                  <a:srgbClr val="D60093"/>
                </a:solidFill>
              </a:rPr>
              <a:t>to </a:t>
            </a:r>
            <a:r>
              <a:rPr lang="en-US" b="1" i="1" dirty="0" smtClean="0">
                <a:solidFill>
                  <a:srgbClr val="D60093"/>
                </a:solidFill>
              </a:rPr>
              <a:t>v</a:t>
            </a:r>
            <a:r>
              <a:rPr lang="en-US" b="1" dirty="0" smtClean="0">
                <a:solidFill>
                  <a:srgbClr val="D60093"/>
                </a:solidFill>
              </a:rPr>
              <a:t>?</a:t>
            </a:r>
            <a:endParaRPr lang="en-US" b="1" dirty="0">
              <a:solidFill>
                <a:srgbClr val="D60093"/>
              </a:solidFill>
            </a:endParaRPr>
          </a:p>
          <a:p>
            <a:pPr lvl="1"/>
            <a:r>
              <a:rPr lang="en-US" dirty="0"/>
              <a:t>In the </a:t>
            </a:r>
            <a:r>
              <a:rPr lang="en-US" dirty="0" err="1" smtClean="0"/>
              <a:t>PageRank</a:t>
            </a:r>
            <a:r>
              <a:rPr lang="en-US" dirty="0" smtClean="0"/>
              <a:t> </a:t>
            </a:r>
            <a:r>
              <a:rPr lang="en-US" dirty="0"/>
              <a:t>model, the value of the link depends on the </a:t>
            </a:r>
            <a:r>
              <a:rPr lang="en-US" dirty="0">
                <a:solidFill>
                  <a:srgbClr val="0000FF"/>
                </a:solidFill>
              </a:rPr>
              <a:t>links </a:t>
            </a:r>
            <a:r>
              <a:rPr lang="en-US" b="1" dirty="0">
                <a:solidFill>
                  <a:srgbClr val="0000FF"/>
                </a:solidFill>
              </a:rPr>
              <a:t>into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 smtClean="0">
                <a:solidFill>
                  <a:srgbClr val="0000FF"/>
                </a:solidFill>
              </a:rPr>
              <a:t>u</a:t>
            </a:r>
            <a:endParaRPr lang="en-US" i="1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In the HITS model, it depends on the value of the other </a:t>
            </a:r>
            <a:r>
              <a:rPr lang="en-US" dirty="0">
                <a:solidFill>
                  <a:srgbClr val="008000"/>
                </a:solidFill>
              </a:rPr>
              <a:t>links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out of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i="1" dirty="0" smtClean="0">
                <a:solidFill>
                  <a:srgbClr val="008000"/>
                </a:solidFill>
              </a:rPr>
              <a:t>u</a:t>
            </a:r>
          </a:p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64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 and Authorities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HITS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(Hypertext-Induced </a:t>
            </a:r>
            <a:r>
              <a:rPr lang="en-US" b="1" dirty="0" smtClean="0">
                <a:solidFill>
                  <a:srgbClr val="0000FF"/>
                </a:solidFill>
              </a:rPr>
              <a:t>Topic Selection)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Is </a:t>
            </a:r>
            <a:r>
              <a:rPr lang="en-US" b="1" dirty="0">
                <a:solidFill>
                  <a:srgbClr val="FF0000"/>
                </a:solidFill>
              </a:rPr>
              <a:t>a measure of </a:t>
            </a:r>
            <a:r>
              <a:rPr lang="en-US" b="1" dirty="0" smtClean="0">
                <a:solidFill>
                  <a:srgbClr val="FF0000"/>
                </a:solidFill>
              </a:rPr>
              <a:t>importance of </a:t>
            </a:r>
            <a:r>
              <a:rPr lang="en-US" b="1" dirty="0">
                <a:solidFill>
                  <a:srgbClr val="FF0000"/>
                </a:solidFill>
              </a:rPr>
              <a:t>pages or documents, similar </a:t>
            </a:r>
            <a:r>
              <a:rPr lang="en-US" b="1" dirty="0" smtClean="0">
                <a:solidFill>
                  <a:srgbClr val="FF0000"/>
                </a:solidFill>
              </a:rPr>
              <a:t>to PageRank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Proposed </a:t>
            </a:r>
            <a:r>
              <a:rPr lang="en-US" dirty="0"/>
              <a:t>at </a:t>
            </a:r>
            <a:r>
              <a:rPr lang="en-US" dirty="0" smtClean="0"/>
              <a:t>around </a:t>
            </a:r>
            <a:r>
              <a:rPr lang="en-US" dirty="0"/>
              <a:t>same </a:t>
            </a:r>
            <a:r>
              <a:rPr lang="en-US" dirty="0" smtClean="0"/>
              <a:t>time as PageRank (‘98)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Goal</a:t>
            </a:r>
            <a:r>
              <a:rPr lang="en-US" dirty="0" smtClean="0"/>
              <a:t>: Say we want to find good newspapers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Don’t just find </a:t>
            </a:r>
            <a:r>
              <a:rPr lang="en-US" dirty="0" smtClean="0"/>
              <a:t>newspapers. Find </a:t>
            </a:r>
            <a:r>
              <a:rPr lang="en-US" dirty="0"/>
              <a:t>“experts” – people who link in a coordinated way to good newspapers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Idea</a:t>
            </a:r>
            <a:r>
              <a:rPr lang="en-US" b="1" dirty="0">
                <a:solidFill>
                  <a:srgbClr val="008000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D60093"/>
                </a:solidFill>
              </a:rPr>
              <a:t>Links as votes</a:t>
            </a:r>
          </a:p>
          <a:p>
            <a:pPr lvl="1"/>
            <a:r>
              <a:rPr lang="en-US" b="1" dirty="0" smtClean="0"/>
              <a:t>Page </a:t>
            </a:r>
            <a:r>
              <a:rPr lang="en-US" b="1" dirty="0"/>
              <a:t>is more important if it has more links</a:t>
            </a:r>
          </a:p>
          <a:p>
            <a:pPr lvl="2"/>
            <a:r>
              <a:rPr lang="en-US" dirty="0"/>
              <a:t>In-coming links? Out-going links?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newspapers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Hubs</a:t>
            </a:r>
            <a:r>
              <a:rPr lang="en-US" b="1" dirty="0">
                <a:solidFill>
                  <a:srgbClr val="D60093"/>
                </a:solidFill>
              </a:rPr>
              <a:t> and </a:t>
            </a:r>
            <a:r>
              <a:rPr lang="en-US" b="1" dirty="0">
                <a:solidFill>
                  <a:srgbClr val="008000"/>
                </a:solidFill>
              </a:rPr>
              <a:t>Authorities</a:t>
            </a:r>
            <a:r>
              <a:rPr lang="en-US" b="1" dirty="0">
                <a:solidFill>
                  <a:srgbClr val="D60093"/>
                </a:solidFill>
              </a:rPr>
              <a:t/>
            </a:r>
            <a:br>
              <a:rPr lang="en-US" b="1" dirty="0">
                <a:solidFill>
                  <a:srgbClr val="D60093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Each page has 2 scores: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Quality as an expert (hub):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Total sum of votes of </a:t>
            </a:r>
            <a:r>
              <a:rPr lang="en-US" dirty="0" smtClean="0">
                <a:solidFill>
                  <a:srgbClr val="FF0000"/>
                </a:solidFill>
              </a:rPr>
              <a:t>authorities </a:t>
            </a:r>
            <a:r>
              <a:rPr lang="en-US" dirty="0">
                <a:solidFill>
                  <a:srgbClr val="FF0000"/>
                </a:solidFill>
              </a:rPr>
              <a:t>pointed to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Quality as </a:t>
            </a:r>
            <a:r>
              <a:rPr lang="en-US" b="1" dirty="0" smtClean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content (authority):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Total sum of votes </a:t>
            </a:r>
            <a:r>
              <a:rPr lang="en-US" dirty="0" smtClean="0">
                <a:solidFill>
                  <a:srgbClr val="FF0000"/>
                </a:solidFill>
              </a:rPr>
              <a:t>coming from experts</a:t>
            </a:r>
          </a:p>
          <a:p>
            <a:pPr lvl="2"/>
            <a:endParaRPr lang="en-US" dirty="0"/>
          </a:p>
          <a:p>
            <a:r>
              <a:rPr lang="en-US" b="1" dirty="0" smtClean="0"/>
              <a:t>Principle </a:t>
            </a:r>
            <a:r>
              <a:rPr lang="en-US" b="1" dirty="0"/>
              <a:t>of repeated improvement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12946" y="1600200"/>
            <a:ext cx="11465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NYT: 10</a:t>
            </a:r>
          </a:p>
          <a:p>
            <a:endParaRPr lang="en-US" b="1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Ebay</a:t>
            </a:r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: 3</a:t>
            </a:r>
          </a:p>
          <a:p>
            <a:endParaRPr lang="en-US" b="1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Yahoo: 3</a:t>
            </a:r>
          </a:p>
          <a:p>
            <a:endParaRPr lang="en-US" b="1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CNN: 8</a:t>
            </a:r>
          </a:p>
          <a:p>
            <a:endParaRPr lang="en-US" b="1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WSJ: 9</a:t>
            </a:r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086600" y="2198320"/>
            <a:ext cx="228600" cy="228600"/>
          </a:xfrm>
          <a:prstGeom prst="ellipse">
            <a:avLst/>
          </a:prstGeom>
          <a:solidFill>
            <a:srgbClr val="0000FF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86600" y="2685048"/>
            <a:ext cx="228600" cy="228600"/>
          </a:xfrm>
          <a:prstGeom prst="ellipse">
            <a:avLst/>
          </a:prstGeom>
          <a:solidFill>
            <a:srgbClr val="0000FF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86600" y="3447048"/>
            <a:ext cx="228600" cy="228600"/>
          </a:xfrm>
          <a:prstGeom prst="ellipse">
            <a:avLst/>
          </a:prstGeom>
          <a:solidFill>
            <a:srgbClr val="0000FF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27" idx="6"/>
          </p:cNvCxnSpPr>
          <p:nvPr/>
        </p:nvCxnSpPr>
        <p:spPr>
          <a:xfrm flipV="1">
            <a:off x="7315200" y="1846848"/>
            <a:ext cx="609600" cy="4657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315200" y="2332672"/>
            <a:ext cx="685800" cy="4666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>
            <a:stCxn id="34" idx="6"/>
          </p:cNvCxnSpPr>
          <p:nvPr/>
        </p:nvCxnSpPr>
        <p:spPr>
          <a:xfrm flipV="1">
            <a:off x="7315200" y="2333576"/>
            <a:ext cx="685800" cy="4657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>
            <a:stCxn id="35" idx="6"/>
          </p:cNvCxnSpPr>
          <p:nvPr/>
        </p:nvCxnSpPr>
        <p:spPr>
          <a:xfrm flipV="1">
            <a:off x="7315200" y="3447048"/>
            <a:ext cx="685800" cy="114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0" name="Straight Arrow Connector 39"/>
          <p:cNvCxnSpPr>
            <a:stCxn id="35" idx="5"/>
          </p:cNvCxnSpPr>
          <p:nvPr/>
        </p:nvCxnSpPr>
        <p:spPr>
          <a:xfrm rot="16200000" flipH="1">
            <a:off x="7434122" y="3489770"/>
            <a:ext cx="338278" cy="6430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>
            <a:stCxn id="27" idx="5"/>
          </p:cNvCxnSpPr>
          <p:nvPr/>
        </p:nvCxnSpPr>
        <p:spPr>
          <a:xfrm rot="16200000" flipH="1">
            <a:off x="7114558" y="2560606"/>
            <a:ext cx="977406" cy="6430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2" name="Oval 41"/>
          <p:cNvSpPr/>
          <p:nvPr/>
        </p:nvSpPr>
        <p:spPr>
          <a:xfrm>
            <a:off x="7086600" y="3066048"/>
            <a:ext cx="228600" cy="228600"/>
          </a:xfrm>
          <a:prstGeom prst="ellipse">
            <a:avLst/>
          </a:prstGeom>
          <a:solidFill>
            <a:srgbClr val="0000FF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42" idx="5"/>
          </p:cNvCxnSpPr>
          <p:nvPr/>
        </p:nvCxnSpPr>
        <p:spPr>
          <a:xfrm>
            <a:off x="7281722" y="3261170"/>
            <a:ext cx="643079" cy="566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4" name="Straight Arrow Connector 43"/>
          <p:cNvCxnSpPr>
            <a:stCxn id="42" idx="6"/>
          </p:cNvCxnSpPr>
          <p:nvPr/>
        </p:nvCxnSpPr>
        <p:spPr>
          <a:xfrm flipV="1">
            <a:off x="7315200" y="2989848"/>
            <a:ext cx="685800" cy="190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34" grpId="0" animBg="1"/>
      <p:bldP spid="35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8" descr="Hubs and Authorities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2901" y="4800600"/>
            <a:ext cx="3291840" cy="2057400"/>
          </a:xfrm>
          <a:prstGeom prst="rect">
            <a:avLst/>
          </a:prstGeom>
          <a:noFill/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 and Authorities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buNone/>
            </a:pPr>
            <a:r>
              <a:rPr lang="en-US" b="1" dirty="0">
                <a:solidFill>
                  <a:srgbClr val="D60093"/>
                </a:solidFill>
              </a:rPr>
              <a:t>Interesting </a:t>
            </a:r>
            <a:r>
              <a:rPr lang="en-US" b="1" dirty="0" smtClean="0">
                <a:solidFill>
                  <a:srgbClr val="D60093"/>
                </a:solidFill>
              </a:rPr>
              <a:t>pages fall </a:t>
            </a:r>
            <a:r>
              <a:rPr lang="en-US" b="1" dirty="0">
                <a:solidFill>
                  <a:srgbClr val="D60093"/>
                </a:solidFill>
              </a:rPr>
              <a:t>into two </a:t>
            </a:r>
            <a:r>
              <a:rPr lang="en-US" b="1" dirty="0" smtClean="0">
                <a:solidFill>
                  <a:srgbClr val="D60093"/>
                </a:solidFill>
              </a:rPr>
              <a:t>classes:</a:t>
            </a:r>
            <a:endParaRPr lang="en-US" b="1" dirty="0">
              <a:solidFill>
                <a:srgbClr val="D60093"/>
              </a:solidFill>
            </a:endParaRP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b="1" dirty="0">
                <a:solidFill>
                  <a:srgbClr val="008000"/>
                </a:solidFill>
              </a:rPr>
              <a:t>Authorities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are pages containing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useful </a:t>
            </a:r>
            <a:r>
              <a:rPr lang="en-US" dirty="0"/>
              <a:t>information</a:t>
            </a:r>
          </a:p>
          <a:p>
            <a:pPr marL="928688" lvl="1" indent="-457200"/>
            <a:r>
              <a:rPr lang="en-US" dirty="0" smtClean="0"/>
              <a:t>Newspaper home pages</a:t>
            </a:r>
          </a:p>
          <a:p>
            <a:pPr marL="928688" lvl="1" indent="-457200"/>
            <a:r>
              <a:rPr lang="en-US" dirty="0" smtClean="0"/>
              <a:t>Course </a:t>
            </a:r>
            <a:r>
              <a:rPr lang="en-US" dirty="0"/>
              <a:t>home pages</a:t>
            </a:r>
          </a:p>
          <a:p>
            <a:pPr marL="928688" lvl="1" indent="-457200"/>
            <a:r>
              <a:rPr lang="en-US" dirty="0" smtClean="0"/>
              <a:t>Home </a:t>
            </a:r>
            <a:r>
              <a:rPr lang="en-US" dirty="0"/>
              <a:t>pages of auto </a:t>
            </a:r>
            <a:r>
              <a:rPr lang="en-US" dirty="0" smtClean="0"/>
              <a:t>manufacturers</a:t>
            </a:r>
          </a:p>
          <a:p>
            <a:pPr marL="2025968" lvl="6" indent="-457200"/>
            <a:endParaRPr lang="en-US" dirty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Hubs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are pages that link to authorities</a:t>
            </a:r>
          </a:p>
          <a:p>
            <a:pPr marL="928688" lvl="1" indent="-457200"/>
            <a:r>
              <a:rPr lang="en-US" dirty="0" smtClean="0"/>
              <a:t>List of newspapers</a:t>
            </a:r>
          </a:p>
          <a:p>
            <a:pPr marL="928688" lvl="1" indent="-457200"/>
            <a:r>
              <a:rPr lang="en-US" dirty="0" smtClean="0"/>
              <a:t>Course </a:t>
            </a:r>
            <a:r>
              <a:rPr lang="en-US" dirty="0"/>
              <a:t>bulletin</a:t>
            </a:r>
          </a:p>
          <a:p>
            <a:pPr marL="928688" lvl="1" indent="-457200"/>
            <a:r>
              <a:rPr lang="en-US" dirty="0" smtClean="0"/>
              <a:t>List </a:t>
            </a:r>
            <a:r>
              <a:rPr lang="en-US" dirty="0"/>
              <a:t>of US auto manufacturers</a:t>
            </a:r>
          </a:p>
          <a:p>
            <a:pPr marL="533400" indent="-533400"/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934200" y="5590650"/>
            <a:ext cx="304800" cy="304800"/>
          </a:xfrm>
          <a:prstGeom prst="ellipse">
            <a:avLst/>
          </a:prstGeom>
          <a:solidFill>
            <a:srgbClr val="008000"/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62708" y="5249386"/>
            <a:ext cx="304800" cy="304800"/>
          </a:xfrm>
          <a:prstGeom prst="ellipse">
            <a:avLst/>
          </a:prstGeom>
          <a:solidFill>
            <a:srgbClr val="008000"/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81541" y="5148410"/>
            <a:ext cx="152400" cy="152400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27446" y="6442875"/>
            <a:ext cx="76200" cy="76200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93746" y="5175992"/>
            <a:ext cx="76200" cy="76200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11552" y="5793071"/>
            <a:ext cx="76200" cy="76200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39334" y="6584990"/>
            <a:ext cx="109728" cy="109728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77267" y="5739312"/>
            <a:ext cx="109728" cy="109728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794555" y="5768296"/>
            <a:ext cx="109728" cy="109728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883194" y="6226897"/>
            <a:ext cx="109728" cy="109728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22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in-links: Authority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143000"/>
            <a:ext cx="5867400" cy="470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781800" y="12954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34200" y="19812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29718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48400" y="37338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86400" y="44196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95265" y="50292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5542865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71601" y="60960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(Note this is idealized example. In reality graph is not bipartite and each page has both the hub and authority score)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4953000"/>
            <a:ext cx="358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Each page starts </a:t>
            </a:r>
            <a:r>
              <a:rPr lang="en-US" sz="24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hub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score 1. </a:t>
            </a:r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Authorities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collect their votes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in-links: Authority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143000"/>
            <a:ext cx="5867400" cy="470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371601" y="60960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(Note this is idealized example. In reality graph is not bipartite and each page has both the hub and authority score)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86600" y="32766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Sum of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hub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scores of nodes pointing to NYT.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7042674" y="3193226"/>
            <a:ext cx="353790" cy="372484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2600" y="4953000"/>
            <a:ext cx="358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Each page starts </a:t>
            </a:r>
            <a:r>
              <a:rPr lang="en-US" sz="24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hub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score 1. </a:t>
            </a:r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Authorities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collect their votes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Quality: Hub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129338" cy="4862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62600" y="5181600"/>
            <a:ext cx="3504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Hubs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collect authority scores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1" y="60960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(Note this is idealized example. In reality graph is not bipartite and each page has both the hub and authority score)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799" y="1230822"/>
            <a:ext cx="2362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Sum of authority scores of nodes that the node points to.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38400" y="1905000"/>
            <a:ext cx="1143000" cy="457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Reweighting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37367"/>
            <a:ext cx="6386513" cy="511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873927" y="5092667"/>
            <a:ext cx="3105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Authorities</a:t>
            </a:r>
            <a:r>
              <a:rPr lang="en-US" sz="20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again collect </a:t>
            </a:r>
            <a:b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hub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scores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1" y="60960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(Note this is idealized example. In reality graph is not bipartite and each page has both the hub and authority score)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Mutually </a:t>
            </a:r>
            <a:r>
              <a:rPr lang="en-US" dirty="0" smtClean="0"/>
              <a:t>Recursive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95400"/>
                <a:ext cx="8153400" cy="5257801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A good hub links to many good authorities</a:t>
                </a:r>
              </a:p>
              <a:p>
                <a:pPr lvl="8"/>
                <a:endParaRPr lang="en-US" dirty="0" smtClean="0">
                  <a:solidFill>
                    <a:schemeClr val="accent4"/>
                  </a:solidFill>
                </a:endParaRPr>
              </a:p>
              <a:p>
                <a:r>
                  <a:rPr lang="en-US" b="1" dirty="0" smtClean="0">
                    <a:solidFill>
                      <a:srgbClr val="008000"/>
                    </a:solidFill>
                  </a:rPr>
                  <a:t>A </a:t>
                </a:r>
                <a:r>
                  <a:rPr lang="en-US" b="1" dirty="0">
                    <a:solidFill>
                      <a:srgbClr val="008000"/>
                    </a:solidFill>
                  </a:rPr>
                  <a:t>good authority is linked from many good hubs</a:t>
                </a:r>
              </a:p>
              <a:p>
                <a:pPr lvl="8"/>
                <a:endParaRPr lang="en-US" dirty="0" smtClean="0"/>
              </a:p>
              <a:p>
                <a:r>
                  <a:rPr lang="en-US" b="1" dirty="0" smtClean="0">
                    <a:solidFill>
                      <a:srgbClr val="D60093"/>
                    </a:solidFill>
                  </a:rPr>
                  <a:t>Model </a:t>
                </a:r>
                <a:r>
                  <a:rPr lang="en-US" b="1" dirty="0">
                    <a:solidFill>
                      <a:srgbClr val="D60093"/>
                    </a:solidFill>
                  </a:rPr>
                  <a:t>using two scores for each </a:t>
                </a:r>
                <a:r>
                  <a:rPr lang="en-US" b="1" dirty="0" smtClean="0">
                    <a:solidFill>
                      <a:srgbClr val="D60093"/>
                    </a:solidFill>
                  </a:rPr>
                  <a:t>node:</a:t>
                </a:r>
                <a:endParaRPr lang="en-US" b="1" dirty="0">
                  <a:solidFill>
                    <a:srgbClr val="D60093"/>
                  </a:solidFill>
                </a:endParaRPr>
              </a:p>
              <a:p>
                <a:pPr lvl="1"/>
                <a:r>
                  <a:rPr lang="en-US" b="1" dirty="0"/>
                  <a:t>Hub</a:t>
                </a:r>
                <a:r>
                  <a:rPr lang="en-US" dirty="0"/>
                  <a:t> score and </a:t>
                </a:r>
                <a:r>
                  <a:rPr lang="en-US" b="1" dirty="0"/>
                  <a:t>Authority</a:t>
                </a:r>
                <a:r>
                  <a:rPr lang="en-US" dirty="0"/>
                  <a:t> score</a:t>
                </a:r>
              </a:p>
              <a:p>
                <a:pPr lvl="1"/>
                <a:r>
                  <a:rPr lang="en-US" dirty="0"/>
                  <a:t>Represented as vectors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𝒂</m:t>
                    </m:r>
                  </m:oMath>
                </a14:m>
                <a:endParaRPr lang="en-US" b="1" i="1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153400" cy="5257801"/>
              </a:xfrm>
              <a:blipFill rotWithShape="1"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Leskovec, A. Rajaraman, J. Ullman: Mining of Massive Datasets, http://www.mmds.org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0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32045</TotalTime>
  <Words>1066</Words>
  <Application>Microsoft Office PowerPoint</Application>
  <PresentationFormat>On-screen Show (4:3)</PresentationFormat>
  <Paragraphs>150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 HITS: Hubs and Authorities</vt:lpstr>
      <vt:lpstr>Hubs and Authorities</vt:lpstr>
      <vt:lpstr>Finding newspapers</vt:lpstr>
      <vt:lpstr>Hubs and Authorities</vt:lpstr>
      <vt:lpstr>Counting in-links: Authority</vt:lpstr>
      <vt:lpstr>Counting in-links: Authority</vt:lpstr>
      <vt:lpstr>Expert Quality: Hub</vt:lpstr>
      <vt:lpstr>Reweighting</vt:lpstr>
      <vt:lpstr>Mutually Recursive Definition</vt:lpstr>
      <vt:lpstr>Hubs and Authorities</vt:lpstr>
      <vt:lpstr>Hubs and Authorities</vt:lpstr>
      <vt:lpstr>Hubs and Authorities</vt:lpstr>
      <vt:lpstr>Example of HITS</vt:lpstr>
      <vt:lpstr>PageRank and HITS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ismail - [2010]</cp:lastModifiedBy>
  <cp:revision>1622</cp:revision>
  <cp:lastPrinted>2014-02-06T17:04:52Z</cp:lastPrinted>
  <dcterms:created xsi:type="dcterms:W3CDTF">2009-06-12T17:14:38Z</dcterms:created>
  <dcterms:modified xsi:type="dcterms:W3CDTF">2018-11-26T13:12:17Z</dcterms:modified>
</cp:coreProperties>
</file>