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21"/>
  </p:notesMasterIdLst>
  <p:handoutMasterIdLst>
    <p:handoutMasterId r:id="rId22"/>
  </p:handoutMasterIdLst>
  <p:sldIdLst>
    <p:sldId id="656" r:id="rId3"/>
    <p:sldId id="612" r:id="rId4"/>
    <p:sldId id="981" r:id="rId5"/>
    <p:sldId id="980" r:id="rId6"/>
    <p:sldId id="982" r:id="rId7"/>
    <p:sldId id="924" r:id="rId8"/>
    <p:sldId id="983" r:id="rId9"/>
    <p:sldId id="958" r:id="rId10"/>
    <p:sldId id="949" r:id="rId11"/>
    <p:sldId id="613" r:id="rId12"/>
    <p:sldId id="925" r:id="rId13"/>
    <p:sldId id="781" r:id="rId14"/>
    <p:sldId id="614" r:id="rId15"/>
    <p:sldId id="926" r:id="rId16"/>
    <p:sldId id="619" r:id="rId17"/>
    <p:sldId id="620" r:id="rId18"/>
    <p:sldId id="927" r:id="rId19"/>
    <p:sldId id="966" r:id="rId20"/>
  </p:sldIdLst>
  <p:sldSz cx="9144000" cy="6858000" type="screen4x3"/>
  <p:notesSz cx="7099300" cy="10234613"/>
  <p:defaultTextStyle>
    <a:defPPr>
      <a:defRPr lang="de-DE"/>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eynep" initials="Z" lastIdx="33" clrIdx="0"/>
  <p:cmAuthor id="1" name="Fatih" initials="F" lastIdx="2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E171933-4619-4E11-9A3F-F7608DF75F80}" styleName="Mittlere Formatvorlage 1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7"/>
    <p:restoredTop sz="73927" autoAdjust="0"/>
  </p:normalViewPr>
  <p:slideViewPr>
    <p:cSldViewPr>
      <p:cViewPr>
        <p:scale>
          <a:sx n="60" d="100"/>
          <a:sy n="60" d="100"/>
        </p:scale>
        <p:origin x="-165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4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1-08-16T13:23:28.190" idx="6">
    <p:pos x="5524" y="2934"/>
    <p:text>Punkt statt Komma als Trennzeichen.</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pPr>
              <a:defRPr/>
            </a:pPr>
            <a:endParaRPr lang="de-DE" dirty="0"/>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pPr>
              <a:defRPr/>
            </a:pPr>
            <a:fld id="{21366769-0C17-442A-895B-E938084F436D}" type="datetimeFigureOut">
              <a:rPr lang="de-DE"/>
              <a:pPr>
                <a:defRPr/>
              </a:pPr>
              <a:t>26.11.2018</a:t>
            </a:fld>
            <a:endParaRPr lang="de-DE" dirty="0"/>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pPr>
              <a:defRPr/>
            </a:pPr>
            <a:endParaRPr lang="de-DE" dirty="0"/>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pPr>
              <a:defRPr/>
            </a:pPr>
            <a:fld id="{05F8A2BA-4E50-4B93-8DA2-75B10B09DE6E}" type="slidenum">
              <a:rPr lang="de-DE"/>
              <a:pPr>
                <a:defRPr/>
              </a:pPr>
              <a:t>‹#›</a:t>
            </a:fld>
            <a:endParaRPr lang="de-DE" dirty="0"/>
          </a:p>
        </p:txBody>
      </p:sp>
    </p:spTree>
    <p:extLst>
      <p:ext uri="{BB962C8B-B14F-4D97-AF65-F5344CB8AC3E}">
        <p14:creationId xmlns:p14="http://schemas.microsoft.com/office/powerpoint/2010/main" val="581739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29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b="0">
                <a:latin typeface="Arial" charset="0"/>
              </a:defRPr>
            </a:lvl1pPr>
          </a:lstStyle>
          <a:p>
            <a:pPr>
              <a:defRPr/>
            </a:pPr>
            <a:endParaRPr lang="de-DE" dirty="0"/>
          </a:p>
        </p:txBody>
      </p:sp>
      <p:sp>
        <p:nvSpPr>
          <p:cNvPr id="14029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b="0">
                <a:latin typeface="Arial" charset="0"/>
              </a:defRPr>
            </a:lvl1pPr>
          </a:lstStyle>
          <a:p>
            <a:pPr>
              <a:defRPr/>
            </a:pPr>
            <a:endParaRPr lang="de-DE" dirty="0"/>
          </a:p>
        </p:txBody>
      </p:sp>
      <p:sp>
        <p:nvSpPr>
          <p:cNvPr id="79876"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14029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14029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b="0">
                <a:latin typeface="Arial" charset="0"/>
              </a:defRPr>
            </a:lvl1pPr>
          </a:lstStyle>
          <a:p>
            <a:pPr>
              <a:defRPr/>
            </a:pPr>
            <a:endParaRPr lang="de-DE" dirty="0"/>
          </a:p>
        </p:txBody>
      </p:sp>
      <p:sp>
        <p:nvSpPr>
          <p:cNvPr id="14029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b="0">
                <a:latin typeface="Arial" charset="0"/>
              </a:defRPr>
            </a:lvl1pPr>
          </a:lstStyle>
          <a:p>
            <a:pPr>
              <a:defRPr/>
            </a:pPr>
            <a:fld id="{E7A11710-6318-4617-9CDC-41D645B51453}" type="slidenum">
              <a:rPr lang="de-DE"/>
              <a:pPr>
                <a:defRPr/>
              </a:pPr>
              <a:t>‹#›</a:t>
            </a:fld>
            <a:endParaRPr lang="de-DE" dirty="0"/>
          </a:p>
        </p:txBody>
      </p:sp>
    </p:spTree>
    <p:extLst>
      <p:ext uri="{BB962C8B-B14F-4D97-AF65-F5344CB8AC3E}">
        <p14:creationId xmlns:p14="http://schemas.microsoft.com/office/powerpoint/2010/main" val="17155594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a:t>
            </a:fld>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11</a:t>
            </a:fld>
            <a:endParaRPr lang="de-D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12</a:t>
            </a:fld>
            <a:endParaRPr lang="de-DE" dirty="0"/>
          </a:p>
        </p:txBody>
      </p:sp>
    </p:spTree>
    <p:extLst>
      <p:ext uri="{BB962C8B-B14F-4D97-AF65-F5344CB8AC3E}">
        <p14:creationId xmlns:p14="http://schemas.microsoft.com/office/powerpoint/2010/main" val="372645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13</a:t>
            </a:fld>
            <a:endParaRPr lang="de-D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14</a:t>
            </a:fld>
            <a:endParaRPr lang="de-D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15</a:t>
            </a:fld>
            <a:endParaRPr lang="de-D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16</a:t>
            </a:fld>
            <a:endParaRPr lang="de-D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17</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a:t>
            </a:fld>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3</a:t>
            </a:fld>
            <a:endParaRPr lang="de-DE" dirty="0"/>
          </a:p>
        </p:txBody>
      </p:sp>
    </p:spTree>
    <p:extLst>
      <p:ext uri="{BB962C8B-B14F-4D97-AF65-F5344CB8AC3E}">
        <p14:creationId xmlns:p14="http://schemas.microsoft.com/office/powerpoint/2010/main" val="1103355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4</a:t>
            </a:fld>
            <a:endParaRPr lang="de-DE" dirty="0"/>
          </a:p>
        </p:txBody>
      </p:sp>
    </p:spTree>
    <p:extLst>
      <p:ext uri="{BB962C8B-B14F-4D97-AF65-F5344CB8AC3E}">
        <p14:creationId xmlns:p14="http://schemas.microsoft.com/office/powerpoint/2010/main" val="1167087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5</a:t>
            </a:fld>
            <a:endParaRPr lang="de-DE" dirty="0"/>
          </a:p>
        </p:txBody>
      </p:sp>
    </p:spTree>
    <p:extLst>
      <p:ext uri="{BB962C8B-B14F-4D97-AF65-F5344CB8AC3E}">
        <p14:creationId xmlns:p14="http://schemas.microsoft.com/office/powerpoint/2010/main" val="925939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6</a:t>
            </a:fld>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7</a:t>
            </a:fld>
            <a:endParaRPr lang="de-DE" dirty="0"/>
          </a:p>
        </p:txBody>
      </p:sp>
    </p:spTree>
    <p:extLst>
      <p:ext uri="{BB962C8B-B14F-4D97-AF65-F5344CB8AC3E}">
        <p14:creationId xmlns:p14="http://schemas.microsoft.com/office/powerpoint/2010/main" val="2142011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E7A11710-6318-4617-9CDC-41D645B51453}" type="slidenum">
              <a:rPr lang="de-DE" smtClean="0"/>
              <a:pPr>
                <a:defRPr/>
              </a:pPr>
              <a:t>8</a:t>
            </a:fld>
            <a:endParaRPr lang="de-D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10</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defRPr>
                <a:latin typeface="Calibri" pitchFamily="34" charset="0"/>
              </a:defRPr>
            </a:lvl1p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28600"/>
            <a:ext cx="2057400" cy="5897563"/>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28600"/>
            <a:ext cx="6019800" cy="5897563"/>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1143000"/>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457200" y="1600200"/>
            <a:ext cx="4038600" cy="4525963"/>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1143000"/>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457200" y="1600200"/>
            <a:ext cx="4038600" cy="4525963"/>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quarter" idx="2"/>
          </p:nvPr>
        </p:nvSpPr>
        <p:spPr>
          <a:xfrm>
            <a:off x="4648200" y="1600200"/>
            <a:ext cx="4038600" cy="2185988"/>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Inhaltsplatzhalter 4"/>
          <p:cNvSpPr>
            <a:spLocks noGrp="1"/>
          </p:cNvSpPr>
          <p:nvPr>
            <p:ph sz="quarter" idx="3"/>
          </p:nvPr>
        </p:nvSpPr>
        <p:spPr>
          <a:xfrm>
            <a:off x="4648200" y="3938588"/>
            <a:ext cx="4038600" cy="2187575"/>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
        <p:nvSpPr>
          <p:cNvPr id="4" name="Rectangle 4"/>
          <p:cNvSpPr>
            <a:spLocks noGrp="1" noChangeArrowheads="1"/>
          </p:cNvSpPr>
          <p:nvPr>
            <p:ph type="dt" sz="half" idx="10"/>
          </p:nvPr>
        </p:nvSpPr>
        <p:spPr>
          <a:ln/>
        </p:spPr>
        <p:txBody>
          <a:bodyPr/>
          <a:lstStyle>
            <a:lvl1pPr>
              <a:defRPr/>
            </a:lvl1pPr>
          </a:lstStyle>
          <a:p>
            <a:pPr>
              <a:defRPr/>
            </a:pPr>
            <a:endParaRPr lang="de-DE" dirty="0"/>
          </a:p>
        </p:txBody>
      </p:sp>
      <p:sp>
        <p:nvSpPr>
          <p:cNvPr id="5"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6" name="Rectangle 6"/>
          <p:cNvSpPr>
            <a:spLocks noGrp="1" noChangeArrowheads="1"/>
          </p:cNvSpPr>
          <p:nvPr>
            <p:ph type="sldNum" sz="quarter" idx="12"/>
          </p:nvPr>
        </p:nvSpPr>
        <p:spPr>
          <a:ln/>
        </p:spPr>
        <p:txBody>
          <a:bodyPr/>
          <a:lstStyle>
            <a:lvl1pPr>
              <a:defRPr/>
            </a:lvl1pPr>
          </a:lstStyle>
          <a:p>
            <a:pPr>
              <a:defRPr/>
            </a:pPr>
            <a:fld id="{F2A89924-F2A9-4BBB-9DBD-AA0F96B054D3}" type="slidenum">
              <a:rPr lang="de-DE"/>
              <a:pPr>
                <a:defRPr/>
              </a:pPr>
              <a:t>‹#›</a:t>
            </a:fld>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endParaRPr lang="de-DE" dirty="0"/>
          </a:p>
        </p:txBody>
      </p:sp>
      <p:sp>
        <p:nvSpPr>
          <p:cNvPr id="5"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6" name="Rectangle 6"/>
          <p:cNvSpPr>
            <a:spLocks noGrp="1" noChangeArrowheads="1"/>
          </p:cNvSpPr>
          <p:nvPr>
            <p:ph type="sldNum" sz="quarter" idx="12"/>
          </p:nvPr>
        </p:nvSpPr>
        <p:spPr>
          <a:ln/>
        </p:spPr>
        <p:txBody>
          <a:bodyPr/>
          <a:lstStyle>
            <a:lvl1pPr>
              <a:defRPr/>
            </a:lvl1pPr>
          </a:lstStyle>
          <a:p>
            <a:pPr>
              <a:defRPr/>
            </a:pPr>
            <a:fld id="{AD41795E-3ECA-4C95-BCC9-8B66459B9FA3}" type="slidenum">
              <a:rPr lang="de-DE"/>
              <a:pPr>
                <a:defRPr/>
              </a:pPr>
              <a:t>‹#›</a:t>
            </a:fld>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Rectangle 4"/>
          <p:cNvSpPr>
            <a:spLocks noGrp="1" noChangeArrowheads="1"/>
          </p:cNvSpPr>
          <p:nvPr>
            <p:ph type="dt" sz="half" idx="10"/>
          </p:nvPr>
        </p:nvSpPr>
        <p:spPr>
          <a:ln/>
        </p:spPr>
        <p:txBody>
          <a:bodyPr/>
          <a:lstStyle>
            <a:lvl1pPr>
              <a:defRPr/>
            </a:lvl1pPr>
          </a:lstStyle>
          <a:p>
            <a:pPr>
              <a:defRPr/>
            </a:pPr>
            <a:endParaRPr lang="de-DE" dirty="0"/>
          </a:p>
        </p:txBody>
      </p:sp>
      <p:sp>
        <p:nvSpPr>
          <p:cNvPr id="5"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6" name="Rectangle 6"/>
          <p:cNvSpPr>
            <a:spLocks noGrp="1" noChangeArrowheads="1"/>
          </p:cNvSpPr>
          <p:nvPr>
            <p:ph type="sldNum" sz="quarter" idx="12"/>
          </p:nvPr>
        </p:nvSpPr>
        <p:spPr>
          <a:ln/>
        </p:spPr>
        <p:txBody>
          <a:bodyPr/>
          <a:lstStyle>
            <a:lvl1pPr>
              <a:defRPr/>
            </a:lvl1pPr>
          </a:lstStyle>
          <a:p>
            <a:pPr>
              <a:defRPr/>
            </a:pPr>
            <a:fld id="{C2EE1444-A1E0-45AF-A236-3B3D424DFBE1}" type="slidenum">
              <a:rPr lang="de-DE"/>
              <a:pPr>
                <a:defRPr/>
              </a:pPr>
              <a:t>‹#›</a:t>
            </a:fld>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4"/>
          <p:cNvSpPr>
            <a:spLocks noGrp="1" noChangeArrowheads="1"/>
          </p:cNvSpPr>
          <p:nvPr>
            <p:ph type="dt" sz="half" idx="10"/>
          </p:nvPr>
        </p:nvSpPr>
        <p:spPr>
          <a:ln/>
        </p:spPr>
        <p:txBody>
          <a:bodyPr/>
          <a:lstStyle>
            <a:lvl1pPr>
              <a:defRPr/>
            </a:lvl1pPr>
          </a:lstStyle>
          <a:p>
            <a:pPr>
              <a:defRPr/>
            </a:pPr>
            <a:endParaRPr lang="de-DE" dirty="0"/>
          </a:p>
        </p:txBody>
      </p:sp>
      <p:sp>
        <p:nvSpPr>
          <p:cNvPr id="6"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7" name="Rectangle 6"/>
          <p:cNvSpPr>
            <a:spLocks noGrp="1" noChangeArrowheads="1"/>
          </p:cNvSpPr>
          <p:nvPr>
            <p:ph type="sldNum" sz="quarter" idx="12"/>
          </p:nvPr>
        </p:nvSpPr>
        <p:spPr>
          <a:ln/>
        </p:spPr>
        <p:txBody>
          <a:bodyPr/>
          <a:lstStyle>
            <a:lvl1pPr>
              <a:defRPr/>
            </a:lvl1pPr>
          </a:lstStyle>
          <a:p>
            <a:pPr>
              <a:defRPr/>
            </a:pPr>
            <a:fld id="{B260D5B4-BAC5-4E36-8E18-4DE2087EEF85}" type="slidenum">
              <a:rPr lang="de-DE"/>
              <a:pPr>
                <a:defRPr/>
              </a:pPr>
              <a:t>‹#›</a:t>
            </a:fld>
            <a:endParaRPr lang="de-DE"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4"/>
          <p:cNvSpPr>
            <a:spLocks noGrp="1" noChangeArrowheads="1"/>
          </p:cNvSpPr>
          <p:nvPr>
            <p:ph type="dt" sz="half" idx="10"/>
          </p:nvPr>
        </p:nvSpPr>
        <p:spPr>
          <a:ln/>
        </p:spPr>
        <p:txBody>
          <a:bodyPr/>
          <a:lstStyle>
            <a:lvl1pPr>
              <a:defRPr/>
            </a:lvl1pPr>
          </a:lstStyle>
          <a:p>
            <a:pPr>
              <a:defRPr/>
            </a:pPr>
            <a:endParaRPr lang="de-DE" dirty="0"/>
          </a:p>
        </p:txBody>
      </p:sp>
      <p:sp>
        <p:nvSpPr>
          <p:cNvPr id="8"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9" name="Rectangle 6"/>
          <p:cNvSpPr>
            <a:spLocks noGrp="1" noChangeArrowheads="1"/>
          </p:cNvSpPr>
          <p:nvPr>
            <p:ph type="sldNum" sz="quarter" idx="12"/>
          </p:nvPr>
        </p:nvSpPr>
        <p:spPr>
          <a:ln/>
        </p:spPr>
        <p:txBody>
          <a:bodyPr/>
          <a:lstStyle>
            <a:lvl1pPr>
              <a:defRPr/>
            </a:lvl1pPr>
          </a:lstStyle>
          <a:p>
            <a:pPr>
              <a:defRPr/>
            </a:pPr>
            <a:fld id="{96082407-C7F1-4A86-ABD2-6231783DAF67}" type="slidenum">
              <a:rPr lang="de-DE"/>
              <a:pPr>
                <a:defRPr/>
              </a:pPr>
              <a:t>‹#›</a:t>
            </a:fld>
            <a:endParaRPr lang="de-DE"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4"/>
          <p:cNvSpPr>
            <a:spLocks noGrp="1" noChangeArrowheads="1"/>
          </p:cNvSpPr>
          <p:nvPr>
            <p:ph type="dt" sz="half" idx="10"/>
          </p:nvPr>
        </p:nvSpPr>
        <p:spPr>
          <a:ln/>
        </p:spPr>
        <p:txBody>
          <a:bodyPr/>
          <a:lstStyle>
            <a:lvl1pPr>
              <a:defRPr/>
            </a:lvl1pPr>
          </a:lstStyle>
          <a:p>
            <a:pPr>
              <a:defRPr/>
            </a:pPr>
            <a:endParaRPr lang="de-DE" dirty="0"/>
          </a:p>
        </p:txBody>
      </p:sp>
      <p:sp>
        <p:nvSpPr>
          <p:cNvPr id="4"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5" name="Rectangle 6"/>
          <p:cNvSpPr>
            <a:spLocks noGrp="1" noChangeArrowheads="1"/>
          </p:cNvSpPr>
          <p:nvPr>
            <p:ph type="sldNum" sz="quarter" idx="12"/>
          </p:nvPr>
        </p:nvSpPr>
        <p:spPr>
          <a:ln/>
        </p:spPr>
        <p:txBody>
          <a:bodyPr/>
          <a:lstStyle>
            <a:lvl1pPr>
              <a:defRPr/>
            </a:lvl1pPr>
          </a:lstStyle>
          <a:p>
            <a:pPr>
              <a:defRPr/>
            </a:pPr>
            <a:fld id="{C5623C93-6A03-4BA4-BE34-C1BBD498D457}" type="slidenum">
              <a:rPr lang="de-DE"/>
              <a:pPr>
                <a:defRPr/>
              </a:pPr>
              <a:t>‹#›</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itchFamily="34" charset="0"/>
              </a:defRPr>
            </a:lvl1pPr>
          </a:lstStyle>
          <a:p>
            <a:r>
              <a:rPr lang="de-DE" smtClean="0"/>
              <a:t>Titelmasterformat durch Klicken bearbeiten</a:t>
            </a:r>
            <a:endParaRPr lang="de-DE"/>
          </a:p>
        </p:txBody>
      </p:sp>
      <p:sp>
        <p:nvSpPr>
          <p:cNvPr id="3" name="Inhaltsplatzhalter 2"/>
          <p:cNvSpPr>
            <a:spLocks noGrp="1"/>
          </p:cNvSpPr>
          <p:nvPr>
            <p:ph idx="1"/>
          </p:nvPr>
        </p:nvSpPr>
        <p:spPr/>
        <p:txBody>
          <a:bodyPr/>
          <a:lstStyle>
            <a:lvl1pPr>
              <a:spcBef>
                <a:spcPts val="1200"/>
              </a:spcBef>
              <a:buFont typeface="Wingdings" pitchFamily="2" charset="2"/>
              <a:buChar char="§"/>
              <a:defRPr b="1">
                <a:latin typeface="Calibri" pitchFamily="34" charset="0"/>
              </a:defRPr>
            </a:lvl1pPr>
            <a:lvl2pPr>
              <a:defRPr>
                <a:latin typeface="Calibri" pitchFamily="34" charset="0"/>
              </a:defRPr>
            </a:lvl2pPr>
            <a:lvl3pPr>
              <a:buFont typeface="Wingdings" pitchFamily="2" charset="2"/>
              <a:buChar char="§"/>
              <a:defRPr>
                <a:latin typeface="Calibri" pitchFamily="34" charset="0"/>
              </a:defRPr>
            </a:lvl3pPr>
            <a:lvl4pPr>
              <a:defRPr>
                <a:latin typeface="Calibri" pitchFamily="34" charset="0"/>
              </a:defRPr>
            </a:lvl4pPr>
            <a:lvl5pPr>
              <a:defRPr>
                <a:latin typeface="Calibri" pitchFamily="34" charset="0"/>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de-DE" dirty="0"/>
          </a:p>
        </p:txBody>
      </p:sp>
      <p:sp>
        <p:nvSpPr>
          <p:cNvPr id="3"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4" name="Rectangle 6"/>
          <p:cNvSpPr>
            <a:spLocks noGrp="1" noChangeArrowheads="1"/>
          </p:cNvSpPr>
          <p:nvPr>
            <p:ph type="sldNum" sz="quarter" idx="12"/>
          </p:nvPr>
        </p:nvSpPr>
        <p:spPr>
          <a:ln/>
        </p:spPr>
        <p:txBody>
          <a:bodyPr/>
          <a:lstStyle>
            <a:lvl1pPr>
              <a:defRPr/>
            </a:lvl1pPr>
          </a:lstStyle>
          <a:p>
            <a:pPr>
              <a:defRPr/>
            </a:pPr>
            <a:fld id="{33EB71DE-601B-4891-9028-39B593DA3668}" type="slidenum">
              <a:rPr lang="de-DE"/>
              <a:pPr>
                <a:defRPr/>
              </a:pPr>
              <a:t>‹#›</a:t>
            </a:fld>
            <a:endParaRPr lang="de-DE"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de-DE" dirty="0"/>
          </a:p>
        </p:txBody>
      </p:sp>
      <p:sp>
        <p:nvSpPr>
          <p:cNvPr id="6"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7" name="Rectangle 6"/>
          <p:cNvSpPr>
            <a:spLocks noGrp="1" noChangeArrowheads="1"/>
          </p:cNvSpPr>
          <p:nvPr>
            <p:ph type="sldNum" sz="quarter" idx="12"/>
          </p:nvPr>
        </p:nvSpPr>
        <p:spPr>
          <a:ln/>
        </p:spPr>
        <p:txBody>
          <a:bodyPr/>
          <a:lstStyle>
            <a:lvl1pPr>
              <a:defRPr/>
            </a:lvl1pPr>
          </a:lstStyle>
          <a:p>
            <a:pPr>
              <a:defRPr/>
            </a:pPr>
            <a:fld id="{204EEBF1-BAC0-449B-B736-909E61948D1E}" type="slidenum">
              <a:rPr lang="de-DE"/>
              <a:pPr>
                <a:defRPr/>
              </a:pPr>
              <a:t>‹#›</a:t>
            </a:fld>
            <a:endParaRPr lang="de-DE"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dirty="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de-DE" dirty="0"/>
          </a:p>
        </p:txBody>
      </p:sp>
      <p:sp>
        <p:nvSpPr>
          <p:cNvPr id="6"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7" name="Rectangle 6"/>
          <p:cNvSpPr>
            <a:spLocks noGrp="1" noChangeArrowheads="1"/>
          </p:cNvSpPr>
          <p:nvPr>
            <p:ph type="sldNum" sz="quarter" idx="12"/>
          </p:nvPr>
        </p:nvSpPr>
        <p:spPr>
          <a:ln/>
        </p:spPr>
        <p:txBody>
          <a:bodyPr/>
          <a:lstStyle>
            <a:lvl1pPr>
              <a:defRPr/>
            </a:lvl1pPr>
          </a:lstStyle>
          <a:p>
            <a:pPr>
              <a:defRPr/>
            </a:pPr>
            <a:fld id="{DF61B00E-1FD8-46A3-A44A-C212E3F1B959}" type="slidenum">
              <a:rPr lang="de-DE"/>
              <a:pPr>
                <a:defRPr/>
              </a:pPr>
              <a:t>‹#›</a:t>
            </a:fld>
            <a:endParaRPr lang="de-DE"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endParaRPr lang="de-DE" dirty="0"/>
          </a:p>
        </p:txBody>
      </p:sp>
      <p:sp>
        <p:nvSpPr>
          <p:cNvPr id="5"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6" name="Rectangle 6"/>
          <p:cNvSpPr>
            <a:spLocks noGrp="1" noChangeArrowheads="1"/>
          </p:cNvSpPr>
          <p:nvPr>
            <p:ph type="sldNum" sz="quarter" idx="12"/>
          </p:nvPr>
        </p:nvSpPr>
        <p:spPr>
          <a:ln/>
        </p:spPr>
        <p:txBody>
          <a:bodyPr/>
          <a:lstStyle>
            <a:lvl1pPr>
              <a:defRPr/>
            </a:lvl1pPr>
          </a:lstStyle>
          <a:p>
            <a:pPr>
              <a:defRPr/>
            </a:pPr>
            <a:fld id="{2264939F-943C-492D-80C1-3D8DA17C9DB8}" type="slidenum">
              <a:rPr lang="de-DE"/>
              <a:pPr>
                <a:defRPr/>
              </a:pPr>
              <a:t>‹#›</a:t>
            </a:fld>
            <a:endParaRPr lang="de-DE"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endParaRPr lang="de-DE" dirty="0"/>
          </a:p>
        </p:txBody>
      </p:sp>
      <p:sp>
        <p:nvSpPr>
          <p:cNvPr id="5"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6" name="Rectangle 6"/>
          <p:cNvSpPr>
            <a:spLocks noGrp="1" noChangeArrowheads="1"/>
          </p:cNvSpPr>
          <p:nvPr>
            <p:ph type="sldNum" sz="quarter" idx="12"/>
          </p:nvPr>
        </p:nvSpPr>
        <p:spPr>
          <a:ln/>
        </p:spPr>
        <p:txBody>
          <a:bodyPr/>
          <a:lstStyle>
            <a:lvl1pPr>
              <a:defRPr/>
            </a:lvl1pPr>
          </a:lstStyle>
          <a:p>
            <a:pPr>
              <a:defRPr/>
            </a:pPr>
            <a:fld id="{B31FE023-C9DB-4F88-9786-13E80C3477EA}" type="slidenum">
              <a:rPr lang="de-DE"/>
              <a:pPr>
                <a:defRPr/>
              </a:pPr>
              <a:t>‹#›</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dirty="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smtClean="0"/>
              <a:t>Titelmasterformat durch Klicken bearbeiten</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err="1" smtClean="0"/>
              <a:t>This</a:t>
            </a:r>
            <a:r>
              <a:rPr lang="de-DE" dirty="0" smtClean="0"/>
              <a:t> </a:t>
            </a:r>
            <a:r>
              <a:rPr lang="de-DE" dirty="0" err="1" smtClean="0"/>
              <a:t>section</a:t>
            </a:r>
            <a:r>
              <a:rPr lang="de-DE" dirty="0" smtClean="0"/>
              <a:t> </a:t>
            </a:r>
          </a:p>
        </p:txBody>
      </p:sp>
      <p:sp>
        <p:nvSpPr>
          <p:cNvPr id="4100" name="Line 4"/>
          <p:cNvSpPr>
            <a:spLocks noChangeShapeType="1"/>
          </p:cNvSpPr>
          <p:nvPr/>
        </p:nvSpPr>
        <p:spPr bwMode="auto">
          <a:xfrm>
            <a:off x="533400" y="1219200"/>
            <a:ext cx="8001000" cy="0"/>
          </a:xfrm>
          <a:prstGeom prst="line">
            <a:avLst/>
          </a:prstGeom>
          <a:noFill/>
          <a:ln w="9525">
            <a:solidFill>
              <a:srgbClr val="003366"/>
            </a:solidFill>
            <a:round/>
            <a:headEnd/>
            <a:tailEnd/>
          </a:ln>
          <a:effectLst/>
        </p:spPr>
        <p:txBody>
          <a:bodyPr/>
          <a:lstStyle/>
          <a:p>
            <a:pPr>
              <a:defRPr/>
            </a:pPr>
            <a:endParaRPr lang="de-DE" dirty="0"/>
          </a:p>
        </p:txBody>
      </p:sp>
      <p:sp>
        <p:nvSpPr>
          <p:cNvPr id="4101" name="Text Box 5"/>
          <p:cNvSpPr txBox="1">
            <a:spLocks noChangeArrowheads="1"/>
          </p:cNvSpPr>
          <p:nvPr/>
        </p:nvSpPr>
        <p:spPr bwMode="auto">
          <a:xfrm>
            <a:off x="7907338" y="6248400"/>
            <a:ext cx="696912" cy="244475"/>
          </a:xfrm>
          <a:prstGeom prst="rect">
            <a:avLst/>
          </a:prstGeom>
          <a:noFill/>
          <a:ln w="9525">
            <a:noFill/>
            <a:miter lim="800000"/>
            <a:headEnd/>
            <a:tailEnd/>
          </a:ln>
          <a:effectLst/>
        </p:spPr>
        <p:txBody>
          <a:bodyPr wrap="none">
            <a:spAutoFit/>
          </a:bodyPr>
          <a:lstStyle/>
          <a:p>
            <a:pPr>
              <a:defRPr/>
            </a:pPr>
            <a:r>
              <a:rPr lang="de-DE" sz="1000" b="0" dirty="0"/>
              <a:t>- </a:t>
            </a:r>
            <a:fld id="{2E9B48F2-B8AA-4947-B56E-BF420C312FAC}" type="slidenum">
              <a:rPr lang="de-DE" sz="1000" b="0"/>
              <a:pPr>
                <a:defRPr/>
              </a:pPr>
              <a:t>‹#›</a:t>
            </a:fld>
            <a:r>
              <a:rPr lang="de-DE" sz="1000" b="0" dirty="0"/>
              <a:t> -</a:t>
            </a:r>
          </a:p>
        </p:txBody>
      </p:sp>
      <p:sp>
        <p:nvSpPr>
          <p:cNvPr id="4102" name="Line 6"/>
          <p:cNvSpPr>
            <a:spLocks noChangeShapeType="1"/>
          </p:cNvSpPr>
          <p:nvPr/>
        </p:nvSpPr>
        <p:spPr bwMode="auto">
          <a:xfrm>
            <a:off x="609600" y="6096000"/>
            <a:ext cx="8001000" cy="0"/>
          </a:xfrm>
          <a:prstGeom prst="line">
            <a:avLst/>
          </a:prstGeom>
          <a:noFill/>
          <a:ln w="9525">
            <a:solidFill>
              <a:srgbClr val="003366"/>
            </a:solidFill>
            <a:round/>
            <a:headEnd/>
            <a:tailEnd/>
          </a:ln>
          <a:effectLst/>
        </p:spPr>
        <p:txBody>
          <a:bodyPr/>
          <a:lstStyle/>
          <a:p>
            <a:pPr>
              <a:defRPr/>
            </a:pPr>
            <a:endParaRPr lang="de-DE" dirty="0"/>
          </a:p>
        </p:txBody>
      </p:sp>
      <p:sp>
        <p:nvSpPr>
          <p:cNvPr id="8" name="Footer Placeholder 7"/>
          <p:cNvSpPr>
            <a:spLocks noGrp="1" noChangeArrowheads="1"/>
          </p:cNvSpPr>
          <p:nvPr>
            <p:ph type="ftr" sz="quarter" idx="3"/>
          </p:nvPr>
        </p:nvSpPr>
        <p:spPr>
          <a:xfrm>
            <a:off x="539750" y="6245225"/>
            <a:ext cx="4464050" cy="476250"/>
          </a:xfrm>
          <a:prstGeom prst="rect">
            <a:avLst/>
          </a:prstGeom>
          <a:ln/>
        </p:spPr>
        <p:txBody>
          <a:bodyPr/>
          <a:lstStyle>
            <a:lvl1pPr>
              <a:defRPr sz="1000" b="0">
                <a:latin typeface="Calibri" pitchFamily="34" charset="0"/>
              </a:defRPr>
            </a:lvl1pPr>
          </a:lstStyle>
          <a:p>
            <a:pPr>
              <a:defRPr/>
            </a:pPr>
            <a:r>
              <a:rPr lang="en-US" dirty="0" smtClean="0"/>
              <a:t>Tutorial: Introduction to Recommender Systems, ACM SAC 2010</a:t>
            </a:r>
            <a:endParaRPr lang="en-US" dirty="0"/>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sldNum="0" hdr="0" dt="0"/>
  <p:txStyles>
    <p:titleStyle>
      <a:lvl1pPr algn="l" rtl="0" eaLnBrk="0" fontAlgn="base" hangingPunct="0">
        <a:spcBef>
          <a:spcPct val="0"/>
        </a:spcBef>
        <a:spcAft>
          <a:spcPct val="0"/>
        </a:spcAft>
        <a:defRPr sz="2400" b="1">
          <a:solidFill>
            <a:srgbClr val="003366"/>
          </a:solidFill>
          <a:latin typeface="+mj-lt"/>
          <a:ea typeface="+mj-ea"/>
          <a:cs typeface="+mj-cs"/>
        </a:defRPr>
      </a:lvl1pPr>
      <a:lvl2pPr algn="l" rtl="0" eaLnBrk="0" fontAlgn="base" hangingPunct="0">
        <a:spcBef>
          <a:spcPct val="0"/>
        </a:spcBef>
        <a:spcAft>
          <a:spcPct val="0"/>
        </a:spcAft>
        <a:defRPr sz="2400" b="1">
          <a:solidFill>
            <a:srgbClr val="003366"/>
          </a:solidFill>
          <a:latin typeface="Verdana" pitchFamily="34" charset="0"/>
        </a:defRPr>
      </a:lvl2pPr>
      <a:lvl3pPr algn="l" rtl="0" eaLnBrk="0" fontAlgn="base" hangingPunct="0">
        <a:spcBef>
          <a:spcPct val="0"/>
        </a:spcBef>
        <a:spcAft>
          <a:spcPct val="0"/>
        </a:spcAft>
        <a:defRPr sz="2400" b="1">
          <a:solidFill>
            <a:srgbClr val="003366"/>
          </a:solidFill>
          <a:latin typeface="Verdana" pitchFamily="34" charset="0"/>
        </a:defRPr>
      </a:lvl3pPr>
      <a:lvl4pPr algn="l" rtl="0" eaLnBrk="0" fontAlgn="base" hangingPunct="0">
        <a:spcBef>
          <a:spcPct val="0"/>
        </a:spcBef>
        <a:spcAft>
          <a:spcPct val="0"/>
        </a:spcAft>
        <a:defRPr sz="2400" b="1">
          <a:solidFill>
            <a:srgbClr val="003366"/>
          </a:solidFill>
          <a:latin typeface="Verdana" pitchFamily="34" charset="0"/>
        </a:defRPr>
      </a:lvl4pPr>
      <a:lvl5pPr algn="l" rtl="0" eaLnBrk="0" fontAlgn="base" hangingPunct="0">
        <a:spcBef>
          <a:spcPct val="0"/>
        </a:spcBef>
        <a:spcAft>
          <a:spcPct val="0"/>
        </a:spcAft>
        <a:defRPr sz="2400" b="1">
          <a:solidFill>
            <a:srgbClr val="003366"/>
          </a:solidFill>
          <a:latin typeface="Verdana" pitchFamily="34" charset="0"/>
        </a:defRPr>
      </a:lvl5pPr>
      <a:lvl6pPr marL="457200" algn="l" rtl="0" fontAlgn="base">
        <a:spcBef>
          <a:spcPct val="0"/>
        </a:spcBef>
        <a:spcAft>
          <a:spcPct val="0"/>
        </a:spcAft>
        <a:defRPr sz="2400" b="1">
          <a:solidFill>
            <a:srgbClr val="003366"/>
          </a:solidFill>
          <a:latin typeface="Verdana" pitchFamily="34" charset="0"/>
        </a:defRPr>
      </a:lvl6pPr>
      <a:lvl7pPr marL="914400" algn="l" rtl="0" fontAlgn="base">
        <a:spcBef>
          <a:spcPct val="0"/>
        </a:spcBef>
        <a:spcAft>
          <a:spcPct val="0"/>
        </a:spcAft>
        <a:defRPr sz="2400" b="1">
          <a:solidFill>
            <a:srgbClr val="003366"/>
          </a:solidFill>
          <a:latin typeface="Verdana" pitchFamily="34" charset="0"/>
        </a:defRPr>
      </a:lvl7pPr>
      <a:lvl8pPr marL="1371600" algn="l" rtl="0" fontAlgn="base">
        <a:spcBef>
          <a:spcPct val="0"/>
        </a:spcBef>
        <a:spcAft>
          <a:spcPct val="0"/>
        </a:spcAft>
        <a:defRPr sz="2400" b="1">
          <a:solidFill>
            <a:srgbClr val="003366"/>
          </a:solidFill>
          <a:latin typeface="Verdana" pitchFamily="34" charset="0"/>
        </a:defRPr>
      </a:lvl8pPr>
      <a:lvl9pPr marL="1828800" algn="l" rtl="0" fontAlgn="base">
        <a:spcBef>
          <a:spcPct val="0"/>
        </a:spcBef>
        <a:spcAft>
          <a:spcPct val="0"/>
        </a:spcAft>
        <a:defRPr sz="2400" b="1">
          <a:solidFill>
            <a:srgbClr val="003366"/>
          </a:solidFill>
          <a:latin typeface="Verdana" pitchFamily="34" charset="0"/>
        </a:defRPr>
      </a:lvl9pPr>
    </p:titleStyle>
    <p:bodyStyle>
      <a:lvl1pPr marL="342900" indent="-342900" algn="l" rtl="0" eaLnBrk="0" fontAlgn="base" hangingPunct="0">
        <a:spcBef>
          <a:spcPts val="1200"/>
        </a:spcBef>
        <a:spcAft>
          <a:spcPct val="0"/>
        </a:spcAft>
        <a:buChar char="•"/>
        <a:defRPr sz="2000">
          <a:solidFill>
            <a:srgbClr val="003366"/>
          </a:solidFill>
          <a:latin typeface="+mn-lt"/>
          <a:ea typeface="+mn-ea"/>
          <a:cs typeface="+mn-cs"/>
        </a:defRPr>
      </a:lvl1pPr>
      <a:lvl2pPr marL="742950" indent="-285750" algn="l" rtl="0" eaLnBrk="0" fontAlgn="base" hangingPunct="0">
        <a:spcBef>
          <a:spcPct val="20000"/>
        </a:spcBef>
        <a:spcAft>
          <a:spcPct val="0"/>
        </a:spcAft>
        <a:buChar char="–"/>
        <a:defRPr>
          <a:solidFill>
            <a:srgbClr val="003366"/>
          </a:solidFill>
          <a:latin typeface="+mn-lt"/>
        </a:defRPr>
      </a:lvl2pPr>
      <a:lvl3pPr marL="1143000" indent="-228600" algn="l" rtl="0" eaLnBrk="0" fontAlgn="base" hangingPunct="0">
        <a:spcBef>
          <a:spcPct val="20000"/>
        </a:spcBef>
        <a:spcAft>
          <a:spcPct val="0"/>
        </a:spcAft>
        <a:buChar char="•"/>
        <a:defRPr sz="1700">
          <a:solidFill>
            <a:srgbClr val="003366"/>
          </a:solidFill>
          <a:latin typeface="+mn-lt"/>
        </a:defRPr>
      </a:lvl3pPr>
      <a:lvl4pPr marL="1600200" indent="-228600" algn="l" rtl="0" eaLnBrk="0" fontAlgn="base" hangingPunct="0">
        <a:spcBef>
          <a:spcPct val="20000"/>
        </a:spcBef>
        <a:spcAft>
          <a:spcPct val="0"/>
        </a:spcAft>
        <a:buChar char="–"/>
        <a:defRPr sz="1700">
          <a:solidFill>
            <a:srgbClr val="003366"/>
          </a:solidFill>
          <a:latin typeface="+mn-lt"/>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mn-lt"/>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smtClean="0"/>
              <a:t>Titelmasterformat durch Klicken bearbeiten</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512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mn-lt"/>
              </a:defRPr>
            </a:lvl1pPr>
          </a:lstStyle>
          <a:p>
            <a:pPr>
              <a:defRPr/>
            </a:pPr>
            <a:endParaRPr lang="de-DE" dirty="0"/>
          </a:p>
        </p:txBody>
      </p:sp>
      <p:sp>
        <p:nvSpPr>
          <p:cNvPr id="512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mn-lt"/>
              </a:defRPr>
            </a:lvl1pPr>
          </a:lstStyle>
          <a:p>
            <a:pPr>
              <a:defRPr/>
            </a:pPr>
            <a:endParaRPr lang="de-DE" dirty="0"/>
          </a:p>
        </p:txBody>
      </p:sp>
      <p:sp>
        <p:nvSpPr>
          <p:cNvPr id="512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a:defRPr/>
            </a:pPr>
            <a:fld id="{BBD004AC-48FD-42AD-B4D1-61F927313C22}" type="slidenum">
              <a:rPr lang="de-DE"/>
              <a:pPr>
                <a:defRPr/>
              </a:pPr>
              <a:t>‹#›</a:t>
            </a:fld>
            <a:endParaRPr lang="de-DE" dirty="0"/>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Information_filtering_syste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Music_Genome_Projec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1285852" y="2643182"/>
            <a:ext cx="6643734" cy="646331"/>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3600" dirty="0" smtClean="0">
                <a:ln>
                  <a:prstDash val="solid"/>
                </a:ln>
                <a:solidFill>
                  <a:srgbClr val="002060"/>
                </a:solidFill>
                <a:latin typeface="Calibri" pitchFamily="34" charset="0"/>
              </a:rPr>
              <a:t>Recommendation Systems</a:t>
            </a:r>
            <a:endParaRPr lang="en-US" sz="3600" dirty="0">
              <a:ln>
                <a:prstDash val="solid"/>
              </a:ln>
              <a:solidFill>
                <a:srgbClr val="002060"/>
              </a:solidFill>
              <a:latin typeface="Calibri" pitchFamily="34" charset="0"/>
            </a:endParaRPr>
          </a:p>
        </p:txBody>
      </p:sp>
      <p:pic>
        <p:nvPicPr>
          <p:cNvPr id="5126" name="Picture 6" descr="C:\Users\Fatih\AppData\Local\Microsoft\Windows\Temporary Internet Files\Content.IE5\W5BAFZQE\MP900444217[1].jp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719" y="3289513"/>
            <a:ext cx="3600000" cy="252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User-based nearest-neighbor collaborative filtering (1)</a:t>
            </a:r>
            <a:endParaRPr lang="en-US"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pPr algn="just"/>
                <a:r>
                  <a:rPr lang="en-US" sz="2200" dirty="0" smtClean="0"/>
                  <a:t>Find similar users to current user and look at their likes and dislikes to predict interests of current user.</a:t>
                </a:r>
              </a:p>
              <a:p>
                <a:r>
                  <a:rPr lang="en-US" sz="2200" dirty="0" smtClean="0"/>
                  <a:t>The basic technique</a:t>
                </a:r>
              </a:p>
              <a:p>
                <a:pPr lvl="1"/>
                <a:r>
                  <a:rPr lang="en-US" dirty="0" smtClean="0"/>
                  <a:t>Given an "active user" (Alice) and an item </a:t>
                </a:r>
                <a14:m>
                  <m:oMath xmlns:m="http://schemas.openxmlformats.org/officeDocument/2006/math">
                    <m:r>
                      <a:rPr lang="en-US" i="1" smtClean="0">
                        <a:latin typeface="Cambria Math"/>
                      </a:rPr>
                      <m:t>𝑖</m:t>
                    </m:r>
                  </m:oMath>
                </a14:m>
                <a:r>
                  <a:rPr lang="en-US" dirty="0" smtClean="0"/>
                  <a:t> not yet seen by Alice</a:t>
                </a:r>
              </a:p>
              <a:p>
                <a:pPr lvl="2"/>
                <a:r>
                  <a:rPr lang="en-US" dirty="0" smtClean="0"/>
                  <a:t>find a set of users (</a:t>
                </a:r>
                <a:r>
                  <a:rPr lang="en-US" dirty="0"/>
                  <a:t>peers/nearest neighbors) </a:t>
                </a:r>
                <a:r>
                  <a:rPr lang="en-US" dirty="0" smtClean="0"/>
                  <a:t>who liked the same items as Alice in the past </a:t>
                </a:r>
                <a:r>
                  <a:rPr lang="en-US" b="1" dirty="0" smtClean="0"/>
                  <a:t>and </a:t>
                </a:r>
                <a:r>
                  <a:rPr lang="en-US" dirty="0" smtClean="0"/>
                  <a:t>who have rated item </a:t>
                </a:r>
                <a14:m>
                  <m:oMath xmlns:m="http://schemas.openxmlformats.org/officeDocument/2006/math">
                    <m:r>
                      <a:rPr lang="en-US" i="1">
                        <a:latin typeface="Cambria Math"/>
                      </a:rPr>
                      <m:t>𝑖</m:t>
                    </m:r>
                  </m:oMath>
                </a14:m>
                <a:endParaRPr lang="en-US" dirty="0" smtClean="0"/>
              </a:p>
              <a:p>
                <a:pPr lvl="2"/>
                <a:r>
                  <a:rPr lang="en-US" dirty="0" smtClean="0"/>
                  <a:t>use, e.g. the average of their ratings to predict, if Alice will like item </a:t>
                </a:r>
                <a14:m>
                  <m:oMath xmlns:m="http://schemas.openxmlformats.org/officeDocument/2006/math">
                    <m:r>
                      <a:rPr lang="en-US" i="1">
                        <a:latin typeface="Cambria Math"/>
                      </a:rPr>
                      <m:t>𝑖</m:t>
                    </m:r>
                  </m:oMath>
                </a14:m>
                <a:endParaRPr lang="en-US" dirty="0" smtClean="0"/>
              </a:p>
              <a:p>
                <a:pPr lvl="2"/>
                <a:r>
                  <a:rPr lang="en-US" dirty="0" smtClean="0"/>
                  <a:t>do this for all items Alice has not seen and recommend the best-rated</a:t>
                </a:r>
              </a:p>
              <a:p>
                <a:r>
                  <a:rPr lang="en-US" sz="2200" dirty="0"/>
                  <a:t>Basic assumption and idea</a:t>
                </a:r>
              </a:p>
              <a:p>
                <a:pPr lvl="1"/>
                <a:r>
                  <a:rPr lang="en-US" dirty="0"/>
                  <a:t>If users had similar tastes in the past they will have similar tastes in the future</a:t>
                </a:r>
              </a:p>
              <a:p>
                <a:pPr lvl="1"/>
                <a:r>
                  <a:rPr lang="en-US" dirty="0"/>
                  <a:t>User preferences remain stable and consistent over time</a:t>
                </a:r>
              </a:p>
              <a:p>
                <a:endParaRPr lang="en-US"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3"/>
                <a:stretch>
                  <a:fillRect l="-815" t="-943" r="-963"/>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User-based nearest-neighbor collaborative </a:t>
            </a:r>
            <a:r>
              <a:rPr lang="en-US" smtClean="0"/>
              <a:t>filtering (2)</a:t>
            </a:r>
            <a:endParaRPr lang="en-US" dirty="0"/>
          </a:p>
        </p:txBody>
      </p:sp>
      <p:sp>
        <p:nvSpPr>
          <p:cNvPr id="3" name="Inhaltsplatzhalter 2"/>
          <p:cNvSpPr>
            <a:spLocks noGrp="1"/>
          </p:cNvSpPr>
          <p:nvPr>
            <p:ph idx="1"/>
          </p:nvPr>
        </p:nvSpPr>
        <p:spPr/>
        <p:txBody>
          <a:bodyPr/>
          <a:lstStyle/>
          <a:p>
            <a:r>
              <a:rPr lang="en-US" smtClean="0"/>
              <a:t>Example</a:t>
            </a:r>
          </a:p>
          <a:p>
            <a:pPr lvl="1"/>
            <a:r>
              <a:rPr lang="en-US" smtClean="0"/>
              <a:t>A </a:t>
            </a:r>
            <a:r>
              <a:rPr lang="en-US"/>
              <a:t>database of ratings of the current user, Alice, and some other </a:t>
            </a:r>
            <a:r>
              <a:rPr lang="en-US" smtClean="0"/>
              <a:t>users is given:</a:t>
            </a:r>
            <a:endParaRPr lang="en-US"/>
          </a:p>
          <a:p>
            <a:pPr lvl="1"/>
            <a:endParaRPr lang="en-US"/>
          </a:p>
          <a:p>
            <a:pPr lvl="1"/>
            <a:endParaRPr lang="en-US" smtClean="0"/>
          </a:p>
          <a:p>
            <a:pPr lvl="1"/>
            <a:endParaRPr lang="en-US"/>
          </a:p>
          <a:p>
            <a:pPr lvl="1"/>
            <a:endParaRPr lang="en-US" smtClean="0"/>
          </a:p>
          <a:p>
            <a:pPr lvl="1"/>
            <a:endParaRPr lang="en-US"/>
          </a:p>
          <a:p>
            <a:pPr lvl="1"/>
            <a:endParaRPr lang="en-US" smtClean="0"/>
          </a:p>
          <a:p>
            <a:pPr lvl="1"/>
            <a:endParaRPr lang="en-US"/>
          </a:p>
          <a:p>
            <a:pPr lvl="1"/>
            <a:endParaRPr lang="en-US" smtClean="0"/>
          </a:p>
          <a:p>
            <a:pPr lvl="1"/>
            <a:r>
              <a:rPr lang="en-US"/>
              <a:t>Determine whether Alice will like or dislike </a:t>
            </a:r>
            <a:r>
              <a:rPr lang="en-US" i="1"/>
              <a:t>Item5</a:t>
            </a:r>
            <a:r>
              <a:rPr lang="en-US"/>
              <a:t>, which Alice has not yet rated or seen</a:t>
            </a:r>
          </a:p>
          <a:p>
            <a:pPr lvl="1"/>
            <a:endParaRPr lang="en-US" smtClean="0"/>
          </a:p>
        </p:txBody>
      </p:sp>
      <p:graphicFrame>
        <p:nvGraphicFramePr>
          <p:cNvPr id="5" name="Tabelle 4"/>
          <p:cNvGraphicFramePr>
            <a:graphicFrameLocks noGrp="1"/>
          </p:cNvGraphicFramePr>
          <p:nvPr>
            <p:extLst>
              <p:ext uri="{D42A27DB-BD31-4B8C-83A1-F6EECF244321}">
                <p14:modId xmlns:p14="http://schemas.microsoft.com/office/powerpoint/2010/main" val="660167776"/>
              </p:ext>
            </p:extLst>
          </p:nvPr>
        </p:nvGraphicFramePr>
        <p:xfrm>
          <a:off x="1788368" y="2420888"/>
          <a:ext cx="6096000" cy="2225040"/>
        </p:xfrm>
        <a:graphic>
          <a:graphicData uri="http://schemas.openxmlformats.org/drawingml/2006/table">
            <a:tbl>
              <a:tblPr firstRow="1" bandRow="1">
                <a:tableStyleId>{00A15C55-8517-42AA-B614-E9B94910E393}</a:tableStyleId>
              </a:tblPr>
              <a:tblGrid>
                <a:gridCol w="1016000"/>
                <a:gridCol w="1016000"/>
                <a:gridCol w="1016000"/>
                <a:gridCol w="1016000"/>
                <a:gridCol w="1016000"/>
                <a:gridCol w="1016000"/>
              </a:tblGrid>
              <a:tr h="370840">
                <a:tc>
                  <a:txBody>
                    <a:bodyPr/>
                    <a:lstStyle/>
                    <a:p>
                      <a:pPr algn="ct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Item5</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Alice</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800" baseline="0" dirty="0" smtClean="0">
                          <a:solidFill>
                            <a:schemeClr val="tx1"/>
                          </a:solidFill>
                          <a:latin typeface="Calibri" pitchFamily="34" charset="0"/>
                        </a:rPr>
                        <a:t>?</a:t>
                      </a:r>
                      <a:endParaRPr lang="en-US" sz="1800" baseline="0" dirty="0">
                        <a:solidFill>
                          <a:schemeClr val="tx1"/>
                        </a:solidFill>
                        <a:latin typeface="Calibri" pitchFamily="34" charset="0"/>
                      </a:endParaRPr>
                    </a:p>
                  </a:txBody>
                  <a:tcPr>
                    <a:solidFill>
                      <a:srgbClr val="FFC000"/>
                    </a:solidFill>
                  </a:tcPr>
                </a:tc>
              </a:tr>
              <a:tr h="370840">
                <a:tc>
                  <a:txBody>
                    <a:bodyPr/>
                    <a:lstStyle/>
                    <a:p>
                      <a:pPr algn="ctr"/>
                      <a:r>
                        <a:rPr lang="en-US" sz="1600" baseline="0" dirty="0" smtClean="0">
                          <a:latin typeface="Calibri" pitchFamily="34" charset="0"/>
                        </a:rPr>
                        <a:t>User1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User2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User3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User4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r>
            </a:tbl>
          </a:graphicData>
        </a:graphic>
      </p:graphicFrame>
    </p:spTree>
    <p:extLst>
      <p:ext uri="{BB962C8B-B14F-4D97-AF65-F5344CB8AC3E}">
        <p14:creationId xmlns:p14="http://schemas.microsoft.com/office/powerpoint/2010/main" val="36234877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User-based nearest-neighbor collaborative </a:t>
            </a:r>
            <a:r>
              <a:rPr lang="en-US" smtClean="0"/>
              <a:t>filtering (3)</a:t>
            </a:r>
            <a:endParaRPr lang="en-US" dirty="0"/>
          </a:p>
        </p:txBody>
      </p:sp>
      <p:sp>
        <p:nvSpPr>
          <p:cNvPr id="3" name="Inhaltsplatzhalter 2"/>
          <p:cNvSpPr>
            <a:spLocks noGrp="1"/>
          </p:cNvSpPr>
          <p:nvPr>
            <p:ph idx="1"/>
          </p:nvPr>
        </p:nvSpPr>
        <p:spPr/>
        <p:txBody>
          <a:bodyPr/>
          <a:lstStyle/>
          <a:p>
            <a:r>
              <a:rPr lang="en-US" dirty="0"/>
              <a:t>Some first questions</a:t>
            </a:r>
          </a:p>
          <a:p>
            <a:pPr lvl="1"/>
            <a:r>
              <a:rPr lang="en-US" dirty="0"/>
              <a:t>How do we measure similarity?</a:t>
            </a:r>
          </a:p>
          <a:p>
            <a:pPr lvl="1"/>
            <a:r>
              <a:rPr lang="en-US" dirty="0"/>
              <a:t>How many neighbors should we consider?</a:t>
            </a:r>
          </a:p>
          <a:p>
            <a:pPr lvl="1"/>
            <a:r>
              <a:rPr lang="en-US" dirty="0"/>
              <a:t>How do we generate a prediction from the neighbors' ratings?</a:t>
            </a:r>
          </a:p>
          <a:p>
            <a:pPr marL="0" indent="0">
              <a:buNone/>
            </a:pPr>
            <a:endParaRPr lang="en-US" dirty="0"/>
          </a:p>
        </p:txBody>
      </p:sp>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84368" y="1700808"/>
            <a:ext cx="715144" cy="715144"/>
          </a:xfrm>
          <a:prstGeom prst="rect">
            <a:avLst/>
          </a:prstGeom>
        </p:spPr>
      </p:pic>
      <p:graphicFrame>
        <p:nvGraphicFramePr>
          <p:cNvPr id="6" name="Tabelle 5"/>
          <p:cNvGraphicFramePr>
            <a:graphicFrameLocks noGrp="1"/>
          </p:cNvGraphicFramePr>
          <p:nvPr>
            <p:extLst>
              <p:ext uri="{D42A27DB-BD31-4B8C-83A1-F6EECF244321}">
                <p14:modId xmlns:p14="http://schemas.microsoft.com/office/powerpoint/2010/main" val="2369299136"/>
              </p:ext>
            </p:extLst>
          </p:nvPr>
        </p:nvGraphicFramePr>
        <p:xfrm>
          <a:off x="1259632" y="3645024"/>
          <a:ext cx="6096000" cy="2225040"/>
        </p:xfrm>
        <a:graphic>
          <a:graphicData uri="http://schemas.openxmlformats.org/drawingml/2006/table">
            <a:tbl>
              <a:tblPr firstRow="1" bandRow="1">
                <a:tableStyleId>{00A15C55-8517-42AA-B614-E9B94910E393}</a:tableStyleId>
              </a:tblPr>
              <a:tblGrid>
                <a:gridCol w="1016000"/>
                <a:gridCol w="1016000"/>
                <a:gridCol w="1016000"/>
                <a:gridCol w="1016000"/>
                <a:gridCol w="1016000"/>
                <a:gridCol w="1016000"/>
              </a:tblGrid>
              <a:tr h="370840">
                <a:tc>
                  <a:txBody>
                    <a:bodyPr/>
                    <a:lstStyle/>
                    <a:p>
                      <a:pPr algn="ct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Item5</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Alice</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800" baseline="0" dirty="0" smtClean="0">
                          <a:solidFill>
                            <a:schemeClr val="tx1"/>
                          </a:solidFill>
                          <a:latin typeface="Calibri" pitchFamily="34" charset="0"/>
                        </a:rPr>
                        <a:t>?</a:t>
                      </a:r>
                      <a:endParaRPr lang="en-US" sz="1800" baseline="0" dirty="0">
                        <a:solidFill>
                          <a:schemeClr val="tx1"/>
                        </a:solidFill>
                        <a:latin typeface="Calibri" pitchFamily="34" charset="0"/>
                      </a:endParaRPr>
                    </a:p>
                  </a:txBody>
                  <a:tcPr>
                    <a:solidFill>
                      <a:srgbClr val="FFC000"/>
                    </a:solidFill>
                  </a:tcPr>
                </a:tc>
              </a:tr>
              <a:tr h="370840">
                <a:tc>
                  <a:txBody>
                    <a:bodyPr/>
                    <a:lstStyle/>
                    <a:p>
                      <a:pPr algn="ctr"/>
                      <a:r>
                        <a:rPr lang="en-US" sz="1600" baseline="0" dirty="0" smtClean="0">
                          <a:latin typeface="Calibri" pitchFamily="34" charset="0"/>
                        </a:rPr>
                        <a:t>User1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User2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User3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User4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r>
            </a:tbl>
          </a:graphicData>
        </a:graphic>
      </p:graphicFrame>
    </p:spTree>
    <p:extLst>
      <p:ext uri="{BB962C8B-B14F-4D97-AF65-F5344CB8AC3E}">
        <p14:creationId xmlns:p14="http://schemas.microsoft.com/office/powerpoint/2010/main" val="30110417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Measuring </a:t>
            </a:r>
            <a:r>
              <a:rPr lang="en-US" smtClean="0"/>
              <a:t>user similarity (1)</a:t>
            </a:r>
            <a:endParaRPr lang="en-US"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428596" y="1500174"/>
                <a:ext cx="8229600" cy="4525963"/>
              </a:xfrm>
            </p:spPr>
            <p:txBody>
              <a:bodyPr/>
              <a:lstStyle/>
              <a:p>
                <a:r>
                  <a:rPr lang="en-US" dirty="0" smtClean="0"/>
                  <a:t>A popular similarity measure in user-based CF: </a:t>
                </a:r>
                <a:r>
                  <a:rPr lang="en-US" b="1" dirty="0" smtClean="0"/>
                  <a:t>Pearson correlation</a:t>
                </a:r>
              </a:p>
              <a:p>
                <a:pPr lvl="1">
                  <a:buNone/>
                </a:pPr>
                <a14:m>
                  <m:oMath xmlns:m="http://schemas.openxmlformats.org/officeDocument/2006/math">
                    <m:r>
                      <a:rPr lang="en-US" i="1" dirty="0" smtClean="0">
                        <a:latin typeface="Cambria Math"/>
                      </a:rPr>
                      <m:t>𝑎</m:t>
                    </m:r>
                  </m:oMath>
                </a14:m>
                <a:r>
                  <a:rPr lang="en-US" dirty="0" smtClean="0"/>
                  <a:t>, </a:t>
                </a:r>
                <a14:m>
                  <m:oMath xmlns:m="http://schemas.openxmlformats.org/officeDocument/2006/math">
                    <m:r>
                      <a:rPr lang="en-US" i="1" dirty="0" smtClean="0">
                        <a:latin typeface="Cambria Math"/>
                      </a:rPr>
                      <m:t>𝑏</m:t>
                    </m:r>
                  </m:oMath>
                </a14:m>
                <a:r>
                  <a:rPr lang="en-US" dirty="0" smtClean="0"/>
                  <a:t>  : users</a:t>
                </a:r>
              </a:p>
              <a:p>
                <a:pPr lvl="1">
                  <a:buNone/>
                </a:pPr>
                <a14:m>
                  <m:oMath xmlns:m="http://schemas.openxmlformats.org/officeDocument/2006/math">
                    <m:sSub>
                      <m:sSubPr>
                        <m:ctrlPr>
                          <a:rPr lang="de-DE" b="0" i="1" dirty="0" smtClean="0">
                            <a:latin typeface="Cambria Math"/>
                          </a:rPr>
                        </m:ctrlPr>
                      </m:sSubPr>
                      <m:e>
                        <m:r>
                          <a:rPr lang="en-US" i="1" dirty="0" smtClean="0">
                            <a:latin typeface="Cambria Math"/>
                          </a:rPr>
                          <m:t>𝑟</m:t>
                        </m:r>
                      </m:e>
                      <m:sub>
                        <m:r>
                          <a:rPr lang="de-DE" b="0" i="1" dirty="0" smtClean="0">
                            <a:latin typeface="Cambria Math"/>
                          </a:rPr>
                          <m:t>𝑎</m:t>
                        </m:r>
                        <m:r>
                          <a:rPr lang="de-DE" b="0" i="1" dirty="0" smtClean="0">
                            <a:latin typeface="Cambria Math"/>
                          </a:rPr>
                          <m:t>,</m:t>
                        </m:r>
                        <m:r>
                          <a:rPr lang="de-DE" b="0" i="1" dirty="0" smtClean="0">
                            <a:latin typeface="Cambria Math"/>
                          </a:rPr>
                          <m:t>𝑝</m:t>
                        </m:r>
                      </m:sub>
                    </m:sSub>
                  </m:oMath>
                </a14:m>
                <a:r>
                  <a:rPr lang="en-US" dirty="0" smtClean="0"/>
                  <a:t>: rating of user </a:t>
                </a:r>
                <a14:m>
                  <m:oMath xmlns:m="http://schemas.openxmlformats.org/officeDocument/2006/math">
                    <m:r>
                      <a:rPr lang="en-US" i="1" dirty="0" smtClean="0">
                        <a:latin typeface="Cambria Math"/>
                      </a:rPr>
                      <m:t>𝑎</m:t>
                    </m:r>
                  </m:oMath>
                </a14:m>
                <a:r>
                  <a:rPr lang="en-US" dirty="0" smtClean="0"/>
                  <a:t> for item </a:t>
                </a:r>
                <a14:m>
                  <m:oMath xmlns:m="http://schemas.openxmlformats.org/officeDocument/2006/math">
                    <m:r>
                      <a:rPr lang="en-US" i="1" dirty="0" smtClean="0">
                        <a:latin typeface="Cambria Math"/>
                      </a:rPr>
                      <m:t>𝑝</m:t>
                    </m:r>
                  </m:oMath>
                </a14:m>
                <a:endParaRPr lang="en-US" dirty="0" smtClean="0"/>
              </a:p>
              <a:p>
                <a:pPr lvl="1">
                  <a:buNone/>
                </a:pPr>
                <a14:m>
                  <m:oMath xmlns:m="http://schemas.openxmlformats.org/officeDocument/2006/math">
                    <m:r>
                      <a:rPr lang="en-US" i="1" dirty="0" smtClean="0">
                        <a:latin typeface="Cambria Math"/>
                      </a:rPr>
                      <m:t>𝑃</m:t>
                    </m:r>
                  </m:oMath>
                </a14:m>
                <a:r>
                  <a:rPr lang="en-US" dirty="0" smtClean="0"/>
                  <a:t>	      : set of items, rated both by </a:t>
                </a:r>
                <a14:m>
                  <m:oMath xmlns:m="http://schemas.openxmlformats.org/officeDocument/2006/math">
                    <m:r>
                      <a:rPr lang="en-US" i="1" dirty="0" smtClean="0">
                        <a:latin typeface="Cambria Math"/>
                      </a:rPr>
                      <m:t>𝑎</m:t>
                    </m:r>
                  </m:oMath>
                </a14:m>
                <a:r>
                  <a:rPr lang="en-US" dirty="0" smtClean="0"/>
                  <a:t> and </a:t>
                </a:r>
                <a14:m>
                  <m:oMath xmlns:m="http://schemas.openxmlformats.org/officeDocument/2006/math">
                    <m:r>
                      <a:rPr lang="en-US" i="1" dirty="0" smtClean="0">
                        <a:latin typeface="Cambria Math"/>
                      </a:rPr>
                      <m:t>𝑏</m:t>
                    </m:r>
                  </m:oMath>
                </a14:m>
                <a:endParaRPr lang="en-US" dirty="0" smtClean="0"/>
              </a:p>
              <a:p>
                <a:pPr lvl="1"/>
                <a:r>
                  <a:rPr lang="en-US" dirty="0" smtClean="0"/>
                  <a:t>Possible similarity values between </a:t>
                </a:r>
                <a14:m>
                  <m:oMath xmlns:m="http://schemas.openxmlformats.org/officeDocument/2006/math">
                    <m:r>
                      <a:rPr lang="en-US" i="1" dirty="0" smtClean="0">
                        <a:latin typeface="Cambria Math"/>
                      </a:rPr>
                      <m:t>−1</m:t>
                    </m:r>
                  </m:oMath>
                </a14:m>
                <a:r>
                  <a:rPr lang="en-US" dirty="0" smtClean="0"/>
                  <a:t> and </a:t>
                </a:r>
                <a14:m>
                  <m:oMath xmlns:m="http://schemas.openxmlformats.org/officeDocument/2006/math">
                    <m:r>
                      <a:rPr lang="en-US" i="1" dirty="0" smtClean="0">
                        <a:latin typeface="Cambria Math"/>
                      </a:rPr>
                      <m:t>1</m:t>
                    </m:r>
                  </m:oMath>
                </a14:m>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a:buNone/>
                </a:pPr>
                <a:endParaRPr lang="en-US" b="1" dirty="0" smtClean="0"/>
              </a:p>
              <a:p>
                <a:endParaRPr lang="en-US"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428596" y="1500174"/>
                <a:ext cx="8229600" cy="4525963"/>
              </a:xfrm>
              <a:blipFill rotWithShape="1">
                <a:blip r:embed="rId3"/>
                <a:stretch>
                  <a:fillRect l="-593" t="-673"/>
                </a:stretch>
              </a:blipFill>
            </p:spPr>
            <p:txBody>
              <a:bodyPr/>
              <a:lstStyle/>
              <a:p>
                <a:r>
                  <a:rPr lang="de-DE">
                    <a:noFill/>
                  </a:rPr>
                  <a:t> </a:t>
                </a:r>
              </a:p>
            </p:txBody>
          </p:sp>
        </mc:Fallback>
      </mc:AlternateContent>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3" name="Rectangle 5"/>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4" name="Textfeld 3"/>
              <p:cNvSpPr txBox="1"/>
              <p:nvPr/>
            </p:nvSpPr>
            <p:spPr>
              <a:xfrm>
                <a:off x="755576" y="3446905"/>
                <a:ext cx="5439694" cy="9902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𝒔𝒊𝒎</m:t>
                      </m:r>
                      <m:d>
                        <m:dPr>
                          <m:ctrlPr>
                            <a:rPr lang="en-US" b="1" i="1" smtClean="0">
                              <a:latin typeface="Cambria Math"/>
                            </a:rPr>
                          </m:ctrlPr>
                        </m:dPr>
                        <m:e>
                          <m:r>
                            <a:rPr lang="en-US" b="1" i="1" smtClean="0">
                              <a:latin typeface="Cambria Math"/>
                            </a:rPr>
                            <m:t>𝒂</m:t>
                          </m:r>
                          <m:r>
                            <a:rPr lang="en-US" b="1" i="1" smtClean="0">
                              <a:latin typeface="Cambria Math"/>
                            </a:rPr>
                            <m:t>,</m:t>
                          </m:r>
                          <m:r>
                            <a:rPr lang="en-US" b="1" i="1" smtClean="0">
                              <a:latin typeface="Cambria Math"/>
                            </a:rPr>
                            <m:t>𝒃</m:t>
                          </m:r>
                        </m:e>
                      </m:d>
                      <m:r>
                        <a:rPr lang="en-US" b="1" i="1" smtClean="0">
                          <a:latin typeface="Cambria Math"/>
                        </a:rPr>
                        <m:t>= </m:t>
                      </m:r>
                      <m:f>
                        <m:fPr>
                          <m:ctrlPr>
                            <a:rPr lang="en-US" b="1" i="1" smtClean="0">
                              <a:latin typeface="Cambria Math"/>
                            </a:rPr>
                          </m:ctrlPr>
                        </m:fPr>
                        <m:num>
                          <m:nary>
                            <m:naryPr>
                              <m:chr m:val="∑"/>
                              <m:supHide m:val="on"/>
                              <m:ctrlPr>
                                <a:rPr lang="en-US" b="1" i="1" smtClean="0">
                                  <a:latin typeface="Cambria Math"/>
                                </a:rPr>
                              </m:ctrlPr>
                            </m:naryPr>
                            <m:sub>
                              <m:r>
                                <m:rPr>
                                  <m:brk m:alnAt="7"/>
                                </m:rPr>
                                <a:rPr lang="en-US" b="1" i="1" smtClean="0">
                                  <a:latin typeface="Cambria Math"/>
                                </a:rPr>
                                <m:t>𝒑</m:t>
                              </m:r>
                              <m:r>
                                <a:rPr lang="en-US" b="1" i="1" smtClean="0">
                                  <a:latin typeface="Cambria Math"/>
                                </a:rPr>
                                <m:t> ∈</m:t>
                              </m:r>
                              <m:r>
                                <a:rPr lang="en-US" b="1" i="1" smtClean="0">
                                  <a:latin typeface="Cambria Math"/>
                                  <a:ea typeface="Cambria Math"/>
                                </a:rPr>
                                <m:t>𝑷</m:t>
                              </m:r>
                            </m:sub>
                            <m:sup/>
                            <m:e>
                              <m:r>
                                <a:rPr lang="en-US" b="1" i="1" smtClean="0">
                                  <a:latin typeface="Cambria Math"/>
                                </a:rPr>
                                <m:t>(</m:t>
                              </m:r>
                              <m:sSub>
                                <m:sSubPr>
                                  <m:ctrlPr>
                                    <a:rPr lang="en-US" b="1" i="1" smtClean="0">
                                      <a:latin typeface="Cambria Math"/>
                                    </a:rPr>
                                  </m:ctrlPr>
                                </m:sSubPr>
                                <m:e>
                                  <m:r>
                                    <a:rPr lang="en-US" b="1" i="1" smtClean="0">
                                      <a:latin typeface="Cambria Math"/>
                                    </a:rPr>
                                    <m:t>𝒓</m:t>
                                  </m:r>
                                </m:e>
                                <m:sub>
                                  <m:r>
                                    <a:rPr lang="en-US" b="1" i="1" smtClean="0">
                                      <a:latin typeface="Cambria Math"/>
                                    </a:rPr>
                                    <m:t>𝒂</m:t>
                                  </m:r>
                                  <m:r>
                                    <a:rPr lang="en-US" b="1" i="1" smtClean="0">
                                      <a:latin typeface="Cambria Math"/>
                                    </a:rPr>
                                    <m:t>,</m:t>
                                  </m:r>
                                  <m:r>
                                    <a:rPr lang="en-US" b="1" i="1" smtClean="0">
                                      <a:latin typeface="Cambria Math"/>
                                    </a:rPr>
                                    <m:t>𝒑</m:t>
                                  </m:r>
                                </m:sub>
                              </m:sSub>
                              <m:r>
                                <a:rPr lang="en-US" b="1" i="1" smtClean="0">
                                  <a:latin typeface="Cambria Math"/>
                                </a:rPr>
                                <m:t>−</m:t>
                              </m:r>
                              <m:sSub>
                                <m:sSubPr>
                                  <m:ctrlPr>
                                    <a:rPr lang="en-US" b="1" i="1" smtClean="0">
                                      <a:latin typeface="Cambria Math"/>
                                    </a:rPr>
                                  </m:ctrlPr>
                                </m:sSubPr>
                                <m:e>
                                  <m:acc>
                                    <m:accPr>
                                      <m:chr m:val="̅"/>
                                      <m:ctrlPr>
                                        <a:rPr lang="en-US" b="1" i="1" smtClean="0">
                                          <a:latin typeface="Cambria Math"/>
                                        </a:rPr>
                                      </m:ctrlPr>
                                    </m:accPr>
                                    <m:e>
                                      <m:r>
                                        <a:rPr lang="en-US" b="1" i="1" smtClean="0">
                                          <a:latin typeface="Cambria Math"/>
                                        </a:rPr>
                                        <m:t>𝒓</m:t>
                                      </m:r>
                                    </m:e>
                                  </m:acc>
                                </m:e>
                                <m:sub>
                                  <m:r>
                                    <a:rPr lang="en-US" b="1" i="1" smtClean="0">
                                      <a:latin typeface="Cambria Math"/>
                                    </a:rPr>
                                    <m:t>𝒂</m:t>
                                  </m:r>
                                </m:sub>
                              </m:sSub>
                              <m:r>
                                <a:rPr lang="en-US" b="1" i="1" smtClean="0">
                                  <a:latin typeface="Cambria Math"/>
                                </a:rPr>
                                <m:t>)</m:t>
                              </m:r>
                              <m:r>
                                <a:rPr lang="en-US" i="1">
                                  <a:latin typeface="Cambria Math"/>
                                </a:rPr>
                                <m:t>(</m:t>
                              </m:r>
                              <m:sSub>
                                <m:sSubPr>
                                  <m:ctrlPr>
                                    <a:rPr lang="en-US" i="1">
                                      <a:latin typeface="Cambria Math"/>
                                    </a:rPr>
                                  </m:ctrlPr>
                                </m:sSubPr>
                                <m:e>
                                  <m:r>
                                    <a:rPr lang="en-US" i="1">
                                      <a:latin typeface="Cambria Math"/>
                                    </a:rPr>
                                    <m:t>𝒓</m:t>
                                  </m:r>
                                </m:e>
                                <m:sub>
                                  <m:r>
                                    <a:rPr lang="en-US" b="1" i="1" smtClean="0">
                                      <a:latin typeface="Cambria Math"/>
                                    </a:rPr>
                                    <m:t>𝒃</m:t>
                                  </m:r>
                                  <m:r>
                                    <a:rPr lang="en-US" i="1">
                                      <a:latin typeface="Cambria Math"/>
                                    </a:rPr>
                                    <m:t>,</m:t>
                                  </m:r>
                                  <m:r>
                                    <a:rPr lang="en-US" i="1">
                                      <a:latin typeface="Cambria Math"/>
                                    </a:rPr>
                                    <m:t>𝒑</m:t>
                                  </m:r>
                                </m:sub>
                              </m:sSub>
                              <m:r>
                                <a:rPr lang="en-US" i="1">
                                  <a:latin typeface="Cambria Math"/>
                                </a:rPr>
                                <m:t>−</m:t>
                              </m:r>
                              <m:sSub>
                                <m:sSubPr>
                                  <m:ctrlPr>
                                    <a:rPr lang="en-US" i="1">
                                      <a:latin typeface="Cambria Math"/>
                                    </a:rPr>
                                  </m:ctrlPr>
                                </m:sSubPr>
                                <m:e>
                                  <m:acc>
                                    <m:accPr>
                                      <m:chr m:val="̅"/>
                                      <m:ctrlPr>
                                        <a:rPr lang="en-US" i="1">
                                          <a:latin typeface="Cambria Math"/>
                                        </a:rPr>
                                      </m:ctrlPr>
                                    </m:accPr>
                                    <m:e>
                                      <m:r>
                                        <a:rPr lang="en-US" i="1">
                                          <a:latin typeface="Cambria Math"/>
                                        </a:rPr>
                                        <m:t>𝒓</m:t>
                                      </m:r>
                                    </m:e>
                                  </m:acc>
                                </m:e>
                                <m:sub>
                                  <m:r>
                                    <a:rPr lang="en-US" b="1" i="1" smtClean="0">
                                      <a:latin typeface="Cambria Math"/>
                                    </a:rPr>
                                    <m:t>𝒃</m:t>
                                  </m:r>
                                </m:sub>
                              </m:sSub>
                              <m:r>
                                <a:rPr lang="en-US" i="1">
                                  <a:latin typeface="Cambria Math"/>
                                </a:rPr>
                                <m:t>)</m:t>
                              </m:r>
                            </m:e>
                          </m:nary>
                        </m:num>
                        <m:den>
                          <m:rad>
                            <m:radPr>
                              <m:degHide m:val="on"/>
                              <m:ctrlPr>
                                <a:rPr lang="en-US" b="1" i="1" smtClean="0">
                                  <a:latin typeface="Cambria Math"/>
                                </a:rPr>
                              </m:ctrlPr>
                            </m:radPr>
                            <m:deg/>
                            <m:e>
                              <m:nary>
                                <m:naryPr>
                                  <m:chr m:val="∑"/>
                                  <m:supHide m:val="on"/>
                                  <m:ctrlPr>
                                    <a:rPr lang="en-US" i="1">
                                      <a:latin typeface="Cambria Math"/>
                                    </a:rPr>
                                  </m:ctrlPr>
                                </m:naryPr>
                                <m:sub>
                                  <m:r>
                                    <m:rPr>
                                      <m:brk m:alnAt="7"/>
                                    </m:rPr>
                                    <a:rPr lang="en-US" i="1">
                                      <a:latin typeface="Cambria Math"/>
                                    </a:rPr>
                                    <m:t>𝒑</m:t>
                                  </m:r>
                                  <m:r>
                                    <a:rPr lang="en-US" i="1">
                                      <a:latin typeface="Cambria Math"/>
                                    </a:rPr>
                                    <m:t> ∈</m:t>
                                  </m:r>
                                  <m:r>
                                    <a:rPr lang="en-US" i="1">
                                      <a:latin typeface="Cambria Math"/>
                                      <a:ea typeface="Cambria Math"/>
                                    </a:rPr>
                                    <m:t>𝑷</m:t>
                                  </m:r>
                                </m:sub>
                                <m:sup/>
                                <m:e>
                                  <m:sSup>
                                    <m:sSupPr>
                                      <m:ctrlPr>
                                        <a:rPr lang="en-US" b="1" i="1" smtClean="0">
                                          <a:latin typeface="Cambria Math"/>
                                        </a:rPr>
                                      </m:ctrlPr>
                                    </m:sSupPr>
                                    <m:e>
                                      <m:d>
                                        <m:dPr>
                                          <m:ctrlPr>
                                            <a:rPr lang="en-US" i="1">
                                              <a:latin typeface="Cambria Math"/>
                                            </a:rPr>
                                          </m:ctrlPr>
                                        </m:dPr>
                                        <m:e>
                                          <m:sSub>
                                            <m:sSubPr>
                                              <m:ctrlPr>
                                                <a:rPr lang="en-US" i="1">
                                                  <a:latin typeface="Cambria Math"/>
                                                </a:rPr>
                                              </m:ctrlPr>
                                            </m:sSubPr>
                                            <m:e>
                                              <m:r>
                                                <a:rPr lang="en-US" i="1">
                                                  <a:latin typeface="Cambria Math"/>
                                                </a:rPr>
                                                <m:t>𝒓</m:t>
                                              </m:r>
                                            </m:e>
                                            <m:sub>
                                              <m:r>
                                                <a:rPr lang="en-US" i="1">
                                                  <a:latin typeface="Cambria Math"/>
                                                </a:rPr>
                                                <m:t>𝒂</m:t>
                                              </m:r>
                                              <m:r>
                                                <a:rPr lang="en-US" i="1">
                                                  <a:latin typeface="Cambria Math"/>
                                                </a:rPr>
                                                <m:t>,</m:t>
                                              </m:r>
                                              <m:r>
                                                <a:rPr lang="en-US" i="1">
                                                  <a:latin typeface="Cambria Math"/>
                                                </a:rPr>
                                                <m:t>𝒑</m:t>
                                              </m:r>
                                            </m:sub>
                                          </m:sSub>
                                          <m:r>
                                            <a:rPr lang="en-US" i="1">
                                              <a:latin typeface="Cambria Math"/>
                                            </a:rPr>
                                            <m:t>−</m:t>
                                          </m:r>
                                          <m:sSub>
                                            <m:sSubPr>
                                              <m:ctrlPr>
                                                <a:rPr lang="en-US" i="1">
                                                  <a:latin typeface="Cambria Math"/>
                                                </a:rPr>
                                              </m:ctrlPr>
                                            </m:sSubPr>
                                            <m:e>
                                              <m:acc>
                                                <m:accPr>
                                                  <m:chr m:val="̅"/>
                                                  <m:ctrlPr>
                                                    <a:rPr lang="en-US" i="1">
                                                      <a:latin typeface="Cambria Math"/>
                                                    </a:rPr>
                                                  </m:ctrlPr>
                                                </m:accPr>
                                                <m:e>
                                                  <m:r>
                                                    <a:rPr lang="en-US" i="1">
                                                      <a:latin typeface="Cambria Math"/>
                                                    </a:rPr>
                                                    <m:t>𝒓</m:t>
                                                  </m:r>
                                                </m:e>
                                              </m:acc>
                                            </m:e>
                                            <m:sub>
                                              <m:r>
                                                <a:rPr lang="en-US" i="1">
                                                  <a:latin typeface="Cambria Math"/>
                                                </a:rPr>
                                                <m:t>𝒂</m:t>
                                              </m:r>
                                            </m:sub>
                                          </m:sSub>
                                        </m:e>
                                      </m:d>
                                    </m:e>
                                    <m:sup>
                                      <m:r>
                                        <a:rPr lang="en-US" b="1" i="1" smtClean="0">
                                          <a:latin typeface="Cambria Math"/>
                                        </a:rPr>
                                        <m:t>𝟐</m:t>
                                      </m:r>
                                    </m:sup>
                                  </m:sSup>
                                </m:e>
                              </m:nary>
                            </m:e>
                          </m:rad>
                          <m:rad>
                            <m:radPr>
                              <m:degHide m:val="on"/>
                              <m:ctrlPr>
                                <a:rPr lang="en-US" i="1">
                                  <a:latin typeface="Cambria Math"/>
                                </a:rPr>
                              </m:ctrlPr>
                            </m:radPr>
                            <m:deg/>
                            <m:e>
                              <m:nary>
                                <m:naryPr>
                                  <m:chr m:val="∑"/>
                                  <m:supHide m:val="on"/>
                                  <m:ctrlPr>
                                    <a:rPr lang="en-US" i="1">
                                      <a:latin typeface="Cambria Math"/>
                                    </a:rPr>
                                  </m:ctrlPr>
                                </m:naryPr>
                                <m:sub>
                                  <m:r>
                                    <m:rPr>
                                      <m:brk m:alnAt="7"/>
                                    </m:rPr>
                                    <a:rPr lang="en-US" i="1">
                                      <a:latin typeface="Cambria Math"/>
                                    </a:rPr>
                                    <m:t>𝒑</m:t>
                                  </m:r>
                                  <m:r>
                                    <a:rPr lang="en-US" i="1">
                                      <a:latin typeface="Cambria Math"/>
                                    </a:rPr>
                                    <m:t> ∈</m:t>
                                  </m:r>
                                  <m:r>
                                    <a:rPr lang="en-US" i="1">
                                      <a:latin typeface="Cambria Math"/>
                                      <a:ea typeface="Cambria Math"/>
                                    </a:rPr>
                                    <m:t>𝑷</m:t>
                                  </m:r>
                                </m:sub>
                                <m:sup/>
                                <m:e>
                                  <m:sSup>
                                    <m:sSupPr>
                                      <m:ctrlPr>
                                        <a:rPr lang="en-US" i="1">
                                          <a:latin typeface="Cambria Math"/>
                                        </a:rPr>
                                      </m:ctrlPr>
                                    </m:sSupPr>
                                    <m:e>
                                      <m:d>
                                        <m:dPr>
                                          <m:ctrlPr>
                                            <a:rPr lang="en-US" i="1">
                                              <a:latin typeface="Cambria Math"/>
                                            </a:rPr>
                                          </m:ctrlPr>
                                        </m:dPr>
                                        <m:e>
                                          <m:sSub>
                                            <m:sSubPr>
                                              <m:ctrlPr>
                                                <a:rPr lang="en-US" i="1">
                                                  <a:latin typeface="Cambria Math"/>
                                                </a:rPr>
                                              </m:ctrlPr>
                                            </m:sSubPr>
                                            <m:e>
                                              <m:r>
                                                <a:rPr lang="en-US" i="1">
                                                  <a:latin typeface="Cambria Math"/>
                                                </a:rPr>
                                                <m:t>𝒓</m:t>
                                              </m:r>
                                            </m:e>
                                            <m:sub>
                                              <m:r>
                                                <a:rPr lang="en-US" b="1" i="1" smtClean="0">
                                                  <a:latin typeface="Cambria Math"/>
                                                </a:rPr>
                                                <m:t>𝒃</m:t>
                                              </m:r>
                                              <m:r>
                                                <a:rPr lang="en-US" i="1">
                                                  <a:latin typeface="Cambria Math"/>
                                                </a:rPr>
                                                <m:t>,</m:t>
                                              </m:r>
                                              <m:r>
                                                <a:rPr lang="en-US" i="1">
                                                  <a:latin typeface="Cambria Math"/>
                                                </a:rPr>
                                                <m:t>𝒑</m:t>
                                              </m:r>
                                            </m:sub>
                                          </m:sSub>
                                          <m:r>
                                            <a:rPr lang="en-US" i="1">
                                              <a:latin typeface="Cambria Math"/>
                                            </a:rPr>
                                            <m:t>−</m:t>
                                          </m:r>
                                          <m:sSub>
                                            <m:sSubPr>
                                              <m:ctrlPr>
                                                <a:rPr lang="en-US" i="1" smtClean="0">
                                                  <a:latin typeface="Cambria Math"/>
                                                </a:rPr>
                                              </m:ctrlPr>
                                            </m:sSubPr>
                                            <m:e>
                                              <m:acc>
                                                <m:accPr>
                                                  <m:chr m:val="̅"/>
                                                  <m:ctrlPr>
                                                    <a:rPr lang="en-US" i="1">
                                                      <a:latin typeface="Cambria Math"/>
                                                    </a:rPr>
                                                  </m:ctrlPr>
                                                </m:accPr>
                                                <m:e>
                                                  <m:r>
                                                    <a:rPr lang="en-US" i="1">
                                                      <a:latin typeface="Cambria Math"/>
                                                    </a:rPr>
                                                    <m:t>𝒓</m:t>
                                                  </m:r>
                                                </m:e>
                                              </m:acc>
                                            </m:e>
                                            <m:sub>
                                              <m:r>
                                                <a:rPr lang="en-US" b="1" i="1" smtClean="0">
                                                  <a:latin typeface="Cambria Math"/>
                                                </a:rPr>
                                                <m:t>𝒃</m:t>
                                              </m:r>
                                            </m:sub>
                                          </m:sSub>
                                        </m:e>
                                      </m:d>
                                    </m:e>
                                    <m:sup>
                                      <m:r>
                                        <a:rPr lang="en-US" i="1">
                                          <a:latin typeface="Cambria Math"/>
                                        </a:rPr>
                                        <m:t>𝟐</m:t>
                                      </m:r>
                                    </m:sup>
                                  </m:sSup>
                                </m:e>
                              </m:nary>
                            </m:e>
                          </m:rad>
                        </m:den>
                      </m:f>
                    </m:oMath>
                  </m:oMathPara>
                </a14:m>
                <a:endParaRPr lang="en-US"/>
              </a:p>
            </p:txBody>
          </p:sp>
        </mc:Choice>
        <mc:Fallback xmlns="">
          <p:sp>
            <p:nvSpPr>
              <p:cNvPr id="4" name="Textfeld 3"/>
              <p:cNvSpPr txBox="1">
                <a:spLocks noRot="1" noChangeAspect="1" noMove="1" noResize="1" noEditPoints="1" noAdjustHandles="1" noChangeArrowheads="1" noChangeShapeType="1" noTextEdit="1"/>
              </p:cNvSpPr>
              <p:nvPr/>
            </p:nvSpPr>
            <p:spPr>
              <a:xfrm>
                <a:off x="755576" y="3446905"/>
                <a:ext cx="5439694" cy="990207"/>
              </a:xfrm>
              <a:prstGeom prst="rect">
                <a:avLst/>
              </a:prstGeom>
              <a:blipFill rotWithShape="1">
                <a:blip r:embed="rId4"/>
                <a:stretch>
                  <a:fillRect/>
                </a:stretch>
              </a:blipFill>
            </p:spPr>
            <p:txBody>
              <a:bodyPr/>
              <a:lstStyle/>
              <a:p>
                <a:r>
                  <a:rPr lang="de-DE">
                    <a:noFill/>
                  </a:rPr>
                  <a:t> </a:t>
                </a:r>
              </a:p>
            </p:txBody>
          </p:sp>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Measuring </a:t>
            </a:r>
            <a:r>
              <a:rPr lang="en-US" smtClean="0"/>
              <a:t>user similarity (2)</a:t>
            </a:r>
            <a:endParaRPr lang="en-US"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428596" y="1500174"/>
                <a:ext cx="8229600" cy="4525963"/>
              </a:xfrm>
            </p:spPr>
            <p:txBody>
              <a:bodyPr/>
              <a:lstStyle/>
              <a:p>
                <a:r>
                  <a:rPr lang="en-US" dirty="0" smtClean="0"/>
                  <a:t>A popular similarity measure in user-based CF: </a:t>
                </a:r>
                <a:r>
                  <a:rPr lang="en-US" b="1" dirty="0" smtClean="0"/>
                  <a:t>Pearson correlation</a:t>
                </a:r>
              </a:p>
              <a:p>
                <a:pPr lvl="1">
                  <a:buNone/>
                </a:pPr>
                <a14:m>
                  <m:oMath xmlns:m="http://schemas.openxmlformats.org/officeDocument/2006/math">
                    <m:r>
                      <a:rPr lang="en-US" i="1" dirty="0">
                        <a:latin typeface="Cambria Math"/>
                      </a:rPr>
                      <m:t>𝑎</m:t>
                    </m:r>
                  </m:oMath>
                </a14:m>
                <a:r>
                  <a:rPr lang="en-US" dirty="0"/>
                  <a:t>, </a:t>
                </a:r>
                <a14:m>
                  <m:oMath xmlns:m="http://schemas.openxmlformats.org/officeDocument/2006/math">
                    <m:r>
                      <a:rPr lang="en-US" i="1" dirty="0">
                        <a:latin typeface="Cambria Math"/>
                      </a:rPr>
                      <m:t>𝑏</m:t>
                    </m:r>
                  </m:oMath>
                </a14:m>
                <a:r>
                  <a:rPr lang="en-US" dirty="0"/>
                  <a:t>  : users</a:t>
                </a:r>
              </a:p>
              <a:p>
                <a:pPr lvl="1">
                  <a:buNone/>
                </a:pPr>
                <a14:m>
                  <m:oMath xmlns:m="http://schemas.openxmlformats.org/officeDocument/2006/math">
                    <m:sSub>
                      <m:sSubPr>
                        <m:ctrlPr>
                          <a:rPr lang="de-DE" i="1" dirty="0">
                            <a:latin typeface="Cambria Math"/>
                          </a:rPr>
                        </m:ctrlPr>
                      </m:sSubPr>
                      <m:e>
                        <m:r>
                          <a:rPr lang="en-US" i="1" dirty="0">
                            <a:latin typeface="Cambria Math"/>
                          </a:rPr>
                          <m:t>𝑟</m:t>
                        </m:r>
                      </m:e>
                      <m:sub>
                        <m:r>
                          <a:rPr lang="de-DE" i="1" dirty="0">
                            <a:latin typeface="Cambria Math"/>
                          </a:rPr>
                          <m:t>𝑎</m:t>
                        </m:r>
                        <m:r>
                          <a:rPr lang="de-DE" i="1" dirty="0">
                            <a:latin typeface="Cambria Math"/>
                          </a:rPr>
                          <m:t>,</m:t>
                        </m:r>
                        <m:r>
                          <a:rPr lang="de-DE" i="1" dirty="0">
                            <a:latin typeface="Cambria Math"/>
                          </a:rPr>
                          <m:t>𝑝</m:t>
                        </m:r>
                      </m:sub>
                    </m:sSub>
                  </m:oMath>
                </a14:m>
                <a:r>
                  <a:rPr lang="en-US" dirty="0"/>
                  <a:t>: rating of user </a:t>
                </a:r>
                <a14:m>
                  <m:oMath xmlns:m="http://schemas.openxmlformats.org/officeDocument/2006/math">
                    <m:r>
                      <a:rPr lang="en-US" i="1" dirty="0">
                        <a:latin typeface="Cambria Math"/>
                      </a:rPr>
                      <m:t>𝑎</m:t>
                    </m:r>
                  </m:oMath>
                </a14:m>
                <a:r>
                  <a:rPr lang="en-US" dirty="0"/>
                  <a:t> for item </a:t>
                </a:r>
                <a14:m>
                  <m:oMath xmlns:m="http://schemas.openxmlformats.org/officeDocument/2006/math">
                    <m:r>
                      <a:rPr lang="en-US" i="1" dirty="0">
                        <a:latin typeface="Cambria Math"/>
                      </a:rPr>
                      <m:t>𝑝</m:t>
                    </m:r>
                  </m:oMath>
                </a14:m>
                <a:endParaRPr lang="en-US" dirty="0"/>
              </a:p>
              <a:p>
                <a:pPr lvl="1">
                  <a:buNone/>
                </a:pPr>
                <a14:m>
                  <m:oMath xmlns:m="http://schemas.openxmlformats.org/officeDocument/2006/math">
                    <m:r>
                      <a:rPr lang="en-US" i="1" dirty="0">
                        <a:latin typeface="Cambria Math"/>
                      </a:rPr>
                      <m:t>𝑃</m:t>
                    </m:r>
                  </m:oMath>
                </a14:m>
                <a:r>
                  <a:rPr lang="en-US" dirty="0"/>
                  <a:t>	      : set of items, rated both by </a:t>
                </a:r>
                <a14:m>
                  <m:oMath xmlns:m="http://schemas.openxmlformats.org/officeDocument/2006/math">
                    <m:r>
                      <a:rPr lang="en-US" i="1" dirty="0">
                        <a:latin typeface="Cambria Math"/>
                      </a:rPr>
                      <m:t>𝑎</m:t>
                    </m:r>
                  </m:oMath>
                </a14:m>
                <a:r>
                  <a:rPr lang="en-US" dirty="0"/>
                  <a:t> and </a:t>
                </a:r>
                <a14:m>
                  <m:oMath xmlns:m="http://schemas.openxmlformats.org/officeDocument/2006/math">
                    <m:r>
                      <a:rPr lang="en-US" i="1" dirty="0">
                        <a:latin typeface="Cambria Math"/>
                      </a:rPr>
                      <m:t>𝑏</m:t>
                    </m:r>
                  </m:oMath>
                </a14:m>
                <a:endParaRPr lang="en-US" dirty="0"/>
              </a:p>
              <a:p>
                <a:pPr lvl="1"/>
                <a:r>
                  <a:rPr lang="en-US" dirty="0"/>
                  <a:t>Possible similarity values between </a:t>
                </a:r>
                <a14:m>
                  <m:oMath xmlns:m="http://schemas.openxmlformats.org/officeDocument/2006/math">
                    <m:r>
                      <a:rPr lang="en-US" i="1" dirty="0">
                        <a:latin typeface="Cambria Math"/>
                      </a:rPr>
                      <m:t>−1</m:t>
                    </m:r>
                  </m:oMath>
                </a14:m>
                <a:r>
                  <a:rPr lang="en-US" dirty="0"/>
                  <a:t> and </a:t>
                </a:r>
                <a14:m>
                  <m:oMath xmlns:m="http://schemas.openxmlformats.org/officeDocument/2006/math">
                    <m:r>
                      <a:rPr lang="en-US" i="1" dirty="0">
                        <a:latin typeface="Cambria Math"/>
                      </a:rPr>
                      <m:t>1</m:t>
                    </m:r>
                  </m:oMath>
                </a14:m>
                <a:endParaRPr lang="en-US" dirty="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a:buNone/>
                </a:pPr>
                <a:endParaRPr lang="en-US" b="1" dirty="0" smtClean="0"/>
              </a:p>
              <a:p>
                <a:endParaRPr lang="en-US"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428596" y="1500174"/>
                <a:ext cx="8229600" cy="4525963"/>
              </a:xfrm>
              <a:blipFill rotWithShape="1">
                <a:blip r:embed="rId3"/>
                <a:stretch>
                  <a:fillRect l="-593" t="-673"/>
                </a:stretch>
              </a:blipFill>
            </p:spPr>
            <p:txBody>
              <a:bodyPr/>
              <a:lstStyle/>
              <a:p>
                <a:r>
                  <a:rPr lang="de-DE">
                    <a:noFill/>
                  </a:rPr>
                  <a:t> </a:t>
                </a:r>
              </a:p>
            </p:txBody>
          </p:sp>
        </mc:Fallback>
      </mc:AlternateContent>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3" name="Rectangle 5"/>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9" name="Tabelle 18"/>
          <p:cNvGraphicFramePr>
            <a:graphicFrameLocks noGrp="1"/>
          </p:cNvGraphicFramePr>
          <p:nvPr/>
        </p:nvGraphicFramePr>
        <p:xfrm>
          <a:off x="571472" y="3643314"/>
          <a:ext cx="6096000" cy="2225040"/>
        </p:xfrm>
        <a:graphic>
          <a:graphicData uri="http://schemas.openxmlformats.org/drawingml/2006/table">
            <a:tbl>
              <a:tblPr firstRow="1" bandRow="1">
                <a:tableStyleId>{00A15C55-8517-42AA-B614-E9B94910E393}</a:tableStyleId>
              </a:tblPr>
              <a:tblGrid>
                <a:gridCol w="1016000"/>
                <a:gridCol w="1016000"/>
                <a:gridCol w="1016000"/>
                <a:gridCol w="1016000"/>
                <a:gridCol w="1016000"/>
                <a:gridCol w="1016000"/>
              </a:tblGrid>
              <a:tr h="370840">
                <a:tc>
                  <a:txBody>
                    <a:bodyPr/>
                    <a:lstStyle/>
                    <a:p>
                      <a:pPr algn="ct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Item5</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Alice</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800" baseline="0" dirty="0" smtClean="0">
                          <a:solidFill>
                            <a:schemeClr val="tx1"/>
                          </a:solidFill>
                          <a:latin typeface="Calibri" pitchFamily="34" charset="0"/>
                        </a:rPr>
                        <a:t>?</a:t>
                      </a:r>
                      <a:endParaRPr lang="en-US" sz="1800" baseline="0" dirty="0">
                        <a:solidFill>
                          <a:schemeClr val="tx1"/>
                        </a:solidFill>
                        <a:latin typeface="Calibri" pitchFamily="34" charset="0"/>
                      </a:endParaRPr>
                    </a:p>
                  </a:txBody>
                  <a:tcPr>
                    <a:solidFill>
                      <a:srgbClr val="FFC000"/>
                    </a:solidFill>
                  </a:tcPr>
                </a:tc>
              </a:tr>
              <a:tr h="370840">
                <a:tc>
                  <a:txBody>
                    <a:bodyPr/>
                    <a:lstStyle/>
                    <a:p>
                      <a:pPr algn="ctr"/>
                      <a:r>
                        <a:rPr lang="en-US" sz="1600" baseline="0" dirty="0" smtClean="0">
                          <a:latin typeface="Calibri" pitchFamily="34" charset="0"/>
                        </a:rPr>
                        <a:t>User1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User2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User3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User4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r>
            </a:tbl>
          </a:graphicData>
        </a:graphic>
      </p:graphicFrame>
      <p:grpSp>
        <p:nvGrpSpPr>
          <p:cNvPr id="5" name="Gruppieren 4"/>
          <p:cNvGrpSpPr/>
          <p:nvPr/>
        </p:nvGrpSpPr>
        <p:grpSpPr>
          <a:xfrm>
            <a:off x="6732240" y="4166819"/>
            <a:ext cx="1656184" cy="558325"/>
            <a:chOff x="6732240" y="4166819"/>
            <a:chExt cx="1656184" cy="558325"/>
          </a:xfrm>
        </p:grpSpPr>
        <p:sp>
          <p:nvSpPr>
            <p:cNvPr id="17" name="Textfeld 16"/>
            <p:cNvSpPr txBox="1"/>
            <p:nvPr/>
          </p:nvSpPr>
          <p:spPr>
            <a:xfrm>
              <a:off x="7246765" y="4355812"/>
              <a:ext cx="1141659" cy="369332"/>
            </a:xfrm>
            <a:prstGeom prst="rect">
              <a:avLst/>
            </a:prstGeom>
            <a:noFill/>
          </p:spPr>
          <p:txBody>
            <a:bodyPr wrap="none" rtlCol="0">
              <a:spAutoFit/>
            </a:bodyPr>
            <a:lstStyle/>
            <a:p>
              <a:r>
                <a:rPr lang="en-US" b="0" err="1" smtClean="0">
                  <a:latin typeface="Calibri" pitchFamily="34" charset="0"/>
                </a:rPr>
                <a:t>sim</a:t>
              </a:r>
              <a:r>
                <a:rPr lang="en-US" b="0" smtClean="0">
                  <a:latin typeface="Calibri" pitchFamily="34" charset="0"/>
                </a:rPr>
                <a:t> = </a:t>
              </a:r>
              <a:r>
                <a:rPr lang="en-US" b="0" dirty="0" smtClean="0">
                  <a:latin typeface="Calibri" pitchFamily="34" charset="0"/>
                </a:rPr>
                <a:t>0,85</a:t>
              </a:r>
              <a:endParaRPr lang="en-US" b="0" dirty="0">
                <a:latin typeface="Calibri" pitchFamily="34" charset="0"/>
              </a:endParaRPr>
            </a:p>
          </p:txBody>
        </p:sp>
        <p:sp>
          <p:nvSpPr>
            <p:cNvPr id="4" name="Nach links gekrümmter Pfeil 3"/>
            <p:cNvSpPr/>
            <p:nvPr/>
          </p:nvSpPr>
          <p:spPr bwMode="auto">
            <a:xfrm>
              <a:off x="6732240" y="4166819"/>
              <a:ext cx="238254" cy="472698"/>
            </a:xfrm>
            <a:prstGeom prst="curved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Verdana" pitchFamily="34" charset="0"/>
              </a:endParaRPr>
            </a:p>
          </p:txBody>
        </p:sp>
      </p:grpSp>
      <p:grpSp>
        <p:nvGrpSpPr>
          <p:cNvPr id="6" name="Gruppieren 5"/>
          <p:cNvGrpSpPr/>
          <p:nvPr/>
        </p:nvGrpSpPr>
        <p:grpSpPr>
          <a:xfrm>
            <a:off x="6732240" y="4149080"/>
            <a:ext cx="1656184" cy="945396"/>
            <a:chOff x="6732240" y="4149080"/>
            <a:chExt cx="1656184" cy="945396"/>
          </a:xfrm>
        </p:grpSpPr>
        <p:sp>
          <p:nvSpPr>
            <p:cNvPr id="16" name="Nach links gekrümmter Pfeil 15"/>
            <p:cNvSpPr/>
            <p:nvPr/>
          </p:nvSpPr>
          <p:spPr bwMode="auto">
            <a:xfrm>
              <a:off x="6732240" y="4149080"/>
              <a:ext cx="288032" cy="864096"/>
            </a:xfrm>
            <a:prstGeom prst="curved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Verdana" pitchFamily="34" charset="0"/>
              </a:endParaRPr>
            </a:p>
          </p:txBody>
        </p:sp>
        <p:sp>
          <p:nvSpPr>
            <p:cNvPr id="18" name="Textfeld 17"/>
            <p:cNvSpPr txBox="1"/>
            <p:nvPr/>
          </p:nvSpPr>
          <p:spPr>
            <a:xfrm>
              <a:off x="7246765" y="4725144"/>
              <a:ext cx="1141659" cy="369332"/>
            </a:xfrm>
            <a:prstGeom prst="rect">
              <a:avLst/>
            </a:prstGeom>
            <a:noFill/>
          </p:spPr>
          <p:txBody>
            <a:bodyPr wrap="none" rtlCol="0">
              <a:spAutoFit/>
            </a:bodyPr>
            <a:lstStyle/>
            <a:p>
              <a:r>
                <a:rPr lang="en-US" b="0" err="1" smtClean="0">
                  <a:latin typeface="Calibri" pitchFamily="34" charset="0"/>
                </a:rPr>
                <a:t>sim</a:t>
              </a:r>
              <a:r>
                <a:rPr lang="en-US" b="0" smtClean="0">
                  <a:latin typeface="Calibri" pitchFamily="34" charset="0"/>
                </a:rPr>
                <a:t> = 0,00</a:t>
              </a:r>
              <a:endParaRPr lang="en-US" b="0" dirty="0">
                <a:latin typeface="Calibri" pitchFamily="34" charset="0"/>
              </a:endParaRPr>
            </a:p>
          </p:txBody>
        </p:sp>
      </p:grpSp>
      <p:grpSp>
        <p:nvGrpSpPr>
          <p:cNvPr id="7" name="Gruppieren 6"/>
          <p:cNvGrpSpPr/>
          <p:nvPr/>
        </p:nvGrpSpPr>
        <p:grpSpPr>
          <a:xfrm>
            <a:off x="6732240" y="4149080"/>
            <a:ext cx="1656184" cy="1305436"/>
            <a:chOff x="6732240" y="4149080"/>
            <a:chExt cx="1656184" cy="1305436"/>
          </a:xfrm>
        </p:grpSpPr>
        <p:sp>
          <p:nvSpPr>
            <p:cNvPr id="22" name="Textfeld 21"/>
            <p:cNvSpPr txBox="1"/>
            <p:nvPr/>
          </p:nvSpPr>
          <p:spPr>
            <a:xfrm>
              <a:off x="7246765" y="5085184"/>
              <a:ext cx="1141659" cy="369332"/>
            </a:xfrm>
            <a:prstGeom prst="rect">
              <a:avLst/>
            </a:prstGeom>
            <a:noFill/>
          </p:spPr>
          <p:txBody>
            <a:bodyPr wrap="none" rtlCol="0">
              <a:spAutoFit/>
            </a:bodyPr>
            <a:lstStyle/>
            <a:p>
              <a:r>
                <a:rPr lang="en-US" b="0" smtClean="0">
                  <a:latin typeface="Calibri" pitchFamily="34" charset="0"/>
                </a:rPr>
                <a:t>sim = 0,70</a:t>
              </a:r>
              <a:endParaRPr lang="en-US" b="0" dirty="0">
                <a:latin typeface="Calibri" pitchFamily="34" charset="0"/>
              </a:endParaRPr>
            </a:p>
          </p:txBody>
        </p:sp>
        <p:sp>
          <p:nvSpPr>
            <p:cNvPr id="20" name="Nach links gekrümmter Pfeil 19"/>
            <p:cNvSpPr/>
            <p:nvPr/>
          </p:nvSpPr>
          <p:spPr bwMode="auto">
            <a:xfrm>
              <a:off x="6732240" y="4149080"/>
              <a:ext cx="360040" cy="1192778"/>
            </a:xfrm>
            <a:prstGeom prst="curved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Verdana" pitchFamily="34" charset="0"/>
              </a:endParaRPr>
            </a:p>
          </p:txBody>
        </p:sp>
      </p:grpSp>
      <p:grpSp>
        <p:nvGrpSpPr>
          <p:cNvPr id="8" name="Gruppieren 7"/>
          <p:cNvGrpSpPr/>
          <p:nvPr/>
        </p:nvGrpSpPr>
        <p:grpSpPr>
          <a:xfrm>
            <a:off x="6732240" y="4149079"/>
            <a:ext cx="1728192" cy="1656185"/>
            <a:chOff x="6732240" y="4149079"/>
            <a:chExt cx="1728192" cy="1656185"/>
          </a:xfrm>
        </p:grpSpPr>
        <p:sp>
          <p:nvSpPr>
            <p:cNvPr id="25" name="Textfeld 24"/>
            <p:cNvSpPr txBox="1"/>
            <p:nvPr/>
          </p:nvSpPr>
          <p:spPr>
            <a:xfrm>
              <a:off x="7248241" y="5435933"/>
              <a:ext cx="1212191" cy="369331"/>
            </a:xfrm>
            <a:prstGeom prst="rect">
              <a:avLst/>
            </a:prstGeom>
            <a:noFill/>
          </p:spPr>
          <p:txBody>
            <a:bodyPr wrap="none" rtlCol="0">
              <a:spAutoFit/>
            </a:bodyPr>
            <a:lstStyle/>
            <a:p>
              <a:r>
                <a:rPr lang="en-US" b="0" err="1" smtClean="0">
                  <a:latin typeface="Calibri" pitchFamily="34" charset="0"/>
                </a:rPr>
                <a:t>sim</a:t>
              </a:r>
              <a:r>
                <a:rPr lang="en-US" b="0" smtClean="0">
                  <a:latin typeface="Calibri" pitchFamily="34" charset="0"/>
                </a:rPr>
                <a:t> = </a:t>
              </a:r>
              <a:r>
                <a:rPr lang="en-US" b="0" dirty="0" smtClean="0">
                  <a:latin typeface="Calibri" pitchFamily="34" charset="0"/>
                </a:rPr>
                <a:t>-0,79</a:t>
              </a:r>
              <a:endParaRPr lang="en-US" b="0" dirty="0">
                <a:latin typeface="Calibri" pitchFamily="34" charset="0"/>
              </a:endParaRPr>
            </a:p>
          </p:txBody>
        </p:sp>
        <p:sp>
          <p:nvSpPr>
            <p:cNvPr id="26" name="Nach links gekrümmter Pfeil 25"/>
            <p:cNvSpPr/>
            <p:nvPr/>
          </p:nvSpPr>
          <p:spPr bwMode="auto">
            <a:xfrm>
              <a:off x="6732240" y="4149079"/>
              <a:ext cx="432048" cy="1624825"/>
            </a:xfrm>
            <a:prstGeom prst="curved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Verdana" pitchFamily="34" charset="0"/>
              </a:endParaRPr>
            </a:p>
          </p:txBody>
        </p:sp>
      </p:grpSp>
    </p:spTree>
    <p:extLst>
      <p:ext uri="{BB962C8B-B14F-4D97-AF65-F5344CB8AC3E}">
        <p14:creationId xmlns:p14="http://schemas.microsoft.com/office/powerpoint/2010/main" val="412907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Item-based collaborative filtering</a:t>
            </a:r>
            <a:endParaRPr lang="en-US" dirty="0"/>
          </a:p>
        </p:txBody>
      </p:sp>
      <p:sp>
        <p:nvSpPr>
          <p:cNvPr id="3" name="Inhaltsplatzhalter 2"/>
          <p:cNvSpPr>
            <a:spLocks noGrp="1"/>
          </p:cNvSpPr>
          <p:nvPr>
            <p:ph idx="1"/>
          </p:nvPr>
        </p:nvSpPr>
        <p:spPr/>
        <p:txBody>
          <a:bodyPr/>
          <a:lstStyle/>
          <a:p>
            <a:r>
              <a:rPr lang="en-US" dirty="0" smtClean="0"/>
              <a:t>Basic idea: </a:t>
            </a:r>
          </a:p>
          <a:p>
            <a:pPr lvl="1"/>
            <a:r>
              <a:rPr lang="en-US" dirty="0" smtClean="0"/>
              <a:t>Use the similarity between items (and not users) to make predictions</a:t>
            </a:r>
          </a:p>
          <a:p>
            <a:r>
              <a:rPr lang="en-US" dirty="0" smtClean="0"/>
              <a:t>Example: </a:t>
            </a:r>
          </a:p>
          <a:p>
            <a:pPr lvl="1"/>
            <a:r>
              <a:rPr lang="en-US" dirty="0" smtClean="0"/>
              <a:t>Look for items that are similar to Item5</a:t>
            </a:r>
          </a:p>
          <a:p>
            <a:pPr lvl="1"/>
            <a:r>
              <a:rPr lang="en-US" dirty="0" smtClean="0"/>
              <a:t>Take Alice's ratings for these items to predict the rating for Item5</a:t>
            </a:r>
          </a:p>
          <a:p>
            <a:endParaRPr lang="en-US" dirty="0"/>
          </a:p>
        </p:txBody>
      </p:sp>
      <p:graphicFrame>
        <p:nvGraphicFramePr>
          <p:cNvPr id="4" name="Tabelle 3"/>
          <p:cNvGraphicFramePr>
            <a:graphicFrameLocks noGrp="1"/>
          </p:cNvGraphicFramePr>
          <p:nvPr/>
        </p:nvGraphicFramePr>
        <p:xfrm>
          <a:off x="642910" y="3786190"/>
          <a:ext cx="6096000" cy="2225040"/>
        </p:xfrm>
        <a:graphic>
          <a:graphicData uri="http://schemas.openxmlformats.org/drawingml/2006/table">
            <a:tbl>
              <a:tblPr firstRow="1" bandRow="1">
                <a:tableStyleId>{00A15C55-8517-42AA-B614-E9B94910E393}</a:tableStyleId>
              </a:tblPr>
              <a:tblGrid>
                <a:gridCol w="1016000"/>
                <a:gridCol w="1016000"/>
                <a:gridCol w="1016000"/>
                <a:gridCol w="1016000"/>
                <a:gridCol w="1016000"/>
                <a:gridCol w="1016000"/>
              </a:tblGrid>
              <a:tr h="370840">
                <a:tc>
                  <a:txBody>
                    <a:bodyPr/>
                    <a:lstStyle/>
                    <a:p>
                      <a:pPr algn="ct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Item5</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Alice</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800" baseline="0" dirty="0" smtClean="0">
                          <a:solidFill>
                            <a:schemeClr val="tx1"/>
                          </a:solidFill>
                          <a:latin typeface="Calibri" pitchFamily="34" charset="0"/>
                        </a:rPr>
                        <a:t>?</a:t>
                      </a:r>
                      <a:endParaRPr lang="en-US" sz="1800" baseline="0" dirty="0">
                        <a:solidFill>
                          <a:schemeClr val="tx1"/>
                        </a:solidFill>
                        <a:latin typeface="Calibri" pitchFamily="34" charset="0"/>
                      </a:endParaRPr>
                    </a:p>
                  </a:txBody>
                  <a:tcPr>
                    <a:solidFill>
                      <a:srgbClr val="FFC000"/>
                    </a:solidFill>
                  </a:tcPr>
                </a:tc>
              </a:tr>
              <a:tr h="370840">
                <a:tc>
                  <a:txBody>
                    <a:bodyPr/>
                    <a:lstStyle/>
                    <a:p>
                      <a:pPr algn="ctr"/>
                      <a:r>
                        <a:rPr lang="en-US" sz="1600" baseline="0" dirty="0" smtClean="0">
                          <a:latin typeface="Calibri" pitchFamily="34" charset="0"/>
                        </a:rPr>
                        <a:t>User1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User2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User3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3</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4</a:t>
                      </a:r>
                      <a:endParaRPr lang="en-US" sz="1600" baseline="0" dirty="0">
                        <a:latin typeface="Calibri" pitchFamily="34" charset="0"/>
                      </a:endParaRPr>
                    </a:p>
                  </a:txBody>
                  <a:tcPr/>
                </a:tc>
              </a:tr>
              <a:tr h="370840">
                <a:tc>
                  <a:txBody>
                    <a:bodyPr/>
                    <a:lstStyle/>
                    <a:p>
                      <a:pPr algn="ctr"/>
                      <a:r>
                        <a:rPr lang="en-US" sz="1600" baseline="0" dirty="0" smtClean="0">
                          <a:latin typeface="Calibri" pitchFamily="34" charset="0"/>
                        </a:rPr>
                        <a:t>User4</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5</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2</a:t>
                      </a:r>
                      <a:endParaRPr lang="en-US" sz="1600" baseline="0" dirty="0">
                        <a:latin typeface="Calibri" pitchFamily="34" charset="0"/>
                      </a:endParaRPr>
                    </a:p>
                  </a:txBody>
                  <a:tcPr/>
                </a:tc>
                <a:tc>
                  <a:txBody>
                    <a:bodyPr/>
                    <a:lstStyle/>
                    <a:p>
                      <a:pPr algn="ctr"/>
                      <a:r>
                        <a:rPr lang="en-US" sz="1600" baseline="0" dirty="0" smtClean="0">
                          <a:latin typeface="Calibri" pitchFamily="34" charset="0"/>
                        </a:rPr>
                        <a:t>1</a:t>
                      </a:r>
                      <a:endParaRPr lang="en-US" sz="1600" baseline="0" dirty="0">
                        <a:latin typeface="Calibri" pitchFamily="34" charset="0"/>
                      </a:endParaRPr>
                    </a:p>
                  </a:txBody>
                  <a:tcPr/>
                </a:tc>
              </a:tr>
            </a:tbl>
          </a:graphicData>
        </a:graphic>
      </p:graphicFrame>
      <p:sp>
        <p:nvSpPr>
          <p:cNvPr id="6" name="Abgerundetes Rechteck 5"/>
          <p:cNvSpPr/>
          <p:nvPr/>
        </p:nvSpPr>
        <p:spPr bwMode="auto">
          <a:xfrm>
            <a:off x="5715008" y="4500570"/>
            <a:ext cx="1071570" cy="1571636"/>
          </a:xfrm>
          <a:prstGeom prst="roundRect">
            <a:avLst/>
          </a:prstGeom>
          <a:solidFill>
            <a:srgbClr val="FFC000">
              <a:alpha val="29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grpSp>
        <p:nvGrpSpPr>
          <p:cNvPr id="9" name="Gruppieren 8"/>
          <p:cNvGrpSpPr/>
          <p:nvPr/>
        </p:nvGrpSpPr>
        <p:grpSpPr>
          <a:xfrm>
            <a:off x="1571604" y="4500570"/>
            <a:ext cx="4143404" cy="1571636"/>
            <a:chOff x="1571604" y="4000504"/>
            <a:chExt cx="4143404" cy="1643074"/>
          </a:xfrm>
        </p:grpSpPr>
        <p:sp>
          <p:nvSpPr>
            <p:cNvPr id="7" name="Abgerundetes Rechteck 6"/>
            <p:cNvSpPr/>
            <p:nvPr/>
          </p:nvSpPr>
          <p:spPr bwMode="auto">
            <a:xfrm>
              <a:off x="1571604" y="4000504"/>
              <a:ext cx="1071570" cy="1643074"/>
            </a:xfrm>
            <a:prstGeom prst="roundRect">
              <a:avLst/>
            </a:prstGeom>
            <a:solidFill>
              <a:schemeClr val="accent6">
                <a:lumMod val="75000"/>
                <a:alpha val="29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8" name="Abgerundetes Rechteck 7"/>
            <p:cNvSpPr/>
            <p:nvPr/>
          </p:nvSpPr>
          <p:spPr bwMode="auto">
            <a:xfrm>
              <a:off x="4643438" y="4000504"/>
              <a:ext cx="1071570" cy="1643074"/>
            </a:xfrm>
            <a:prstGeom prst="roundRect">
              <a:avLst/>
            </a:prstGeom>
            <a:solidFill>
              <a:schemeClr val="accent6">
                <a:lumMod val="75000"/>
                <a:alpha val="29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grpSp>
      <p:grpSp>
        <p:nvGrpSpPr>
          <p:cNvPr id="16" name="Gruppieren 15"/>
          <p:cNvGrpSpPr/>
          <p:nvPr/>
        </p:nvGrpSpPr>
        <p:grpSpPr>
          <a:xfrm>
            <a:off x="1906216" y="4060653"/>
            <a:ext cx="3560611" cy="511355"/>
            <a:chOff x="1906216" y="4060653"/>
            <a:chExt cx="3560611" cy="511355"/>
          </a:xfrm>
        </p:grpSpPr>
        <p:sp>
          <p:nvSpPr>
            <p:cNvPr id="14" name="Ellipse 13"/>
            <p:cNvSpPr/>
            <p:nvPr/>
          </p:nvSpPr>
          <p:spPr bwMode="auto">
            <a:xfrm>
              <a:off x="1906216" y="4071942"/>
              <a:ext cx="500066" cy="500066"/>
            </a:xfrm>
            <a:prstGeom prst="ellipse">
              <a:avLst/>
            </a:prstGeom>
            <a:noFill/>
            <a:ln w="349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15" name="Ellipse 14"/>
            <p:cNvSpPr/>
            <p:nvPr/>
          </p:nvSpPr>
          <p:spPr bwMode="auto">
            <a:xfrm>
              <a:off x="4966761" y="4060653"/>
              <a:ext cx="500066" cy="500066"/>
            </a:xfrm>
            <a:prstGeom prst="ellipse">
              <a:avLst/>
            </a:prstGeom>
            <a:noFill/>
            <a:ln w="349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The cosine similarity measure</a:t>
            </a:r>
            <a:endParaRPr lang="en-US"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en-US" dirty="0" smtClean="0"/>
                  <a:t>Produces better results in item-to-item filtering</a:t>
                </a:r>
              </a:p>
              <a:p>
                <a:r>
                  <a:rPr lang="en-US" dirty="0" smtClean="0"/>
                  <a:t>Ratings are seen as vector in n-dimensional space</a:t>
                </a:r>
              </a:p>
              <a:p>
                <a:r>
                  <a:rPr lang="en-US" dirty="0" smtClean="0"/>
                  <a:t>Similarity is calculated based on the angle between the vectors</a:t>
                </a:r>
              </a:p>
              <a:p>
                <a:endParaRPr lang="en-US" dirty="0" smtClean="0"/>
              </a:p>
              <a:p>
                <a:endParaRPr lang="en-US" dirty="0" smtClean="0"/>
              </a:p>
              <a:p>
                <a:r>
                  <a:rPr lang="en-US" dirty="0" smtClean="0"/>
                  <a:t>Adjusted cosine similarity</a:t>
                </a:r>
              </a:p>
              <a:p>
                <a:pPr lvl="1"/>
                <a:r>
                  <a:rPr lang="en-US" dirty="0" smtClean="0"/>
                  <a:t>take average user ratings into account, transform the original ratings</a:t>
                </a:r>
              </a:p>
              <a:p>
                <a:pPr lvl="1"/>
                <a14:m>
                  <m:oMath xmlns:m="http://schemas.openxmlformats.org/officeDocument/2006/math">
                    <m:r>
                      <a:rPr lang="en-US" i="1" dirty="0" smtClean="0">
                        <a:latin typeface="Cambria Math"/>
                      </a:rPr>
                      <m:t>𝑈</m:t>
                    </m:r>
                  </m:oMath>
                </a14:m>
                <a:r>
                  <a:rPr lang="en-US" dirty="0" smtClean="0"/>
                  <a:t>: set of users who have rated both items </a:t>
                </a:r>
                <a14:m>
                  <m:oMath xmlns:m="http://schemas.openxmlformats.org/officeDocument/2006/math">
                    <m:r>
                      <a:rPr lang="en-US" i="1" dirty="0" smtClean="0">
                        <a:latin typeface="Cambria Math"/>
                      </a:rPr>
                      <m:t>𝑎</m:t>
                    </m:r>
                  </m:oMath>
                </a14:m>
                <a:r>
                  <a:rPr lang="en-US" dirty="0" smtClean="0"/>
                  <a:t> and </a:t>
                </a:r>
                <a14:m>
                  <m:oMath xmlns:m="http://schemas.openxmlformats.org/officeDocument/2006/math">
                    <m:r>
                      <a:rPr lang="en-US" i="1" dirty="0" smtClean="0">
                        <a:latin typeface="Cambria Math"/>
                      </a:rPr>
                      <m:t>𝑏</m:t>
                    </m:r>
                  </m:oMath>
                </a14:m>
                <a:endParaRPr lang="en-US" dirty="0" smtClean="0"/>
              </a:p>
              <a:p>
                <a:pPr lvl="1"/>
                <a:endParaRPr lang="en-US" dirty="0" smtClean="0"/>
              </a:p>
              <a:p>
                <a:pPr lvl="1"/>
                <a:endParaRPr lang="en-US" dirty="0" smtClean="0"/>
              </a:p>
              <a:p>
                <a:pPr lvl="1"/>
                <a:endParaRPr lang="en-US"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1">
                <a:blip r:embed="rId3"/>
                <a:stretch>
                  <a:fillRect l="-593" t="-674"/>
                </a:stretch>
              </a:blipFill>
            </p:spPr>
            <p:txBody>
              <a:bodyPr/>
              <a:lstStyle/>
              <a:p>
                <a:r>
                  <a:rPr lang="de-DE">
                    <a:noFill/>
                  </a:rPr>
                  <a:t> </a:t>
                </a:r>
              </a:p>
            </p:txBody>
          </p:sp>
        </mc:Fallback>
      </mc:AlternateContent>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2295" y="4933961"/>
            <a:ext cx="1000124" cy="1000124"/>
          </a:xfrm>
          <a:prstGeom prst="rect">
            <a:avLst/>
          </a:prstGeom>
        </p:spPr>
      </p:pic>
      <p:pic>
        <p:nvPicPr>
          <p:cNvPr id="7" name="Grafik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2295" y="2928938"/>
            <a:ext cx="1000124" cy="1000124"/>
          </a:xfrm>
          <a:prstGeom prst="rect">
            <a:avLst/>
          </a:prstGeom>
        </p:spPr>
      </p:pic>
      <mc:AlternateContent xmlns:mc="http://schemas.openxmlformats.org/markup-compatibility/2006" xmlns:a14="http://schemas.microsoft.com/office/drawing/2010/main">
        <mc:Choice Requires="a14">
          <p:sp>
            <p:nvSpPr>
              <p:cNvPr id="4" name="Textfeld 3"/>
              <p:cNvSpPr txBox="1"/>
              <p:nvPr/>
            </p:nvSpPr>
            <p:spPr>
              <a:xfrm>
                <a:off x="785557" y="2973977"/>
                <a:ext cx="2346283" cy="7863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𝒔𝒊𝒎</m:t>
                      </m:r>
                      <m:d>
                        <m:dPr>
                          <m:ctrlPr>
                            <a:rPr lang="en-US" b="1" i="1" smtClean="0">
                              <a:latin typeface="Cambria Math"/>
                            </a:rPr>
                          </m:ctrlPr>
                        </m:dPr>
                        <m:e>
                          <m:acc>
                            <m:accPr>
                              <m:chr m:val="⃗"/>
                              <m:ctrlPr>
                                <a:rPr lang="en-US" b="1" i="1" smtClean="0">
                                  <a:latin typeface="Cambria Math"/>
                                </a:rPr>
                              </m:ctrlPr>
                            </m:accPr>
                            <m:e>
                              <m:r>
                                <a:rPr lang="en-US" b="1" i="1" smtClean="0">
                                  <a:latin typeface="Cambria Math"/>
                                </a:rPr>
                                <m:t>𝒂</m:t>
                              </m:r>
                            </m:e>
                          </m:acc>
                          <m:r>
                            <a:rPr lang="en-US" b="1" i="1" smtClean="0">
                              <a:latin typeface="Cambria Math"/>
                            </a:rPr>
                            <m:t>,</m:t>
                          </m:r>
                          <m:acc>
                            <m:accPr>
                              <m:chr m:val="⃗"/>
                              <m:ctrlPr>
                                <a:rPr lang="en-US" b="1" i="1" smtClean="0">
                                  <a:latin typeface="Cambria Math"/>
                                </a:rPr>
                              </m:ctrlPr>
                            </m:accPr>
                            <m:e>
                              <m:r>
                                <a:rPr lang="en-US" b="1" i="1" smtClean="0">
                                  <a:latin typeface="Cambria Math"/>
                                </a:rPr>
                                <m:t>𝒃</m:t>
                              </m:r>
                            </m:e>
                          </m:acc>
                        </m:e>
                      </m:d>
                      <m:r>
                        <a:rPr lang="en-US" b="1" i="0" smtClean="0">
                          <a:latin typeface="Cambria Math"/>
                        </a:rPr>
                        <m:t>=</m:t>
                      </m:r>
                      <m:f>
                        <m:fPr>
                          <m:ctrlPr>
                            <a:rPr lang="en-US" b="1" i="1" smtClean="0">
                              <a:latin typeface="Cambria Math"/>
                            </a:rPr>
                          </m:ctrlPr>
                        </m:fPr>
                        <m:num>
                          <m:acc>
                            <m:accPr>
                              <m:chr m:val="⃗"/>
                              <m:ctrlPr>
                                <a:rPr lang="en-US" b="1" i="1" smtClean="0">
                                  <a:latin typeface="Cambria Math"/>
                                </a:rPr>
                              </m:ctrlPr>
                            </m:accPr>
                            <m:e>
                              <m:r>
                                <a:rPr lang="en-US" b="1" i="1" smtClean="0">
                                  <a:latin typeface="Cambria Math"/>
                                </a:rPr>
                                <m:t>𝒂</m:t>
                              </m:r>
                            </m:e>
                          </m:acc>
                          <m:r>
                            <a:rPr lang="en-US" b="1" i="1" smtClean="0">
                              <a:latin typeface="Cambria Math"/>
                              <a:ea typeface="Cambria Math"/>
                            </a:rPr>
                            <m:t>∙</m:t>
                          </m:r>
                          <m:acc>
                            <m:accPr>
                              <m:chr m:val="⃗"/>
                              <m:ctrlPr>
                                <a:rPr lang="en-US" b="1" i="1" smtClean="0">
                                  <a:latin typeface="Cambria Math"/>
                                  <a:ea typeface="Cambria Math"/>
                                </a:rPr>
                              </m:ctrlPr>
                            </m:accPr>
                            <m:e>
                              <m:r>
                                <a:rPr lang="en-US" b="1" i="1" smtClean="0">
                                  <a:latin typeface="Cambria Math"/>
                                  <a:ea typeface="Cambria Math"/>
                                </a:rPr>
                                <m:t>𝒃</m:t>
                              </m:r>
                            </m:e>
                          </m:acc>
                        </m:num>
                        <m:den>
                          <m:d>
                            <m:dPr>
                              <m:begChr m:val="|"/>
                              <m:endChr m:val="|"/>
                              <m:ctrlPr>
                                <a:rPr lang="en-US" b="1" i="1" smtClean="0">
                                  <a:latin typeface="Cambria Math"/>
                                </a:rPr>
                              </m:ctrlPr>
                            </m:dPr>
                            <m:e>
                              <m:acc>
                                <m:accPr>
                                  <m:chr m:val="⃗"/>
                                  <m:ctrlPr>
                                    <a:rPr lang="en-US" i="1">
                                      <a:latin typeface="Cambria Math"/>
                                    </a:rPr>
                                  </m:ctrlPr>
                                </m:accPr>
                                <m:e>
                                  <m:r>
                                    <a:rPr lang="en-US" i="1">
                                      <a:latin typeface="Cambria Math"/>
                                    </a:rPr>
                                    <m:t>𝒂</m:t>
                                  </m:r>
                                </m:e>
                              </m:acc>
                            </m:e>
                          </m:d>
                          <m:r>
                            <a:rPr lang="en-US" b="1" i="1" smtClean="0">
                              <a:latin typeface="Cambria Math"/>
                              <a:ea typeface="Cambria Math"/>
                            </a:rPr>
                            <m:t>∗|</m:t>
                          </m:r>
                          <m:acc>
                            <m:accPr>
                              <m:chr m:val="⃗"/>
                              <m:ctrlPr>
                                <a:rPr lang="en-US" i="1">
                                  <a:latin typeface="Cambria Math"/>
                                  <a:ea typeface="Cambria Math"/>
                                </a:rPr>
                              </m:ctrlPr>
                            </m:accPr>
                            <m:e>
                              <m:r>
                                <a:rPr lang="en-US" i="1">
                                  <a:latin typeface="Cambria Math"/>
                                  <a:ea typeface="Cambria Math"/>
                                </a:rPr>
                                <m:t>𝒃</m:t>
                              </m:r>
                            </m:e>
                          </m:acc>
                          <m:r>
                            <a:rPr lang="en-US" b="1" i="1" smtClean="0">
                              <a:latin typeface="Cambria Math"/>
                              <a:ea typeface="Cambria Math"/>
                            </a:rPr>
                            <m:t>|</m:t>
                          </m:r>
                        </m:den>
                      </m:f>
                    </m:oMath>
                  </m:oMathPara>
                </a14:m>
                <a:endParaRPr lang="en-US"/>
              </a:p>
            </p:txBody>
          </p:sp>
        </mc:Choice>
        <mc:Fallback xmlns="">
          <p:sp>
            <p:nvSpPr>
              <p:cNvPr id="4" name="Textfeld 3"/>
              <p:cNvSpPr txBox="1">
                <a:spLocks noRot="1" noChangeAspect="1" noMove="1" noResize="1" noEditPoints="1" noAdjustHandles="1" noChangeArrowheads="1" noChangeShapeType="1" noTextEdit="1"/>
              </p:cNvSpPr>
              <p:nvPr/>
            </p:nvSpPr>
            <p:spPr>
              <a:xfrm>
                <a:off x="785557" y="2973977"/>
                <a:ext cx="2346283" cy="786369"/>
              </a:xfrm>
              <a:prstGeom prst="rect">
                <a:avLst/>
              </a:prstGeom>
              <a:blipFill rotWithShape="1">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0" name="Textfeld 9"/>
              <p:cNvSpPr txBox="1"/>
              <p:nvPr/>
            </p:nvSpPr>
            <p:spPr>
              <a:xfrm>
                <a:off x="762907" y="5048906"/>
                <a:ext cx="5537285" cy="9723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𝒔𝒊𝒎</m:t>
                      </m:r>
                      <m:d>
                        <m:dPr>
                          <m:ctrlPr>
                            <a:rPr lang="en-US" i="1">
                              <a:latin typeface="Cambria Math"/>
                            </a:rPr>
                          </m:ctrlPr>
                        </m:dPr>
                        <m:e>
                          <m:acc>
                            <m:accPr>
                              <m:chr m:val="⃗"/>
                              <m:ctrlPr>
                                <a:rPr lang="en-US" i="1">
                                  <a:latin typeface="Cambria Math"/>
                                </a:rPr>
                              </m:ctrlPr>
                            </m:accPr>
                            <m:e>
                              <m:r>
                                <a:rPr lang="en-US" i="1">
                                  <a:latin typeface="Cambria Math"/>
                                </a:rPr>
                                <m:t>𝒂</m:t>
                              </m:r>
                            </m:e>
                          </m:acc>
                          <m:r>
                            <a:rPr lang="en-US" i="1">
                              <a:latin typeface="Cambria Math"/>
                            </a:rPr>
                            <m:t>,</m:t>
                          </m:r>
                          <m:acc>
                            <m:accPr>
                              <m:chr m:val="⃗"/>
                              <m:ctrlPr>
                                <a:rPr lang="en-US" i="1">
                                  <a:latin typeface="Cambria Math"/>
                                </a:rPr>
                              </m:ctrlPr>
                            </m:accPr>
                            <m:e>
                              <m:r>
                                <a:rPr lang="en-US" i="1">
                                  <a:latin typeface="Cambria Math"/>
                                </a:rPr>
                                <m:t>𝒃</m:t>
                              </m:r>
                            </m:e>
                          </m:acc>
                        </m:e>
                      </m:d>
                      <m:r>
                        <a:rPr lang="en-US" b="1" i="1" smtClean="0">
                          <a:latin typeface="Cambria Math"/>
                        </a:rPr>
                        <m:t>= </m:t>
                      </m:r>
                      <m:f>
                        <m:fPr>
                          <m:ctrlPr>
                            <a:rPr lang="en-US" b="1" i="1" smtClean="0">
                              <a:latin typeface="Cambria Math"/>
                            </a:rPr>
                          </m:ctrlPr>
                        </m:fPr>
                        <m:num>
                          <m:nary>
                            <m:naryPr>
                              <m:chr m:val="∑"/>
                              <m:supHide m:val="on"/>
                              <m:ctrlPr>
                                <a:rPr lang="en-US" b="1" i="1" smtClean="0">
                                  <a:latin typeface="Cambria Math"/>
                                </a:rPr>
                              </m:ctrlPr>
                            </m:naryPr>
                            <m:sub>
                              <m:r>
                                <m:rPr>
                                  <m:brk m:alnAt="7"/>
                                </m:rPr>
                                <a:rPr lang="en-US" b="1" i="1" smtClean="0">
                                  <a:latin typeface="Cambria Math"/>
                                </a:rPr>
                                <m:t>𝒖</m:t>
                              </m:r>
                              <m:r>
                                <a:rPr lang="en-US" b="1" i="1" smtClean="0">
                                  <a:latin typeface="Cambria Math"/>
                                  <a:ea typeface="Cambria Math"/>
                                </a:rPr>
                                <m:t>∈</m:t>
                              </m:r>
                              <m:r>
                                <a:rPr lang="en-US" b="1" i="1" smtClean="0">
                                  <a:latin typeface="Cambria Math"/>
                                  <a:ea typeface="Cambria Math"/>
                                </a:rPr>
                                <m:t>𝑼</m:t>
                              </m:r>
                            </m:sub>
                            <m:sup/>
                            <m:e>
                              <m:r>
                                <a:rPr lang="en-US" b="1" i="1" smtClean="0">
                                  <a:latin typeface="Cambria Math"/>
                                </a:rPr>
                                <m:t>(</m:t>
                              </m:r>
                              <m:sSub>
                                <m:sSubPr>
                                  <m:ctrlPr>
                                    <a:rPr lang="en-US" b="1" i="1" smtClean="0">
                                      <a:latin typeface="Cambria Math"/>
                                    </a:rPr>
                                  </m:ctrlPr>
                                </m:sSubPr>
                                <m:e>
                                  <m:r>
                                    <a:rPr lang="en-US" b="1" i="1" smtClean="0">
                                      <a:latin typeface="Cambria Math"/>
                                    </a:rPr>
                                    <m:t>𝒓</m:t>
                                  </m:r>
                                </m:e>
                                <m:sub>
                                  <m:r>
                                    <a:rPr lang="en-US" b="1" i="1" smtClean="0">
                                      <a:latin typeface="Cambria Math"/>
                                    </a:rPr>
                                    <m:t>𝒖</m:t>
                                  </m:r>
                                  <m:r>
                                    <a:rPr lang="en-US" b="1" i="1" smtClean="0">
                                      <a:latin typeface="Cambria Math"/>
                                    </a:rPr>
                                    <m:t>,</m:t>
                                  </m:r>
                                  <m:r>
                                    <a:rPr lang="en-US" b="1" i="1" smtClean="0">
                                      <a:latin typeface="Cambria Math"/>
                                    </a:rPr>
                                    <m:t>𝒂</m:t>
                                  </m:r>
                                </m:sub>
                              </m:sSub>
                              <m:r>
                                <a:rPr lang="en-US" b="1" i="1" smtClean="0">
                                  <a:latin typeface="Cambria Math"/>
                                </a:rPr>
                                <m:t>−</m:t>
                              </m:r>
                              <m:acc>
                                <m:accPr>
                                  <m:chr m:val="̅"/>
                                  <m:ctrlPr>
                                    <a:rPr lang="en-US" b="1" i="1" smtClean="0">
                                      <a:latin typeface="Cambria Math"/>
                                    </a:rPr>
                                  </m:ctrlPr>
                                </m:accPr>
                                <m:e>
                                  <m:sSub>
                                    <m:sSubPr>
                                      <m:ctrlPr>
                                        <a:rPr lang="en-US" b="1" i="1" smtClean="0">
                                          <a:latin typeface="Cambria Math"/>
                                        </a:rPr>
                                      </m:ctrlPr>
                                    </m:sSubPr>
                                    <m:e>
                                      <m:r>
                                        <a:rPr lang="en-US" b="1" i="1" smtClean="0">
                                          <a:latin typeface="Cambria Math"/>
                                        </a:rPr>
                                        <m:t>𝒓</m:t>
                                      </m:r>
                                    </m:e>
                                    <m:sub>
                                      <m:r>
                                        <a:rPr lang="en-US" b="1" i="1" smtClean="0">
                                          <a:latin typeface="Cambria Math"/>
                                        </a:rPr>
                                        <m:t>𝒖</m:t>
                                      </m:r>
                                    </m:sub>
                                  </m:sSub>
                                </m:e>
                              </m:acc>
                              <m:r>
                                <a:rPr lang="en-US" b="1" i="1" smtClean="0">
                                  <a:latin typeface="Cambria Math"/>
                                </a:rPr>
                                <m:t>)</m:t>
                              </m:r>
                              <m:r>
                                <a:rPr lang="en-US" i="1">
                                  <a:latin typeface="Cambria Math"/>
                                </a:rPr>
                                <m:t>(</m:t>
                              </m:r>
                              <m:sSub>
                                <m:sSubPr>
                                  <m:ctrlPr>
                                    <a:rPr lang="en-US" i="1">
                                      <a:latin typeface="Cambria Math"/>
                                    </a:rPr>
                                  </m:ctrlPr>
                                </m:sSubPr>
                                <m:e>
                                  <m:r>
                                    <a:rPr lang="en-US" i="1">
                                      <a:latin typeface="Cambria Math"/>
                                    </a:rPr>
                                    <m:t>𝒓</m:t>
                                  </m:r>
                                </m:e>
                                <m:sub>
                                  <m:r>
                                    <a:rPr lang="en-US" b="1" i="1" smtClean="0">
                                      <a:latin typeface="Cambria Math"/>
                                    </a:rPr>
                                    <m:t>𝒖</m:t>
                                  </m:r>
                                  <m:r>
                                    <a:rPr lang="en-US" i="1">
                                      <a:latin typeface="Cambria Math"/>
                                    </a:rPr>
                                    <m:t>,</m:t>
                                  </m:r>
                                  <m:r>
                                    <a:rPr lang="en-US" b="1" i="1" smtClean="0">
                                      <a:latin typeface="Cambria Math"/>
                                    </a:rPr>
                                    <m:t>𝒃</m:t>
                                  </m:r>
                                </m:sub>
                              </m:sSub>
                              <m:r>
                                <a:rPr lang="en-US" i="1">
                                  <a:latin typeface="Cambria Math"/>
                                </a:rPr>
                                <m:t>−</m:t>
                              </m:r>
                              <m:acc>
                                <m:accPr>
                                  <m:chr m:val="̅"/>
                                  <m:ctrlPr>
                                    <a:rPr lang="en-US" i="1" smtClean="0">
                                      <a:latin typeface="Cambria Math"/>
                                    </a:rPr>
                                  </m:ctrlPr>
                                </m:accPr>
                                <m:e>
                                  <m:sSub>
                                    <m:sSubPr>
                                      <m:ctrlPr>
                                        <a:rPr lang="en-US" b="1" i="1" smtClean="0">
                                          <a:latin typeface="Cambria Math"/>
                                        </a:rPr>
                                      </m:ctrlPr>
                                    </m:sSubPr>
                                    <m:e>
                                      <m:r>
                                        <a:rPr lang="en-US" b="1" i="1" smtClean="0">
                                          <a:latin typeface="Cambria Math"/>
                                        </a:rPr>
                                        <m:t>𝒓</m:t>
                                      </m:r>
                                    </m:e>
                                    <m:sub>
                                      <m:r>
                                        <a:rPr lang="en-US" b="1" i="1" smtClean="0">
                                          <a:latin typeface="Cambria Math"/>
                                        </a:rPr>
                                        <m:t>𝒖</m:t>
                                      </m:r>
                                    </m:sub>
                                  </m:sSub>
                                </m:e>
                              </m:acc>
                              <m:r>
                                <a:rPr lang="en-US" i="1">
                                  <a:latin typeface="Cambria Math"/>
                                </a:rPr>
                                <m:t>)</m:t>
                              </m:r>
                            </m:e>
                          </m:nary>
                        </m:num>
                        <m:den>
                          <m:rad>
                            <m:radPr>
                              <m:degHide m:val="on"/>
                              <m:ctrlPr>
                                <a:rPr lang="en-US" b="1" i="1" smtClean="0">
                                  <a:latin typeface="Cambria Math"/>
                                </a:rPr>
                              </m:ctrlPr>
                            </m:radPr>
                            <m:deg/>
                            <m:e>
                              <m:nary>
                                <m:naryPr>
                                  <m:chr m:val="∑"/>
                                  <m:supHide m:val="on"/>
                                  <m:ctrlPr>
                                    <a:rPr lang="en-US" i="1">
                                      <a:latin typeface="Cambria Math"/>
                                    </a:rPr>
                                  </m:ctrlPr>
                                </m:naryPr>
                                <m:sub>
                                  <m:r>
                                    <a:rPr lang="en-US" b="1" i="1" smtClean="0">
                                      <a:latin typeface="Cambria Math"/>
                                    </a:rPr>
                                    <m:t>𝒖</m:t>
                                  </m:r>
                                  <m:r>
                                    <a:rPr lang="en-US" i="1">
                                      <a:latin typeface="Cambria Math"/>
                                    </a:rPr>
                                    <m:t>∈</m:t>
                                  </m:r>
                                  <m:r>
                                    <a:rPr lang="en-US" b="1" i="1" smtClean="0">
                                      <a:latin typeface="Cambria Math"/>
                                    </a:rPr>
                                    <m:t>𝑼</m:t>
                                  </m:r>
                                </m:sub>
                                <m:sup/>
                                <m:e>
                                  <m:sSup>
                                    <m:sSupPr>
                                      <m:ctrlPr>
                                        <a:rPr lang="en-US" b="1" i="1" smtClean="0">
                                          <a:latin typeface="Cambria Math"/>
                                        </a:rPr>
                                      </m:ctrlPr>
                                    </m:sSupPr>
                                    <m:e>
                                      <m:d>
                                        <m:dPr>
                                          <m:ctrlPr>
                                            <a:rPr lang="en-US" i="1">
                                              <a:latin typeface="Cambria Math"/>
                                            </a:rPr>
                                          </m:ctrlPr>
                                        </m:dPr>
                                        <m:e>
                                          <m:sSub>
                                            <m:sSubPr>
                                              <m:ctrlPr>
                                                <a:rPr lang="en-US" i="1">
                                                  <a:latin typeface="Cambria Math"/>
                                                </a:rPr>
                                              </m:ctrlPr>
                                            </m:sSubPr>
                                            <m:e>
                                              <m:r>
                                                <a:rPr lang="en-US" i="1">
                                                  <a:latin typeface="Cambria Math"/>
                                                </a:rPr>
                                                <m:t>𝒓</m:t>
                                              </m:r>
                                            </m:e>
                                            <m:sub>
                                              <m:r>
                                                <a:rPr lang="en-US" b="1" i="1" smtClean="0">
                                                  <a:latin typeface="Cambria Math"/>
                                                </a:rPr>
                                                <m:t>𝒖</m:t>
                                              </m:r>
                                              <m:r>
                                                <a:rPr lang="en-US" i="1">
                                                  <a:latin typeface="Cambria Math"/>
                                                </a:rPr>
                                                <m:t>,</m:t>
                                              </m:r>
                                              <m:r>
                                                <a:rPr lang="en-US" b="1" i="1" smtClean="0">
                                                  <a:latin typeface="Cambria Math"/>
                                                </a:rPr>
                                                <m:t>𝒂</m:t>
                                              </m:r>
                                            </m:sub>
                                          </m:sSub>
                                          <m:r>
                                            <a:rPr lang="en-US" i="1">
                                              <a:latin typeface="Cambria Math"/>
                                            </a:rPr>
                                            <m:t>−</m:t>
                                          </m:r>
                                          <m:acc>
                                            <m:accPr>
                                              <m:chr m:val="̅"/>
                                              <m:ctrlPr>
                                                <a:rPr lang="en-US" i="1" smtClean="0">
                                                  <a:latin typeface="Cambria Math"/>
                                                </a:rPr>
                                              </m:ctrlPr>
                                            </m:accPr>
                                            <m:e>
                                              <m:sSub>
                                                <m:sSubPr>
                                                  <m:ctrlPr>
                                                    <a:rPr lang="en-US" b="1" i="1" smtClean="0">
                                                      <a:latin typeface="Cambria Math"/>
                                                    </a:rPr>
                                                  </m:ctrlPr>
                                                </m:sSubPr>
                                                <m:e>
                                                  <m:r>
                                                    <a:rPr lang="en-US" b="1" i="1" smtClean="0">
                                                      <a:latin typeface="Cambria Math"/>
                                                    </a:rPr>
                                                    <m:t>𝒓</m:t>
                                                  </m:r>
                                                </m:e>
                                                <m:sub>
                                                  <m:r>
                                                    <a:rPr lang="en-US" b="1" i="1" smtClean="0">
                                                      <a:latin typeface="Cambria Math"/>
                                                    </a:rPr>
                                                    <m:t>𝒖</m:t>
                                                  </m:r>
                                                </m:sub>
                                              </m:sSub>
                                            </m:e>
                                          </m:acc>
                                        </m:e>
                                      </m:d>
                                    </m:e>
                                    <m:sup>
                                      <m:r>
                                        <a:rPr lang="en-US" b="1" i="1" smtClean="0">
                                          <a:latin typeface="Cambria Math"/>
                                        </a:rPr>
                                        <m:t>𝟐</m:t>
                                      </m:r>
                                    </m:sup>
                                  </m:sSup>
                                </m:e>
                              </m:nary>
                            </m:e>
                          </m:rad>
                          <m:rad>
                            <m:radPr>
                              <m:degHide m:val="on"/>
                              <m:ctrlPr>
                                <a:rPr lang="en-US" i="1">
                                  <a:latin typeface="Cambria Math"/>
                                </a:rPr>
                              </m:ctrlPr>
                            </m:radPr>
                            <m:deg/>
                            <m:e>
                              <m:nary>
                                <m:naryPr>
                                  <m:chr m:val="∑"/>
                                  <m:supHide m:val="on"/>
                                  <m:ctrlPr>
                                    <a:rPr lang="en-US" i="1">
                                      <a:latin typeface="Cambria Math"/>
                                    </a:rPr>
                                  </m:ctrlPr>
                                </m:naryPr>
                                <m:sub>
                                  <m:r>
                                    <a:rPr lang="en-US" b="1" i="1" smtClean="0">
                                      <a:latin typeface="Cambria Math"/>
                                    </a:rPr>
                                    <m:t>𝒖</m:t>
                                  </m:r>
                                  <m:r>
                                    <a:rPr lang="en-US" i="1">
                                      <a:latin typeface="Cambria Math"/>
                                    </a:rPr>
                                    <m:t>∈</m:t>
                                  </m:r>
                                  <m:r>
                                    <a:rPr lang="en-US" b="1" i="1" smtClean="0">
                                      <a:latin typeface="Cambria Math"/>
                                    </a:rPr>
                                    <m:t>𝑼</m:t>
                                  </m:r>
                                </m:sub>
                                <m:sup/>
                                <m:e>
                                  <m:sSup>
                                    <m:sSupPr>
                                      <m:ctrlPr>
                                        <a:rPr lang="en-US" i="1">
                                          <a:latin typeface="Cambria Math"/>
                                        </a:rPr>
                                      </m:ctrlPr>
                                    </m:sSupPr>
                                    <m:e>
                                      <m:d>
                                        <m:dPr>
                                          <m:ctrlPr>
                                            <a:rPr lang="en-US" i="1">
                                              <a:latin typeface="Cambria Math"/>
                                            </a:rPr>
                                          </m:ctrlPr>
                                        </m:dPr>
                                        <m:e>
                                          <m:sSub>
                                            <m:sSubPr>
                                              <m:ctrlPr>
                                                <a:rPr lang="en-US" i="1">
                                                  <a:latin typeface="Cambria Math"/>
                                                </a:rPr>
                                              </m:ctrlPr>
                                            </m:sSubPr>
                                            <m:e>
                                              <m:r>
                                                <a:rPr lang="en-US" i="1">
                                                  <a:latin typeface="Cambria Math"/>
                                                </a:rPr>
                                                <m:t>𝒓</m:t>
                                              </m:r>
                                            </m:e>
                                            <m:sub>
                                              <m:r>
                                                <a:rPr lang="en-US" b="1" i="1" smtClean="0">
                                                  <a:latin typeface="Cambria Math"/>
                                                </a:rPr>
                                                <m:t>𝒖</m:t>
                                              </m:r>
                                              <m:r>
                                                <a:rPr lang="en-US" i="1">
                                                  <a:latin typeface="Cambria Math"/>
                                                </a:rPr>
                                                <m:t>,</m:t>
                                              </m:r>
                                              <m:r>
                                                <a:rPr lang="en-US" b="1" i="1" smtClean="0">
                                                  <a:latin typeface="Cambria Math"/>
                                                </a:rPr>
                                                <m:t>𝒃</m:t>
                                              </m:r>
                                            </m:sub>
                                          </m:sSub>
                                          <m:r>
                                            <a:rPr lang="en-US" i="1">
                                              <a:latin typeface="Cambria Math"/>
                                            </a:rPr>
                                            <m:t>−</m:t>
                                          </m:r>
                                          <m:acc>
                                            <m:accPr>
                                              <m:chr m:val="̅"/>
                                              <m:ctrlPr>
                                                <a:rPr lang="en-US" i="1" smtClean="0">
                                                  <a:latin typeface="Cambria Math"/>
                                                </a:rPr>
                                              </m:ctrlPr>
                                            </m:accPr>
                                            <m:e>
                                              <m:sSub>
                                                <m:sSubPr>
                                                  <m:ctrlPr>
                                                    <a:rPr lang="en-US" b="1" i="1" smtClean="0">
                                                      <a:latin typeface="Cambria Math"/>
                                                    </a:rPr>
                                                  </m:ctrlPr>
                                                </m:sSubPr>
                                                <m:e>
                                                  <m:r>
                                                    <a:rPr lang="en-US" b="1" i="1" smtClean="0">
                                                      <a:latin typeface="Cambria Math"/>
                                                    </a:rPr>
                                                    <m:t>𝒓</m:t>
                                                  </m:r>
                                                </m:e>
                                                <m:sub>
                                                  <m:r>
                                                    <a:rPr lang="en-US" b="1" i="1" smtClean="0">
                                                      <a:latin typeface="Cambria Math"/>
                                                    </a:rPr>
                                                    <m:t>𝒖</m:t>
                                                  </m:r>
                                                </m:sub>
                                              </m:sSub>
                                            </m:e>
                                          </m:acc>
                                        </m:e>
                                      </m:d>
                                    </m:e>
                                    <m:sup>
                                      <m:r>
                                        <a:rPr lang="en-US" i="1">
                                          <a:latin typeface="Cambria Math"/>
                                        </a:rPr>
                                        <m:t>𝟐</m:t>
                                      </m:r>
                                    </m:sup>
                                  </m:sSup>
                                </m:e>
                              </m:nary>
                            </m:e>
                          </m:rad>
                        </m:den>
                      </m:f>
                    </m:oMath>
                  </m:oMathPara>
                </a14:m>
                <a:endParaRPr lang="en-US"/>
              </a:p>
            </p:txBody>
          </p:sp>
        </mc:Choice>
        <mc:Fallback xmlns="">
          <p:sp>
            <p:nvSpPr>
              <p:cNvPr id="10" name="Textfeld 9"/>
              <p:cNvSpPr txBox="1">
                <a:spLocks noRot="1" noChangeAspect="1" noMove="1" noResize="1" noEditPoints="1" noAdjustHandles="1" noChangeArrowheads="1" noChangeShapeType="1" noTextEdit="1"/>
              </p:cNvSpPr>
              <p:nvPr/>
            </p:nvSpPr>
            <p:spPr>
              <a:xfrm>
                <a:off x="762907" y="5048906"/>
                <a:ext cx="5537285" cy="972382"/>
              </a:xfrm>
              <a:prstGeom prst="rect">
                <a:avLst/>
              </a:prstGeom>
              <a:blipFill rotWithShape="1">
                <a:blip r:embed="rId6"/>
                <a:stretch>
                  <a:fillRect/>
                </a:stretch>
              </a:blipFill>
            </p:spPr>
            <p:txBody>
              <a:bodyPr/>
              <a:lstStyle/>
              <a:p>
                <a:r>
                  <a:rPr lang="de-DE">
                    <a:noFill/>
                  </a:rPr>
                  <a:t> </a:t>
                </a:r>
              </a:p>
            </p:txBody>
          </p:sp>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Making predictions</a:t>
            </a:r>
            <a:endParaRPr lang="en-US" dirty="0"/>
          </a:p>
        </p:txBody>
      </p:sp>
      <p:sp>
        <p:nvSpPr>
          <p:cNvPr id="3" name="Inhaltsplatzhalter 2"/>
          <p:cNvSpPr>
            <a:spLocks noGrp="1"/>
          </p:cNvSpPr>
          <p:nvPr>
            <p:ph idx="1"/>
          </p:nvPr>
        </p:nvSpPr>
        <p:spPr/>
        <p:txBody>
          <a:bodyPr/>
          <a:lstStyle/>
          <a:p>
            <a:r>
              <a:rPr lang="en-US" b="0" dirty="0" smtClean="0"/>
              <a:t>A common prediction function:</a:t>
            </a:r>
          </a:p>
          <a:p>
            <a:endParaRPr lang="en-US" b="0" dirty="0" smtClean="0"/>
          </a:p>
          <a:p>
            <a:endParaRPr lang="en-US" b="0" dirty="0" smtClean="0"/>
          </a:p>
          <a:p>
            <a:endParaRPr lang="en-US" b="0" dirty="0" smtClean="0"/>
          </a:p>
          <a:p>
            <a:r>
              <a:rPr lang="en-US" b="0" dirty="0" smtClean="0"/>
              <a:t>Neighborhood size is typically </a:t>
            </a:r>
            <a:r>
              <a:rPr lang="en-US" b="0" dirty="0"/>
              <a:t>also limited to a specific </a:t>
            </a:r>
            <a:r>
              <a:rPr lang="en-US" b="0" dirty="0" smtClean="0"/>
              <a:t>size</a:t>
            </a:r>
          </a:p>
          <a:p>
            <a:r>
              <a:rPr lang="en-US" b="0" dirty="0" smtClean="0"/>
              <a:t>Not all neighbors are taken into account for the prediction</a:t>
            </a:r>
          </a:p>
          <a:p>
            <a:r>
              <a:rPr lang="en-US" b="0" dirty="0" smtClean="0"/>
              <a:t>An </a:t>
            </a:r>
            <a:r>
              <a:rPr lang="en-US" b="0" dirty="0"/>
              <a:t>analysis of </a:t>
            </a:r>
            <a:r>
              <a:rPr lang="en-US" b="0" dirty="0" smtClean="0"/>
              <a:t>the </a:t>
            </a:r>
            <a:r>
              <a:rPr lang="en-US" b="0" dirty="0" err="1" smtClean="0"/>
              <a:t>MovieLens</a:t>
            </a:r>
            <a:r>
              <a:rPr lang="en-US" b="0" dirty="0" smtClean="0"/>
              <a:t> </a:t>
            </a:r>
            <a:r>
              <a:rPr lang="en-US" b="0" dirty="0"/>
              <a:t>dataset indicates that </a:t>
            </a:r>
            <a:r>
              <a:rPr lang="en-US" b="0" dirty="0" smtClean="0"/>
              <a:t>"in </a:t>
            </a:r>
            <a:r>
              <a:rPr lang="en-US" b="0" dirty="0"/>
              <a:t>most real-world </a:t>
            </a:r>
            <a:r>
              <a:rPr lang="en-US" b="0" dirty="0" smtClean="0"/>
              <a:t>situations, a </a:t>
            </a:r>
            <a:r>
              <a:rPr lang="en-US" b="0" dirty="0"/>
              <a:t>neighborhood of 20 to 50 neighbors seems </a:t>
            </a:r>
            <a:r>
              <a:rPr lang="en-US" b="0" dirty="0" smtClean="0"/>
              <a:t>reasonable" (</a:t>
            </a:r>
            <a:r>
              <a:rPr lang="en-US" b="0" dirty="0" err="1"/>
              <a:t>Herlocker</a:t>
            </a:r>
            <a:r>
              <a:rPr lang="en-US" b="0" dirty="0"/>
              <a:t> et al. </a:t>
            </a:r>
            <a:r>
              <a:rPr lang="en-US" b="0" dirty="0" smtClean="0"/>
              <a:t>2002)</a:t>
            </a:r>
          </a:p>
        </p:txBody>
      </p:sp>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2295" y="2143123"/>
            <a:ext cx="1000124" cy="1000124"/>
          </a:xfrm>
          <a:prstGeom prst="rect">
            <a:avLst/>
          </a:prstGeom>
        </p:spPr>
      </p:pic>
      <mc:AlternateContent xmlns:mc="http://schemas.openxmlformats.org/markup-compatibility/2006" xmlns:a14="http://schemas.microsoft.com/office/drawing/2010/main">
        <mc:Choice Requires="a14">
          <p:sp>
            <p:nvSpPr>
              <p:cNvPr id="5" name="Textfeld 4"/>
              <p:cNvSpPr txBox="1"/>
              <p:nvPr/>
            </p:nvSpPr>
            <p:spPr>
              <a:xfrm>
                <a:off x="770466" y="2282637"/>
                <a:ext cx="4629857" cy="7534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𝒑𝒓𝒆𝒅</m:t>
                      </m:r>
                      <m:d>
                        <m:dPr>
                          <m:ctrlPr>
                            <a:rPr lang="en-US" b="1" i="1" smtClean="0">
                              <a:latin typeface="Cambria Math"/>
                            </a:rPr>
                          </m:ctrlPr>
                        </m:dPr>
                        <m:e>
                          <m:r>
                            <a:rPr lang="en-US" b="1" i="1" smtClean="0">
                              <a:latin typeface="Cambria Math"/>
                            </a:rPr>
                            <m:t>𝒖</m:t>
                          </m:r>
                          <m:r>
                            <a:rPr lang="en-US" b="1" i="1" smtClean="0">
                              <a:latin typeface="Cambria Math"/>
                            </a:rPr>
                            <m:t>,</m:t>
                          </m:r>
                          <m:r>
                            <a:rPr lang="en-US" b="1" i="1" smtClean="0">
                              <a:latin typeface="Cambria Math"/>
                            </a:rPr>
                            <m:t>𝒑</m:t>
                          </m:r>
                        </m:e>
                      </m:d>
                      <m:r>
                        <a:rPr lang="en-US" b="1" i="1" smtClean="0">
                          <a:latin typeface="Cambria Math"/>
                        </a:rPr>
                        <m:t>=</m:t>
                      </m:r>
                      <m:f>
                        <m:fPr>
                          <m:ctrlPr>
                            <a:rPr lang="en-US" b="1" i="1" smtClean="0">
                              <a:latin typeface="Cambria Math"/>
                            </a:rPr>
                          </m:ctrlPr>
                        </m:fPr>
                        <m:num>
                          <m:nary>
                            <m:naryPr>
                              <m:chr m:val="∑"/>
                              <m:limLoc m:val="subSup"/>
                              <m:supHide m:val="on"/>
                              <m:ctrlPr>
                                <a:rPr lang="en-US" b="1" i="1" smtClean="0">
                                  <a:latin typeface="Cambria Math"/>
                                </a:rPr>
                              </m:ctrlPr>
                            </m:naryPr>
                            <m:sub>
                              <m:r>
                                <m:rPr>
                                  <m:brk m:alnAt="9"/>
                                </m:rPr>
                                <a:rPr lang="en-US" b="1" i="1" smtClean="0">
                                  <a:latin typeface="Cambria Math"/>
                                </a:rPr>
                                <m:t>𝒊</m:t>
                              </m:r>
                              <m:r>
                                <a:rPr lang="en-US" b="1" i="1" smtClean="0">
                                  <a:latin typeface="Cambria Math"/>
                                  <a:ea typeface="Cambria Math"/>
                                </a:rPr>
                                <m:t>∈</m:t>
                              </m:r>
                              <m:r>
                                <a:rPr lang="en-US" b="1" i="1" smtClean="0">
                                  <a:latin typeface="Cambria Math"/>
                                  <a:ea typeface="Cambria Math"/>
                                </a:rPr>
                                <m:t>𝒓𝒂𝒕𝒆𝒅𝑰𝒕𝒆𝒎</m:t>
                              </m:r>
                              <m:r>
                                <a:rPr lang="en-US" b="1" i="1" smtClean="0">
                                  <a:latin typeface="Cambria Math"/>
                                  <a:ea typeface="Cambria Math"/>
                                </a:rPr>
                                <m:t>(</m:t>
                              </m:r>
                              <m:r>
                                <a:rPr lang="en-US" b="1" i="1" smtClean="0">
                                  <a:latin typeface="Cambria Math"/>
                                  <a:ea typeface="Cambria Math"/>
                                </a:rPr>
                                <m:t>𝒖</m:t>
                              </m:r>
                              <m:r>
                                <a:rPr lang="en-US" b="1" i="1" smtClean="0">
                                  <a:latin typeface="Cambria Math"/>
                                  <a:ea typeface="Cambria Math"/>
                                </a:rPr>
                                <m:t>)</m:t>
                              </m:r>
                            </m:sub>
                            <m:sup/>
                            <m:e>
                              <m:r>
                                <a:rPr lang="en-US" b="1" i="1" smtClean="0">
                                  <a:latin typeface="Cambria Math"/>
                                </a:rPr>
                                <m:t>𝒔𝒊𝒎</m:t>
                              </m:r>
                              <m:d>
                                <m:dPr>
                                  <m:ctrlPr>
                                    <a:rPr lang="en-US" b="1" i="1" smtClean="0">
                                      <a:latin typeface="Cambria Math"/>
                                    </a:rPr>
                                  </m:ctrlPr>
                                </m:dPr>
                                <m:e>
                                  <m:r>
                                    <a:rPr lang="en-US" b="1" i="1" smtClean="0">
                                      <a:latin typeface="Cambria Math"/>
                                    </a:rPr>
                                    <m:t>𝒊</m:t>
                                  </m:r>
                                  <m:r>
                                    <a:rPr lang="en-US" b="1" i="1" smtClean="0">
                                      <a:latin typeface="Cambria Math"/>
                                    </a:rPr>
                                    <m:t>,</m:t>
                                  </m:r>
                                  <m:r>
                                    <a:rPr lang="en-US" b="1" i="1" smtClean="0">
                                      <a:latin typeface="Cambria Math"/>
                                    </a:rPr>
                                    <m:t>𝒑</m:t>
                                  </m:r>
                                </m:e>
                              </m:d>
                              <m:r>
                                <a:rPr lang="en-US" b="1" i="1" smtClean="0">
                                  <a:latin typeface="Cambria Math"/>
                                </a:rPr>
                                <m:t>∗</m:t>
                              </m:r>
                              <m:sSub>
                                <m:sSubPr>
                                  <m:ctrlPr>
                                    <a:rPr lang="en-US" b="1" i="1" smtClean="0">
                                      <a:latin typeface="Cambria Math"/>
                                    </a:rPr>
                                  </m:ctrlPr>
                                </m:sSubPr>
                                <m:e>
                                  <m:r>
                                    <a:rPr lang="en-US" b="1" i="1" smtClean="0">
                                      <a:latin typeface="Cambria Math"/>
                                    </a:rPr>
                                    <m:t>𝒓</m:t>
                                  </m:r>
                                </m:e>
                                <m:sub>
                                  <m:r>
                                    <a:rPr lang="en-US" b="1" i="1" smtClean="0">
                                      <a:latin typeface="Cambria Math"/>
                                    </a:rPr>
                                    <m:t>𝒖</m:t>
                                  </m:r>
                                  <m:r>
                                    <a:rPr lang="en-US" b="1" i="1" smtClean="0">
                                      <a:latin typeface="Cambria Math"/>
                                    </a:rPr>
                                    <m:t>,</m:t>
                                  </m:r>
                                  <m:r>
                                    <a:rPr lang="en-US" b="1" i="1" smtClean="0">
                                      <a:latin typeface="Cambria Math"/>
                                    </a:rPr>
                                    <m:t>𝒊</m:t>
                                  </m:r>
                                </m:sub>
                              </m:sSub>
                            </m:e>
                          </m:nary>
                        </m:num>
                        <m:den>
                          <m:nary>
                            <m:naryPr>
                              <m:chr m:val="∑"/>
                              <m:limLoc m:val="subSup"/>
                              <m:supHide m:val="on"/>
                              <m:ctrlPr>
                                <a:rPr lang="en-US" i="1" smtClean="0">
                                  <a:latin typeface="Cambria Math"/>
                                </a:rPr>
                              </m:ctrlPr>
                            </m:naryPr>
                            <m:sub>
                              <m:r>
                                <m:rPr>
                                  <m:brk m:alnAt="9"/>
                                </m:rPr>
                                <a:rPr lang="en-US" i="1">
                                  <a:latin typeface="Cambria Math"/>
                                </a:rPr>
                                <m:t>𝒊</m:t>
                              </m:r>
                              <m:r>
                                <a:rPr lang="en-US" i="1">
                                  <a:latin typeface="Cambria Math"/>
                                  <a:ea typeface="Cambria Math"/>
                                </a:rPr>
                                <m:t>∈</m:t>
                              </m:r>
                              <m:r>
                                <a:rPr lang="en-US" i="1">
                                  <a:latin typeface="Cambria Math"/>
                                  <a:ea typeface="Cambria Math"/>
                                </a:rPr>
                                <m:t>𝒓𝒂𝒕𝒆𝒅𝑰𝒕𝒆𝒎</m:t>
                              </m:r>
                              <m:r>
                                <a:rPr lang="en-US" i="1">
                                  <a:latin typeface="Cambria Math"/>
                                  <a:ea typeface="Cambria Math"/>
                                </a:rPr>
                                <m:t>(</m:t>
                              </m:r>
                              <m:r>
                                <a:rPr lang="en-US" i="1">
                                  <a:latin typeface="Cambria Math"/>
                                  <a:ea typeface="Cambria Math"/>
                                </a:rPr>
                                <m:t>𝒖</m:t>
                              </m:r>
                              <m:r>
                                <a:rPr lang="en-US" i="1">
                                  <a:latin typeface="Cambria Math"/>
                                  <a:ea typeface="Cambria Math"/>
                                </a:rPr>
                                <m:t>)</m:t>
                              </m:r>
                            </m:sub>
                            <m:sup/>
                            <m:e>
                              <m:r>
                                <a:rPr lang="en-US" i="1">
                                  <a:latin typeface="Cambria Math"/>
                                </a:rPr>
                                <m:t>𝒔𝒊𝒎</m:t>
                              </m:r>
                              <m:d>
                                <m:dPr>
                                  <m:ctrlPr>
                                    <a:rPr lang="en-US" i="1">
                                      <a:latin typeface="Cambria Math"/>
                                    </a:rPr>
                                  </m:ctrlPr>
                                </m:dPr>
                                <m:e>
                                  <m:r>
                                    <a:rPr lang="en-US" i="1">
                                      <a:latin typeface="Cambria Math"/>
                                    </a:rPr>
                                    <m:t>𝒊</m:t>
                                  </m:r>
                                  <m:r>
                                    <a:rPr lang="en-US" i="1">
                                      <a:latin typeface="Cambria Math"/>
                                    </a:rPr>
                                    <m:t>,</m:t>
                                  </m:r>
                                  <m:r>
                                    <a:rPr lang="en-US" i="1">
                                      <a:latin typeface="Cambria Math"/>
                                    </a:rPr>
                                    <m:t>𝒑</m:t>
                                  </m:r>
                                </m:e>
                              </m:d>
                            </m:e>
                          </m:nary>
                        </m:den>
                      </m:f>
                    </m:oMath>
                  </m:oMathPara>
                </a14:m>
                <a:endParaRPr lang="en-US"/>
              </a:p>
            </p:txBody>
          </p:sp>
        </mc:Choice>
        <mc:Fallback xmlns="">
          <p:sp>
            <p:nvSpPr>
              <p:cNvPr id="5" name="Textfeld 4"/>
              <p:cNvSpPr txBox="1">
                <a:spLocks noRot="1" noChangeAspect="1" noMove="1" noResize="1" noEditPoints="1" noAdjustHandles="1" noChangeArrowheads="1" noChangeShapeType="1" noTextEdit="1"/>
              </p:cNvSpPr>
              <p:nvPr/>
            </p:nvSpPr>
            <p:spPr>
              <a:xfrm>
                <a:off x="770466" y="2282637"/>
                <a:ext cx="4629857" cy="753411"/>
              </a:xfrm>
              <a:prstGeom prst="rect">
                <a:avLst/>
              </a:prstGeom>
              <a:blipFill rotWithShape="1">
                <a:blip r:embed="rId4"/>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355703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de-DE" smtClean="0"/>
              <a:t>Markus Zanker, University Klagenfurt, markus.zanker@uni-klu.ac.at</a:t>
            </a:r>
            <a:endParaRPr lang="de-DE" dirty="0"/>
          </a:p>
        </p:txBody>
      </p:sp>
      <p:pic>
        <p:nvPicPr>
          <p:cNvPr id="224258" name="Picture 2"/>
          <p:cNvPicPr>
            <a:picLocks noChangeAspect="1" noChangeArrowheads="1"/>
          </p:cNvPicPr>
          <p:nvPr/>
        </p:nvPicPr>
        <p:blipFill>
          <a:blip r:embed="rId2"/>
          <a:srcRect/>
          <a:stretch>
            <a:fillRect/>
          </a:stretch>
        </p:blipFill>
        <p:spPr bwMode="auto">
          <a:xfrm>
            <a:off x="3000364" y="1500174"/>
            <a:ext cx="2505075" cy="762000"/>
          </a:xfrm>
          <a:prstGeom prst="rect">
            <a:avLst/>
          </a:prstGeom>
          <a:noFill/>
          <a:ln w="9525">
            <a:noFill/>
            <a:miter lim="800000"/>
            <a:headEnd/>
            <a:tailEnd/>
          </a:ln>
          <a:effectLst/>
        </p:spPr>
      </p:pic>
      <p:pic>
        <p:nvPicPr>
          <p:cNvPr id="224259" name="Picture 3"/>
          <p:cNvPicPr>
            <a:picLocks noChangeAspect="1" noChangeArrowheads="1"/>
          </p:cNvPicPr>
          <p:nvPr/>
        </p:nvPicPr>
        <p:blipFill>
          <a:blip r:embed="rId3"/>
          <a:srcRect/>
          <a:stretch>
            <a:fillRect/>
          </a:stretch>
        </p:blipFill>
        <p:spPr bwMode="auto">
          <a:xfrm>
            <a:off x="2033588" y="2967038"/>
            <a:ext cx="5076825" cy="923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Recommendation System</a:t>
            </a:r>
            <a:endParaRPr lang="en-US" dirty="0"/>
          </a:p>
        </p:txBody>
      </p:sp>
      <p:sp>
        <p:nvSpPr>
          <p:cNvPr id="3" name="Inhaltsplatzhalter 2"/>
          <p:cNvSpPr>
            <a:spLocks noGrp="1"/>
          </p:cNvSpPr>
          <p:nvPr>
            <p:ph idx="1"/>
          </p:nvPr>
        </p:nvSpPr>
        <p:spPr/>
        <p:txBody>
          <a:bodyPr/>
          <a:lstStyle/>
          <a:p>
            <a:r>
              <a:rPr lang="en-US" b="0" dirty="0"/>
              <a:t>A </a:t>
            </a:r>
            <a:r>
              <a:rPr lang="en-US" b="0" dirty="0" smtClean="0"/>
              <a:t>subclass </a:t>
            </a:r>
            <a:r>
              <a:rPr lang="en-US" b="0" dirty="0"/>
              <a:t>of </a:t>
            </a:r>
            <a:r>
              <a:rPr lang="en-US" b="0" dirty="0">
                <a:hlinkClick r:id="rId3" tooltip="Information filtering system"/>
              </a:rPr>
              <a:t>information filtering system</a:t>
            </a:r>
            <a:r>
              <a:rPr lang="en-US" b="0" dirty="0"/>
              <a:t> that seeks to predict the "rating" or "preference" a user would give to an item</a:t>
            </a:r>
            <a:r>
              <a:rPr lang="en-US" b="0" dirty="0" smtClean="0"/>
              <a:t>.</a:t>
            </a:r>
            <a:endParaRPr lang="en-US" dirty="0"/>
          </a:p>
          <a:p>
            <a:endParaRPr lang="en-US" dirty="0" smtClean="0"/>
          </a:p>
          <a:p>
            <a:endParaRPr lang="en-US" dirty="0"/>
          </a:p>
          <a:p>
            <a:r>
              <a:rPr lang="en-US" b="0" dirty="0"/>
              <a:t>U</a:t>
            </a:r>
            <a:r>
              <a:rPr lang="en-US" b="0" dirty="0" smtClean="0"/>
              <a:t>tilized </a:t>
            </a:r>
            <a:r>
              <a:rPr lang="en-US" b="0" dirty="0"/>
              <a:t>in a variety of areas including movies, music, news, books, research articles, search queries, social tags, and products in general. </a:t>
            </a:r>
            <a:endParaRPr lang="en-US" dirty="0" smtClean="0"/>
          </a:p>
        </p:txBody>
      </p:sp>
      <p:pic>
        <p:nvPicPr>
          <p:cNvPr id="4" name="Picture 5" descr="C:\Users\Fatih\AppData\Local\Microsoft\Windows\Temporary Internet Files\Content.IE5\8I83PG5D\MC90024034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82054" y="2204864"/>
            <a:ext cx="1512168" cy="11085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Recommendation System: Types</a:t>
            </a:r>
            <a:endParaRPr lang="en-US" dirty="0"/>
          </a:p>
        </p:txBody>
      </p:sp>
      <p:sp>
        <p:nvSpPr>
          <p:cNvPr id="3" name="Inhaltsplatzhalter 2"/>
          <p:cNvSpPr>
            <a:spLocks noGrp="1"/>
          </p:cNvSpPr>
          <p:nvPr>
            <p:ph idx="1"/>
          </p:nvPr>
        </p:nvSpPr>
        <p:spPr/>
        <p:txBody>
          <a:bodyPr/>
          <a:lstStyle/>
          <a:p>
            <a:r>
              <a:rPr lang="en-US" b="0" dirty="0">
                <a:solidFill>
                  <a:srgbClr val="FF0000"/>
                </a:solidFill>
              </a:rPr>
              <a:t>Recommender systems typically produce a list of recommendations in one of two ways </a:t>
            </a:r>
            <a:r>
              <a:rPr lang="en-US" b="0" dirty="0" smtClean="0">
                <a:solidFill>
                  <a:srgbClr val="FF0000"/>
                </a:solidFill>
              </a:rPr>
              <a:t>–</a:t>
            </a:r>
          </a:p>
          <a:p>
            <a:pPr lvl="1"/>
            <a:r>
              <a:rPr lang="en-US" dirty="0">
                <a:solidFill>
                  <a:srgbClr val="FF0000"/>
                </a:solidFill>
              </a:rPr>
              <a:t>Collaborative Filtering</a:t>
            </a:r>
          </a:p>
          <a:p>
            <a:pPr lvl="1"/>
            <a:r>
              <a:rPr lang="en-US" dirty="0" smtClean="0">
                <a:solidFill>
                  <a:srgbClr val="FF0000"/>
                </a:solidFill>
              </a:rPr>
              <a:t>Content Based Filtering</a:t>
            </a:r>
          </a:p>
          <a:p>
            <a:pPr lvl="1"/>
            <a:r>
              <a:rPr lang="en-US" dirty="0" smtClean="0">
                <a:solidFill>
                  <a:srgbClr val="FF0000"/>
                </a:solidFill>
              </a:rPr>
              <a:t>Hybrid Systems</a:t>
            </a:r>
          </a:p>
          <a:p>
            <a:endParaRPr lang="en-US" dirty="0"/>
          </a:p>
        </p:txBody>
      </p:sp>
    </p:spTree>
    <p:extLst>
      <p:ext uri="{BB962C8B-B14F-4D97-AF65-F5344CB8AC3E}">
        <p14:creationId xmlns:p14="http://schemas.microsoft.com/office/powerpoint/2010/main" val="1435341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Collaborative Filtering (CF)</a:t>
            </a:r>
            <a:endParaRPr lang="en-US" dirty="0"/>
          </a:p>
        </p:txBody>
      </p:sp>
      <p:sp>
        <p:nvSpPr>
          <p:cNvPr id="3" name="Inhaltsplatzhalter 2"/>
          <p:cNvSpPr>
            <a:spLocks noGrp="1"/>
          </p:cNvSpPr>
          <p:nvPr>
            <p:ph idx="1"/>
          </p:nvPr>
        </p:nvSpPr>
        <p:spPr/>
        <p:txBody>
          <a:bodyPr/>
          <a:lstStyle/>
          <a:p>
            <a:r>
              <a:rPr lang="en-US" dirty="0" smtClean="0"/>
              <a:t>The most prominent approach to generate recommendations</a:t>
            </a:r>
          </a:p>
          <a:p>
            <a:pPr lvl="1"/>
            <a:r>
              <a:rPr lang="en-US" dirty="0" smtClean="0"/>
              <a:t>used by large, commercial e-commerce sites</a:t>
            </a:r>
          </a:p>
          <a:p>
            <a:pPr lvl="1"/>
            <a:r>
              <a:rPr lang="en-US" dirty="0" smtClean="0"/>
              <a:t>well-understood, various algorithms and variations exist</a:t>
            </a:r>
          </a:p>
          <a:p>
            <a:pPr lvl="1"/>
            <a:r>
              <a:rPr lang="en-US" dirty="0" smtClean="0"/>
              <a:t>applicable in many domains (book, movies, DVDs, ..)</a:t>
            </a:r>
          </a:p>
          <a:p>
            <a:r>
              <a:rPr lang="en-US" dirty="0" smtClean="0"/>
              <a:t>Approach</a:t>
            </a:r>
          </a:p>
          <a:p>
            <a:pPr lvl="1"/>
            <a:r>
              <a:rPr lang="en-US" dirty="0" smtClean="0">
                <a:solidFill>
                  <a:srgbClr val="FF0000"/>
                </a:solidFill>
              </a:rPr>
              <a:t>use the "wisdom of the crowd" to recommend items</a:t>
            </a:r>
          </a:p>
          <a:p>
            <a:r>
              <a:rPr lang="en-US" dirty="0" smtClean="0"/>
              <a:t>Basic assumption and idea</a:t>
            </a:r>
          </a:p>
          <a:p>
            <a:pPr lvl="1"/>
            <a:r>
              <a:rPr lang="en-US" dirty="0" smtClean="0">
                <a:solidFill>
                  <a:srgbClr val="FF0000"/>
                </a:solidFill>
              </a:rPr>
              <a:t>Users give ratings to catalog items (implicitly or explicitly)</a:t>
            </a:r>
          </a:p>
          <a:p>
            <a:pPr lvl="1"/>
            <a:r>
              <a:rPr lang="en-US" dirty="0" smtClean="0">
                <a:solidFill>
                  <a:srgbClr val="FF0000"/>
                </a:solidFill>
              </a:rPr>
              <a:t>Customers who had similar tastes in the past, will have similar tastes in the future</a:t>
            </a:r>
          </a:p>
          <a:p>
            <a:pPr lvl="1"/>
            <a:endParaRPr lang="en-US" dirty="0" smtClean="0"/>
          </a:p>
          <a:p>
            <a:pPr lvl="1"/>
            <a:endParaRPr lang="en-US" dirty="0"/>
          </a:p>
        </p:txBody>
      </p:sp>
      <p:pic>
        <p:nvPicPr>
          <p:cNvPr id="4" name="Picture 5" descr="C:\Users\Fatih\AppData\Local\Microsoft\Windows\Temporary Internet Files\Content.IE5\8I83PG5D\MC90024034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224" y="2996952"/>
            <a:ext cx="1512168" cy="1108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196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Content Based Filtering (CBF)</a:t>
            </a:r>
            <a:endParaRPr lang="en-US" dirty="0"/>
          </a:p>
        </p:txBody>
      </p:sp>
      <p:sp>
        <p:nvSpPr>
          <p:cNvPr id="3" name="Inhaltsplatzhalter 2"/>
          <p:cNvSpPr>
            <a:spLocks noGrp="1"/>
          </p:cNvSpPr>
          <p:nvPr>
            <p:ph idx="1"/>
          </p:nvPr>
        </p:nvSpPr>
        <p:spPr/>
        <p:txBody>
          <a:bodyPr/>
          <a:lstStyle/>
          <a:p>
            <a:r>
              <a:rPr lang="en-US" b="0" dirty="0">
                <a:solidFill>
                  <a:srgbClr val="FF0000"/>
                </a:solidFill>
              </a:rPr>
              <a:t>U</a:t>
            </a:r>
            <a:r>
              <a:rPr lang="en-US" b="0" dirty="0" smtClean="0">
                <a:solidFill>
                  <a:srgbClr val="FF0000"/>
                </a:solidFill>
              </a:rPr>
              <a:t>tilize </a:t>
            </a:r>
            <a:r>
              <a:rPr lang="en-US" b="0" dirty="0">
                <a:solidFill>
                  <a:srgbClr val="FF0000"/>
                </a:solidFill>
              </a:rPr>
              <a:t>a series of discrete characteristics of an item in order to recommend additional items with similar </a:t>
            </a:r>
            <a:r>
              <a:rPr lang="en-US" b="0" dirty="0" smtClean="0">
                <a:solidFill>
                  <a:srgbClr val="FF0000"/>
                </a:solidFill>
              </a:rPr>
              <a:t>properties</a:t>
            </a:r>
            <a:r>
              <a:rPr lang="en-US" b="0" dirty="0" smtClean="0"/>
              <a:t>.</a:t>
            </a:r>
          </a:p>
          <a:p>
            <a:r>
              <a:rPr lang="en-US" b="0" dirty="0" smtClean="0"/>
              <a:t>Difference:</a:t>
            </a:r>
            <a:endParaRPr lang="en-US" b="0" dirty="0"/>
          </a:p>
          <a:p>
            <a:pPr lvl="1"/>
            <a:r>
              <a:rPr lang="en-US" b="0" dirty="0" err="1"/>
              <a:t>Last.fm</a:t>
            </a:r>
            <a:r>
              <a:rPr lang="en-US" b="0" dirty="0"/>
              <a:t> creates a "station" of recommended songs by observing what bands and individual tracks the user has listened to on a regular basis and comparing those against the listening behavior of other users. </a:t>
            </a:r>
            <a:r>
              <a:rPr lang="en-US" b="0" dirty="0" err="1"/>
              <a:t>Last.fm</a:t>
            </a:r>
            <a:r>
              <a:rPr lang="en-US" b="0" dirty="0"/>
              <a:t> will play tracks that do not appear in the user's library, but are often played by other users with similar interests. As this approach leverages the behavior of users, it is an example of a collaborative filtering technique</a:t>
            </a:r>
            <a:r>
              <a:rPr lang="en-US" b="0" dirty="0" smtClean="0"/>
              <a:t>. </a:t>
            </a:r>
            <a:r>
              <a:rPr lang="mr-IN" b="0" dirty="0" smtClean="0"/>
              <a:t>–</a:t>
            </a:r>
            <a:r>
              <a:rPr lang="en-US" b="0" dirty="0" smtClean="0"/>
              <a:t> Cold Start Problem</a:t>
            </a:r>
            <a:endParaRPr lang="en-US" b="0" dirty="0"/>
          </a:p>
          <a:p>
            <a:pPr lvl="1"/>
            <a:r>
              <a:rPr lang="en-US" b="0" dirty="0"/>
              <a:t>Pandora uses the properties of a song or artist (a subset of the 400 attributes provided by the </a:t>
            </a:r>
            <a:r>
              <a:rPr lang="en-US" b="0" dirty="0">
                <a:hlinkClick r:id="rId3" tooltip="Music Genome Project"/>
              </a:rPr>
              <a:t>Music Genome Project</a:t>
            </a:r>
            <a:r>
              <a:rPr lang="en-US" b="0" dirty="0"/>
              <a:t>) to seed a "station" that plays music with similar properties. User feedback is used to refine the station's results, deemphasizing certain attributes when a user "dislikes" a particular song and emphasizing other attributes when a user "likes" a song. This is an example of a content-based approach.</a:t>
            </a:r>
          </a:p>
          <a:p>
            <a:endParaRPr lang="en-US" b="0" dirty="0" smtClean="0"/>
          </a:p>
          <a:p>
            <a:endParaRPr lang="en-US" b="0" dirty="0"/>
          </a:p>
          <a:p>
            <a:endParaRPr lang="en-US" dirty="0" smtClean="0"/>
          </a:p>
          <a:p>
            <a:pPr lvl="1"/>
            <a:endParaRPr lang="en-US" dirty="0"/>
          </a:p>
        </p:txBody>
      </p:sp>
    </p:spTree>
    <p:extLst>
      <p:ext uri="{BB962C8B-B14F-4D97-AF65-F5344CB8AC3E}">
        <p14:creationId xmlns:p14="http://schemas.microsoft.com/office/powerpoint/2010/main" val="1635296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CF Approaches</a:t>
            </a:r>
            <a:endParaRPr lang="en-US" dirty="0"/>
          </a:p>
        </p:txBody>
      </p:sp>
      <p:sp>
        <p:nvSpPr>
          <p:cNvPr id="3" name="Inhaltsplatzhalter 2"/>
          <p:cNvSpPr>
            <a:spLocks noGrp="1"/>
          </p:cNvSpPr>
          <p:nvPr>
            <p:ph idx="1"/>
          </p:nvPr>
        </p:nvSpPr>
        <p:spPr/>
        <p:txBody>
          <a:bodyPr/>
          <a:lstStyle/>
          <a:p>
            <a:r>
              <a:rPr lang="en-US" b="0" dirty="0"/>
              <a:t>B</a:t>
            </a:r>
            <a:r>
              <a:rPr lang="en-US" b="0" dirty="0" smtClean="0"/>
              <a:t>ased </a:t>
            </a:r>
            <a:r>
              <a:rPr lang="en-US" b="0" dirty="0"/>
              <a:t>on collecting and analyzing a large amount of information on users’ behaviors, activities or preferences and predicting what users will like based on their similarity to other users. </a:t>
            </a:r>
            <a:endParaRPr lang="en-US" b="0" dirty="0" smtClean="0"/>
          </a:p>
          <a:p>
            <a:r>
              <a:rPr lang="en-US" b="0" dirty="0" smtClean="0"/>
              <a:t>A </a:t>
            </a:r>
            <a:r>
              <a:rPr lang="en-US" b="0" dirty="0"/>
              <a:t>key advantage of the collaborative filtering approach is that it does not rely on machine analyzable content and therefore it is capable of accurately recommending complex items such as movies without requiring an "understanding" of the item itself</a:t>
            </a:r>
            <a:r>
              <a:rPr lang="en-US" b="0" dirty="0" smtClean="0"/>
              <a:t>.</a:t>
            </a:r>
          </a:p>
          <a:p>
            <a:r>
              <a:rPr lang="en-US" b="0" dirty="0" smtClean="0">
                <a:solidFill>
                  <a:srgbClr val="FF0000"/>
                </a:solidFill>
              </a:rPr>
              <a:t>Algorithms</a:t>
            </a:r>
          </a:p>
          <a:p>
            <a:pPr lvl="1"/>
            <a:r>
              <a:rPr lang="en-US" dirty="0" smtClean="0">
                <a:solidFill>
                  <a:srgbClr val="FF0000"/>
                </a:solidFill>
              </a:rPr>
              <a:t>KNN</a:t>
            </a:r>
          </a:p>
          <a:p>
            <a:pPr lvl="1"/>
            <a:r>
              <a:rPr lang="en-US" dirty="0" smtClean="0">
                <a:solidFill>
                  <a:srgbClr val="FF0000"/>
                </a:solidFill>
              </a:rPr>
              <a:t>Pearson Correlation</a:t>
            </a:r>
          </a:p>
        </p:txBody>
      </p:sp>
    </p:spTree>
    <p:extLst>
      <p:ext uri="{BB962C8B-B14F-4D97-AF65-F5344CB8AC3E}">
        <p14:creationId xmlns:p14="http://schemas.microsoft.com/office/powerpoint/2010/main" val="3767818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Pure CF</a:t>
            </a:r>
            <a:r>
              <a:rPr lang="en-US" dirty="0"/>
              <a:t> </a:t>
            </a:r>
            <a:r>
              <a:rPr lang="en-US" dirty="0" smtClean="0"/>
              <a:t>Approaches</a:t>
            </a:r>
            <a:endParaRPr lang="en-US" dirty="0"/>
          </a:p>
        </p:txBody>
      </p:sp>
      <p:sp>
        <p:nvSpPr>
          <p:cNvPr id="3" name="Inhaltsplatzhalter 2"/>
          <p:cNvSpPr>
            <a:spLocks noGrp="1"/>
          </p:cNvSpPr>
          <p:nvPr>
            <p:ph idx="1"/>
          </p:nvPr>
        </p:nvSpPr>
        <p:spPr/>
        <p:txBody>
          <a:bodyPr/>
          <a:lstStyle/>
          <a:p>
            <a:r>
              <a:rPr lang="en-US" dirty="0" smtClean="0">
                <a:solidFill>
                  <a:srgbClr val="FF0000"/>
                </a:solidFill>
              </a:rPr>
              <a:t>Input</a:t>
            </a:r>
          </a:p>
          <a:p>
            <a:pPr lvl="1"/>
            <a:r>
              <a:rPr lang="en-US" dirty="0" smtClean="0">
                <a:solidFill>
                  <a:srgbClr val="FF0000"/>
                </a:solidFill>
              </a:rPr>
              <a:t>Only a </a:t>
            </a:r>
            <a:r>
              <a:rPr lang="en-US" dirty="0">
                <a:solidFill>
                  <a:srgbClr val="FF0000"/>
                </a:solidFill>
              </a:rPr>
              <a:t>matrix of given user–item </a:t>
            </a:r>
            <a:r>
              <a:rPr lang="en-US" dirty="0" smtClean="0">
                <a:solidFill>
                  <a:srgbClr val="FF0000"/>
                </a:solidFill>
              </a:rPr>
              <a:t>ratings</a:t>
            </a:r>
          </a:p>
          <a:p>
            <a:r>
              <a:rPr lang="en-US" dirty="0" smtClean="0">
                <a:solidFill>
                  <a:srgbClr val="FF0000"/>
                </a:solidFill>
              </a:rPr>
              <a:t>Output types</a:t>
            </a:r>
          </a:p>
          <a:p>
            <a:pPr lvl="1"/>
            <a:r>
              <a:rPr lang="en-US" dirty="0" smtClean="0">
                <a:solidFill>
                  <a:srgbClr val="FF0000"/>
                </a:solidFill>
              </a:rPr>
              <a:t>A </a:t>
            </a:r>
            <a:r>
              <a:rPr lang="en-US" dirty="0">
                <a:solidFill>
                  <a:srgbClr val="FF0000"/>
                </a:solidFill>
              </a:rPr>
              <a:t>(numerical) prediction indicating to what degree the current user will like or dislike a certain </a:t>
            </a:r>
            <a:r>
              <a:rPr lang="en-US" dirty="0" smtClean="0">
                <a:solidFill>
                  <a:srgbClr val="FF0000"/>
                </a:solidFill>
              </a:rPr>
              <a:t>item</a:t>
            </a:r>
            <a:endParaRPr lang="en-US" dirty="0">
              <a:solidFill>
                <a:srgbClr val="FF0000"/>
              </a:solidFill>
            </a:endParaRPr>
          </a:p>
          <a:p>
            <a:pPr lvl="1"/>
            <a:r>
              <a:rPr lang="en-US" dirty="0" smtClean="0">
                <a:solidFill>
                  <a:srgbClr val="FF0000"/>
                </a:solidFill>
              </a:rPr>
              <a:t>A </a:t>
            </a:r>
            <a:r>
              <a:rPr lang="en-US" dirty="0">
                <a:solidFill>
                  <a:srgbClr val="FF0000"/>
                </a:solidFill>
              </a:rPr>
              <a:t>top-N list of recommended </a:t>
            </a:r>
            <a:r>
              <a:rPr lang="en-US" dirty="0" smtClean="0">
                <a:solidFill>
                  <a:srgbClr val="FF0000"/>
                </a:solidFill>
              </a:rPr>
              <a:t>items</a:t>
            </a:r>
          </a:p>
        </p:txBody>
      </p:sp>
    </p:spTree>
    <p:extLst>
      <p:ext uri="{BB962C8B-B14F-4D97-AF65-F5344CB8AC3E}">
        <p14:creationId xmlns:p14="http://schemas.microsoft.com/office/powerpoint/2010/main" val="1507339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2" name="Picture 2"/>
          <p:cNvPicPr>
            <a:picLocks noChangeAspect="1" noChangeArrowheads="1"/>
          </p:cNvPicPr>
          <p:nvPr/>
        </p:nvPicPr>
        <p:blipFill>
          <a:blip r:embed="rId3"/>
          <a:srcRect/>
          <a:stretch>
            <a:fillRect/>
          </a:stretch>
        </p:blipFill>
        <p:spPr bwMode="auto">
          <a:xfrm>
            <a:off x="642910" y="1071546"/>
            <a:ext cx="7573660" cy="2357454"/>
          </a:xfrm>
          <a:prstGeom prst="rect">
            <a:avLst/>
          </a:prstGeom>
          <a:noFill/>
          <a:ln w="9525">
            <a:noFill/>
            <a:miter lim="800000"/>
            <a:headEnd/>
            <a:tailEnd/>
          </a:ln>
          <a:effectLst/>
        </p:spPr>
      </p:pic>
      <p:sp>
        <p:nvSpPr>
          <p:cNvPr id="3" name="TextBox 2"/>
          <p:cNvSpPr txBox="1"/>
          <p:nvPr/>
        </p:nvSpPr>
        <p:spPr>
          <a:xfrm>
            <a:off x="1071538" y="3714752"/>
            <a:ext cx="4857784" cy="1200329"/>
          </a:xfrm>
          <a:prstGeom prst="rect">
            <a:avLst/>
          </a:prstGeom>
          <a:noFill/>
        </p:spPr>
        <p:txBody>
          <a:bodyPr wrap="square" rtlCol="0">
            <a:spAutoFit/>
          </a:bodyPr>
          <a:lstStyle/>
          <a:p>
            <a:r>
              <a:rPr lang="en-IN" dirty="0" err="1" smtClean="0"/>
              <a:t>Jaccard</a:t>
            </a:r>
            <a:r>
              <a:rPr lang="en-IN" dirty="0" smtClean="0"/>
              <a:t> Distance</a:t>
            </a:r>
          </a:p>
          <a:p>
            <a:r>
              <a:rPr lang="en-IN" dirty="0" smtClean="0"/>
              <a:t>Cosine Distance</a:t>
            </a:r>
          </a:p>
          <a:p>
            <a:r>
              <a:rPr lang="en-IN" dirty="0" smtClean="0"/>
              <a:t>Rounding the Data</a:t>
            </a:r>
          </a:p>
          <a:p>
            <a:r>
              <a:rPr lang="en-IN" dirty="0" smtClean="0"/>
              <a:t>Normalising Rating</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ko-KR" smtClean="0"/>
              <a:t>Algorithms</a:t>
            </a:r>
          </a:p>
        </p:txBody>
      </p:sp>
      <p:grpSp>
        <p:nvGrpSpPr>
          <p:cNvPr id="2" name="Group 20"/>
          <p:cNvGrpSpPr>
            <a:grpSpLocks/>
          </p:cNvGrpSpPr>
          <p:nvPr/>
        </p:nvGrpSpPr>
        <p:grpSpPr bwMode="auto">
          <a:xfrm>
            <a:off x="533400" y="1219200"/>
            <a:ext cx="8763000" cy="4495800"/>
            <a:chOff x="240" y="768"/>
            <a:chExt cx="5520" cy="2832"/>
          </a:xfrm>
        </p:grpSpPr>
        <p:sp>
          <p:nvSpPr>
            <p:cNvPr id="16388" name="Text Box 4"/>
            <p:cNvSpPr txBox="1">
              <a:spLocks noChangeArrowheads="1"/>
            </p:cNvSpPr>
            <p:nvPr/>
          </p:nvSpPr>
          <p:spPr bwMode="auto">
            <a:xfrm>
              <a:off x="240" y="2160"/>
              <a:ext cx="1056" cy="410"/>
            </a:xfrm>
            <a:prstGeom prst="rect">
              <a:avLst/>
            </a:prstGeom>
            <a:noFill/>
            <a:ln w="9525">
              <a:solidFill>
                <a:schemeClr val="tx1"/>
              </a:solidFill>
              <a:miter lim="800000"/>
              <a:headEnd/>
              <a:tailEnd/>
            </a:ln>
          </p:spPr>
          <p:txBody>
            <a:bodyPr>
              <a:spAutoFit/>
            </a:bodyPr>
            <a:lstStyle/>
            <a:p>
              <a:pPr>
                <a:spcBef>
                  <a:spcPct val="50000"/>
                </a:spcBef>
              </a:pPr>
              <a:r>
                <a:rPr lang="en-US" altLang="ko-KR" b="1"/>
                <a:t>Collaborative Filtering</a:t>
              </a:r>
            </a:p>
          </p:txBody>
        </p:sp>
        <p:sp>
          <p:nvSpPr>
            <p:cNvPr id="16389" name="Text Box 7"/>
            <p:cNvSpPr txBox="1">
              <a:spLocks noChangeArrowheads="1"/>
            </p:cNvSpPr>
            <p:nvPr/>
          </p:nvSpPr>
          <p:spPr bwMode="auto">
            <a:xfrm>
              <a:off x="1680" y="1440"/>
              <a:ext cx="1392" cy="585"/>
            </a:xfrm>
            <a:prstGeom prst="rect">
              <a:avLst/>
            </a:prstGeom>
            <a:noFill/>
            <a:ln w="9525">
              <a:solidFill>
                <a:schemeClr val="tx1"/>
              </a:solidFill>
              <a:miter lim="800000"/>
              <a:headEnd/>
              <a:tailEnd/>
            </a:ln>
          </p:spPr>
          <p:txBody>
            <a:bodyPr wrap="square">
              <a:spAutoFit/>
            </a:bodyPr>
            <a:lstStyle/>
            <a:p>
              <a:pPr>
                <a:spcBef>
                  <a:spcPct val="50000"/>
                </a:spcBef>
              </a:pPr>
              <a:r>
                <a:rPr lang="en-US" altLang="ko-KR" b="1" dirty="0"/>
                <a:t>Non-probabilistic Algorithms</a:t>
              </a:r>
            </a:p>
          </p:txBody>
        </p:sp>
        <p:sp>
          <p:nvSpPr>
            <p:cNvPr id="16390" name="Text Box 8"/>
            <p:cNvSpPr txBox="1">
              <a:spLocks noChangeArrowheads="1"/>
            </p:cNvSpPr>
            <p:nvPr/>
          </p:nvSpPr>
          <p:spPr bwMode="auto">
            <a:xfrm>
              <a:off x="1728" y="3046"/>
              <a:ext cx="1200" cy="410"/>
            </a:xfrm>
            <a:prstGeom prst="rect">
              <a:avLst/>
            </a:prstGeom>
            <a:noFill/>
            <a:ln w="9525">
              <a:solidFill>
                <a:schemeClr val="tx1"/>
              </a:solidFill>
              <a:miter lim="800000"/>
              <a:headEnd/>
              <a:tailEnd/>
            </a:ln>
          </p:spPr>
          <p:txBody>
            <a:bodyPr>
              <a:spAutoFit/>
            </a:bodyPr>
            <a:lstStyle/>
            <a:p>
              <a:pPr>
                <a:spcBef>
                  <a:spcPct val="50000"/>
                </a:spcBef>
              </a:pPr>
              <a:r>
                <a:rPr lang="en-US" altLang="ko-KR" b="1"/>
                <a:t>Probabilistic Algorithms</a:t>
              </a:r>
            </a:p>
          </p:txBody>
        </p:sp>
        <p:sp>
          <p:nvSpPr>
            <p:cNvPr id="16391" name="Text Box 9"/>
            <p:cNvSpPr txBox="1">
              <a:spLocks noChangeArrowheads="1"/>
            </p:cNvSpPr>
            <p:nvPr/>
          </p:nvSpPr>
          <p:spPr bwMode="auto">
            <a:xfrm>
              <a:off x="3696" y="768"/>
              <a:ext cx="1248" cy="583"/>
            </a:xfrm>
            <a:prstGeom prst="rect">
              <a:avLst/>
            </a:prstGeom>
            <a:noFill/>
            <a:ln w="9525">
              <a:solidFill>
                <a:schemeClr val="tx1"/>
              </a:solidFill>
              <a:miter lim="800000"/>
              <a:headEnd/>
              <a:tailEnd/>
            </a:ln>
          </p:spPr>
          <p:txBody>
            <a:bodyPr wrap="square">
              <a:spAutoFit/>
            </a:bodyPr>
            <a:lstStyle/>
            <a:p>
              <a:pPr>
                <a:spcBef>
                  <a:spcPct val="50000"/>
                </a:spcBef>
              </a:pPr>
              <a:r>
                <a:rPr lang="en-US" altLang="ko-KR" b="1" dirty="0"/>
                <a:t>User-based nearest neighbor</a:t>
              </a:r>
            </a:p>
          </p:txBody>
        </p:sp>
        <p:sp>
          <p:nvSpPr>
            <p:cNvPr id="16392" name="Text Box 10"/>
            <p:cNvSpPr txBox="1">
              <a:spLocks noChangeArrowheads="1"/>
            </p:cNvSpPr>
            <p:nvPr/>
          </p:nvSpPr>
          <p:spPr bwMode="auto">
            <a:xfrm>
              <a:off x="3696" y="1440"/>
              <a:ext cx="1338" cy="583"/>
            </a:xfrm>
            <a:prstGeom prst="rect">
              <a:avLst/>
            </a:prstGeom>
            <a:noFill/>
            <a:ln w="9525">
              <a:solidFill>
                <a:schemeClr val="tx1"/>
              </a:solidFill>
              <a:miter lim="800000"/>
              <a:headEnd/>
              <a:tailEnd/>
            </a:ln>
          </p:spPr>
          <p:txBody>
            <a:bodyPr wrap="square">
              <a:spAutoFit/>
            </a:bodyPr>
            <a:lstStyle/>
            <a:p>
              <a:pPr>
                <a:spcBef>
                  <a:spcPct val="50000"/>
                </a:spcBef>
              </a:pPr>
              <a:r>
                <a:rPr lang="en-US" altLang="ko-KR" b="1" dirty="0"/>
                <a:t>Item-based nearest neighbor</a:t>
              </a:r>
            </a:p>
          </p:txBody>
        </p:sp>
        <p:sp>
          <p:nvSpPr>
            <p:cNvPr id="16393" name="Text Box 11"/>
            <p:cNvSpPr txBox="1">
              <a:spLocks noChangeArrowheads="1"/>
            </p:cNvSpPr>
            <p:nvPr/>
          </p:nvSpPr>
          <p:spPr bwMode="auto">
            <a:xfrm>
              <a:off x="3696" y="2112"/>
              <a:ext cx="1428" cy="410"/>
            </a:xfrm>
            <a:prstGeom prst="rect">
              <a:avLst/>
            </a:prstGeom>
            <a:noFill/>
            <a:ln w="9525">
              <a:solidFill>
                <a:schemeClr val="tx1"/>
              </a:solidFill>
              <a:miter lim="800000"/>
              <a:headEnd/>
              <a:tailEnd/>
            </a:ln>
          </p:spPr>
          <p:txBody>
            <a:bodyPr wrap="square">
              <a:spAutoFit/>
            </a:bodyPr>
            <a:lstStyle/>
            <a:p>
              <a:pPr>
                <a:spcBef>
                  <a:spcPct val="50000"/>
                </a:spcBef>
              </a:pPr>
              <a:r>
                <a:rPr lang="en-US" altLang="ko-KR" b="1" dirty="0"/>
                <a:t>Reducing dimensionality</a:t>
              </a:r>
            </a:p>
          </p:txBody>
        </p:sp>
        <p:sp>
          <p:nvSpPr>
            <p:cNvPr id="16394" name="Text Box 12"/>
            <p:cNvSpPr txBox="1">
              <a:spLocks noChangeArrowheads="1"/>
            </p:cNvSpPr>
            <p:nvPr/>
          </p:nvSpPr>
          <p:spPr bwMode="auto">
            <a:xfrm>
              <a:off x="3360" y="2832"/>
              <a:ext cx="2400" cy="751"/>
            </a:xfrm>
            <a:prstGeom prst="rect">
              <a:avLst/>
            </a:prstGeom>
            <a:noFill/>
            <a:ln w="9525">
              <a:noFill/>
              <a:miter lim="800000"/>
              <a:headEnd/>
              <a:tailEnd/>
            </a:ln>
          </p:spPr>
          <p:txBody>
            <a:bodyPr>
              <a:spAutoFit/>
            </a:bodyPr>
            <a:lstStyle/>
            <a:p>
              <a:pPr algn="l">
                <a:spcBef>
                  <a:spcPct val="50000"/>
                </a:spcBef>
              </a:pPr>
              <a:r>
                <a:rPr lang="en-US" altLang="ko-KR"/>
                <a:t>Bayesian-network models</a:t>
              </a:r>
            </a:p>
            <a:p>
              <a:pPr algn="l">
                <a:spcBef>
                  <a:spcPct val="50000"/>
                </a:spcBef>
              </a:pPr>
              <a:endParaRPr lang="en-US" altLang="ko-KR"/>
            </a:p>
            <a:p>
              <a:pPr algn="l">
                <a:spcBef>
                  <a:spcPct val="50000"/>
                </a:spcBef>
              </a:pPr>
              <a:r>
                <a:rPr lang="en-US" altLang="ko-KR"/>
                <a:t>EM algorithm</a:t>
              </a:r>
            </a:p>
          </p:txBody>
        </p:sp>
        <p:sp>
          <p:nvSpPr>
            <p:cNvPr id="16395" name="Line 13"/>
            <p:cNvSpPr>
              <a:spLocks noChangeShapeType="1"/>
            </p:cNvSpPr>
            <p:nvPr/>
          </p:nvSpPr>
          <p:spPr bwMode="auto">
            <a:xfrm flipV="1">
              <a:off x="1296" y="1680"/>
              <a:ext cx="384" cy="624"/>
            </a:xfrm>
            <a:prstGeom prst="line">
              <a:avLst/>
            </a:prstGeom>
            <a:noFill/>
            <a:ln w="9525">
              <a:solidFill>
                <a:schemeClr val="tx1"/>
              </a:solidFill>
              <a:round/>
              <a:headEnd/>
              <a:tailEnd/>
            </a:ln>
          </p:spPr>
          <p:txBody>
            <a:bodyPr/>
            <a:lstStyle/>
            <a:p>
              <a:endParaRPr lang="en-US"/>
            </a:p>
          </p:txBody>
        </p:sp>
        <p:sp>
          <p:nvSpPr>
            <p:cNvPr id="16396" name="Line 14"/>
            <p:cNvSpPr>
              <a:spLocks noChangeShapeType="1"/>
            </p:cNvSpPr>
            <p:nvPr/>
          </p:nvSpPr>
          <p:spPr bwMode="auto">
            <a:xfrm>
              <a:off x="1296" y="2400"/>
              <a:ext cx="432" cy="864"/>
            </a:xfrm>
            <a:prstGeom prst="line">
              <a:avLst/>
            </a:prstGeom>
            <a:noFill/>
            <a:ln w="9525">
              <a:solidFill>
                <a:schemeClr val="tx1"/>
              </a:solidFill>
              <a:round/>
              <a:headEnd/>
              <a:tailEnd/>
            </a:ln>
          </p:spPr>
          <p:txBody>
            <a:bodyPr/>
            <a:lstStyle/>
            <a:p>
              <a:endParaRPr lang="en-US"/>
            </a:p>
          </p:txBody>
        </p:sp>
        <p:sp>
          <p:nvSpPr>
            <p:cNvPr id="16397" name="AutoShape 15"/>
            <p:cNvSpPr>
              <a:spLocks/>
            </p:cNvSpPr>
            <p:nvPr/>
          </p:nvSpPr>
          <p:spPr bwMode="auto">
            <a:xfrm>
              <a:off x="3312" y="2880"/>
              <a:ext cx="48" cy="720"/>
            </a:xfrm>
            <a:prstGeom prst="leftBracket">
              <a:avLst>
                <a:gd name="adj" fmla="val 125000"/>
              </a:avLst>
            </a:prstGeom>
            <a:noFill/>
            <a:ln w="9525">
              <a:solidFill>
                <a:schemeClr val="tx1"/>
              </a:solidFill>
              <a:round/>
              <a:headEnd/>
              <a:tailEnd/>
            </a:ln>
          </p:spPr>
          <p:txBody>
            <a:bodyPr wrap="none" anchor="ctr"/>
            <a:lstStyle/>
            <a:p>
              <a:endParaRPr lang="en-IN"/>
            </a:p>
          </p:txBody>
        </p:sp>
        <p:sp>
          <p:nvSpPr>
            <p:cNvPr id="16398" name="Line 16"/>
            <p:cNvSpPr>
              <a:spLocks noChangeShapeType="1"/>
            </p:cNvSpPr>
            <p:nvPr/>
          </p:nvSpPr>
          <p:spPr bwMode="auto">
            <a:xfrm>
              <a:off x="2928" y="3216"/>
              <a:ext cx="384" cy="0"/>
            </a:xfrm>
            <a:prstGeom prst="line">
              <a:avLst/>
            </a:prstGeom>
            <a:noFill/>
            <a:ln w="9525">
              <a:solidFill>
                <a:schemeClr val="tx1"/>
              </a:solidFill>
              <a:round/>
              <a:headEnd/>
              <a:tailEnd/>
            </a:ln>
          </p:spPr>
          <p:txBody>
            <a:bodyPr/>
            <a:lstStyle/>
            <a:p>
              <a:endParaRPr lang="en-US"/>
            </a:p>
          </p:txBody>
        </p:sp>
        <p:sp>
          <p:nvSpPr>
            <p:cNvPr id="16399" name="Line 17"/>
            <p:cNvSpPr>
              <a:spLocks noChangeShapeType="1"/>
            </p:cNvSpPr>
            <p:nvPr/>
          </p:nvSpPr>
          <p:spPr bwMode="auto">
            <a:xfrm flipV="1">
              <a:off x="3072" y="1056"/>
              <a:ext cx="624" cy="480"/>
            </a:xfrm>
            <a:prstGeom prst="line">
              <a:avLst/>
            </a:prstGeom>
            <a:noFill/>
            <a:ln w="9525">
              <a:solidFill>
                <a:schemeClr val="tx1"/>
              </a:solidFill>
              <a:round/>
              <a:headEnd/>
              <a:tailEnd/>
            </a:ln>
          </p:spPr>
          <p:txBody>
            <a:bodyPr/>
            <a:lstStyle/>
            <a:p>
              <a:endParaRPr lang="en-US"/>
            </a:p>
          </p:txBody>
        </p:sp>
        <p:sp>
          <p:nvSpPr>
            <p:cNvPr id="16400" name="Line 18"/>
            <p:cNvSpPr>
              <a:spLocks noChangeShapeType="1"/>
            </p:cNvSpPr>
            <p:nvPr/>
          </p:nvSpPr>
          <p:spPr bwMode="auto">
            <a:xfrm>
              <a:off x="3072" y="1632"/>
              <a:ext cx="624" cy="144"/>
            </a:xfrm>
            <a:prstGeom prst="line">
              <a:avLst/>
            </a:prstGeom>
            <a:noFill/>
            <a:ln w="9525">
              <a:solidFill>
                <a:schemeClr val="tx1"/>
              </a:solidFill>
              <a:round/>
              <a:headEnd/>
              <a:tailEnd/>
            </a:ln>
          </p:spPr>
          <p:txBody>
            <a:bodyPr/>
            <a:lstStyle/>
            <a:p>
              <a:endParaRPr lang="en-US"/>
            </a:p>
          </p:txBody>
        </p:sp>
        <p:sp>
          <p:nvSpPr>
            <p:cNvPr id="16401" name="Line 19"/>
            <p:cNvSpPr>
              <a:spLocks noChangeShapeType="1"/>
            </p:cNvSpPr>
            <p:nvPr/>
          </p:nvSpPr>
          <p:spPr bwMode="auto">
            <a:xfrm>
              <a:off x="3072" y="1728"/>
              <a:ext cx="624" cy="576"/>
            </a:xfrm>
            <a:prstGeom prst="line">
              <a:avLst/>
            </a:prstGeom>
            <a:noFill/>
            <a:ln w="9525">
              <a:solidFill>
                <a:schemeClr val="tx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17_habv">
  <a:themeElements>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7_habv">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7_hab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7_hab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7_hab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7_hab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7_hab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7_hab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7_hab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7_hab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7_hab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7_hab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7_hab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enutzerdefiniertes 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17_habv</Template>
  <TotalTime>259</TotalTime>
  <Words>1198</Words>
  <Application>Microsoft Office PowerPoint</Application>
  <PresentationFormat>On-screen Show (4:3)</PresentationFormat>
  <Paragraphs>308</Paragraphs>
  <Slides>18</Slides>
  <Notes>16</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17_habv</vt:lpstr>
      <vt:lpstr>Benutzerdefiniertes Design</vt:lpstr>
      <vt:lpstr>PowerPoint Presentation</vt:lpstr>
      <vt:lpstr>Recommendation System</vt:lpstr>
      <vt:lpstr>Recommendation System: Types</vt:lpstr>
      <vt:lpstr>Collaborative Filtering (CF)</vt:lpstr>
      <vt:lpstr>Content Based Filtering (CBF)</vt:lpstr>
      <vt:lpstr>CF Approaches</vt:lpstr>
      <vt:lpstr>Pure CF Approaches</vt:lpstr>
      <vt:lpstr>PowerPoint Presentation</vt:lpstr>
      <vt:lpstr>Algorithms</vt:lpstr>
      <vt:lpstr>User-based nearest-neighbor collaborative filtering (1)</vt:lpstr>
      <vt:lpstr>User-based nearest-neighbor collaborative filtering (2)</vt:lpstr>
      <vt:lpstr>User-based nearest-neighbor collaborative filtering (3)</vt:lpstr>
      <vt:lpstr>Measuring user similarity (1)</vt:lpstr>
      <vt:lpstr>Measuring user similarity (2)</vt:lpstr>
      <vt:lpstr>Item-based collaborative filtering</vt:lpstr>
      <vt:lpstr>The cosine similarity measure</vt:lpstr>
      <vt:lpstr>Making predictions</vt:lpstr>
      <vt:lpstr>PowerPoint Presentation</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Systems</dc:title>
  <dc:creator>markus</dc:creator>
  <cp:lastModifiedBy>ismail - [2010]</cp:lastModifiedBy>
  <cp:revision>1143</cp:revision>
  <dcterms:created xsi:type="dcterms:W3CDTF">2006-04-22T09:23:14Z</dcterms:created>
  <dcterms:modified xsi:type="dcterms:W3CDTF">2018-11-26T12:26:26Z</dcterms:modified>
</cp:coreProperties>
</file>